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 varScale="1">
        <p:scale>
          <a:sx n="88" d="100"/>
          <a:sy n="88" d="100"/>
        </p:scale>
        <p:origin x="-106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B54A9A-B9F6-418E-8F25-E2CBE2289306}" type="datetimeFigureOut">
              <a:rPr lang="lt-LT" smtClean="0"/>
              <a:pPr/>
              <a:t>2014.10.15</a:t>
            </a:fld>
            <a:endParaRPr lang="lt-LT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89E7D3-A3D4-40E3-86AD-1C77F59D341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B54A9A-B9F6-418E-8F25-E2CBE2289306}" type="datetimeFigureOut">
              <a:rPr lang="lt-LT" smtClean="0"/>
              <a:pPr/>
              <a:t>2014.10.15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89E7D3-A3D4-40E3-86AD-1C77F59D341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B54A9A-B9F6-418E-8F25-E2CBE2289306}" type="datetimeFigureOut">
              <a:rPr lang="lt-LT" smtClean="0"/>
              <a:pPr/>
              <a:t>2014.10.15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89E7D3-A3D4-40E3-86AD-1C77F59D341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B54A9A-B9F6-418E-8F25-E2CBE2289306}" type="datetimeFigureOut">
              <a:rPr lang="lt-LT" smtClean="0"/>
              <a:pPr/>
              <a:t>2014.10.15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89E7D3-A3D4-40E3-86AD-1C77F59D341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B54A9A-B9F6-418E-8F25-E2CBE2289306}" type="datetimeFigureOut">
              <a:rPr lang="lt-LT" smtClean="0"/>
              <a:pPr/>
              <a:t>2014.10.15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89E7D3-A3D4-40E3-86AD-1C77F59D341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B54A9A-B9F6-418E-8F25-E2CBE2289306}" type="datetimeFigureOut">
              <a:rPr lang="lt-LT" smtClean="0"/>
              <a:pPr/>
              <a:t>2014.10.15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89E7D3-A3D4-40E3-86AD-1C77F59D341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B54A9A-B9F6-418E-8F25-E2CBE2289306}" type="datetimeFigureOut">
              <a:rPr lang="lt-LT" smtClean="0"/>
              <a:pPr/>
              <a:t>2014.10.15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89E7D3-A3D4-40E3-86AD-1C77F59D341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B54A9A-B9F6-418E-8F25-E2CBE2289306}" type="datetimeFigureOut">
              <a:rPr lang="lt-LT" smtClean="0"/>
              <a:pPr/>
              <a:t>2014.10.15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89E7D3-A3D4-40E3-86AD-1C77F59D341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B54A9A-B9F6-418E-8F25-E2CBE2289306}" type="datetimeFigureOut">
              <a:rPr lang="lt-LT" smtClean="0"/>
              <a:pPr/>
              <a:t>2014.10.15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89E7D3-A3D4-40E3-86AD-1C77F59D341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B54A9A-B9F6-418E-8F25-E2CBE2289306}" type="datetimeFigureOut">
              <a:rPr lang="lt-LT" smtClean="0"/>
              <a:pPr/>
              <a:t>2014.10.15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89E7D3-A3D4-40E3-86AD-1C77F59D341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B54A9A-B9F6-418E-8F25-E2CBE2289306}" type="datetimeFigureOut">
              <a:rPr lang="lt-LT" smtClean="0"/>
              <a:pPr/>
              <a:t>2014.10.15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89E7D3-A3D4-40E3-86AD-1C77F59D341C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5B54A9A-B9F6-418E-8F25-E2CBE2289306}" type="datetimeFigureOut">
              <a:rPr lang="lt-LT" smtClean="0"/>
              <a:pPr/>
              <a:t>2014.10.15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lt-LT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589E7D3-A3D4-40E3-86AD-1C77F59D341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8794" y="1857364"/>
            <a:ext cx="6643734" cy="175805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dirty="0" err="1" smtClean="0"/>
              <a:t>Kristijonas</a:t>
            </a:r>
            <a:r>
              <a:rPr lang="en-US" sz="4900" b="1" dirty="0" smtClean="0"/>
              <a:t> </a:t>
            </a:r>
            <a:r>
              <a:rPr lang="lt-LT" sz="4900" b="1" dirty="0" smtClean="0"/>
              <a:t>Donelaitis</a:t>
            </a:r>
            <a:r>
              <a:rPr lang="en-US" sz="4900" b="1" dirty="0" smtClean="0"/>
              <a:t/>
            </a:r>
            <a:br>
              <a:rPr lang="en-US" sz="4900" b="1" dirty="0" smtClean="0"/>
            </a:br>
            <a:r>
              <a:rPr lang="en-US" sz="4900" b="1" dirty="0" smtClean="0"/>
              <a:t>E</a:t>
            </a:r>
            <a:r>
              <a:rPr lang="lt-LT" sz="4900" b="1" dirty="0" smtClean="0"/>
              <a:t>pinė poema </a:t>
            </a:r>
            <a:r>
              <a:rPr lang="lt-LT" sz="4900" b="1" i="1" dirty="0" smtClean="0"/>
              <a:t>„</a:t>
            </a:r>
            <a:r>
              <a:rPr lang="lt-LT" sz="4900" b="1" dirty="0" smtClean="0"/>
              <a:t>Metai”</a:t>
            </a: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SAIKO tema</a:t>
            </a:r>
            <a:endParaRPr lang="lt-LT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44" y="4929198"/>
            <a:ext cx="2857520" cy="1928802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lt-LT" sz="6000" dirty="0" smtClean="0">
                <a:solidFill>
                  <a:schemeClr val="tx1"/>
                </a:solidFill>
              </a:rPr>
              <a:t>Darbą atliko:</a:t>
            </a:r>
            <a:endParaRPr lang="en-US" sz="6000" dirty="0" smtClean="0">
              <a:solidFill>
                <a:schemeClr val="tx1"/>
              </a:solidFill>
            </a:endParaRPr>
          </a:p>
          <a:p>
            <a:pPr algn="ctr"/>
            <a:r>
              <a:rPr lang="lt-LT" sz="6000" dirty="0" smtClean="0">
                <a:solidFill>
                  <a:schemeClr val="tx1"/>
                </a:solidFill>
              </a:rPr>
              <a:t> Dominyka </a:t>
            </a:r>
            <a:r>
              <a:rPr lang="en-US" sz="6000" dirty="0" smtClean="0">
                <a:solidFill>
                  <a:schemeClr val="tx1"/>
                </a:solidFill>
              </a:rPr>
              <a:t>,</a:t>
            </a:r>
            <a:endParaRPr lang="en-US" sz="6000" dirty="0" smtClean="0">
              <a:solidFill>
                <a:schemeClr val="tx1"/>
              </a:solidFill>
            </a:endParaRPr>
          </a:p>
          <a:p>
            <a:pPr algn="ctr"/>
            <a:r>
              <a:rPr lang="lt-LT" sz="6000" dirty="0" smtClean="0">
                <a:solidFill>
                  <a:schemeClr val="tx1"/>
                </a:solidFill>
              </a:rPr>
              <a:t>Vilius</a:t>
            </a:r>
            <a:r>
              <a:rPr lang="en-US" sz="6000" dirty="0" smtClean="0">
                <a:solidFill>
                  <a:schemeClr val="tx1"/>
                </a:solidFill>
              </a:rPr>
              <a:t>,</a:t>
            </a:r>
            <a:endParaRPr lang="en-US" sz="6000" dirty="0" smtClean="0">
              <a:solidFill>
                <a:schemeClr val="tx1"/>
              </a:solidFill>
            </a:endParaRPr>
          </a:p>
          <a:p>
            <a:pPr algn="ctr"/>
            <a:r>
              <a:rPr lang="lt-LT" sz="6000" smtClean="0">
                <a:solidFill>
                  <a:schemeClr val="tx1"/>
                </a:solidFill>
              </a:rPr>
              <a:t>Raimonda</a:t>
            </a:r>
            <a:endParaRPr lang="en-US" sz="6000" dirty="0" smtClean="0">
              <a:solidFill>
                <a:schemeClr val="tx1"/>
              </a:solidFill>
            </a:endParaRPr>
          </a:p>
          <a:p>
            <a:pPr algn="ctr"/>
            <a:r>
              <a:rPr lang="en-US" sz="6000" dirty="0" smtClean="0">
                <a:solidFill>
                  <a:schemeClr val="tx1"/>
                </a:solidFill>
              </a:rPr>
              <a:t>3</a:t>
            </a:r>
            <a:r>
              <a:rPr lang="ru-RU" sz="6000" dirty="0" smtClean="0">
                <a:solidFill>
                  <a:schemeClr val="tx1"/>
                </a:solidFill>
              </a:rPr>
              <a:t> </a:t>
            </a:r>
            <a:r>
              <a:rPr lang="en-US" sz="6000" dirty="0" err="1" smtClean="0">
                <a:solidFill>
                  <a:schemeClr val="tx1"/>
                </a:solidFill>
              </a:rPr>
              <a:t>kl</a:t>
            </a:r>
            <a:r>
              <a:rPr lang="en-US" sz="6000" dirty="0" smtClean="0">
                <a:solidFill>
                  <a:schemeClr val="tx1"/>
                </a:solidFill>
              </a:rPr>
              <a:t>. </a:t>
            </a: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sz="3700" dirty="0" smtClean="0">
                <a:solidFill>
                  <a:schemeClr val="tx1"/>
                </a:solidFill>
              </a:rPr>
              <a:t>2014 01 </a:t>
            </a:r>
            <a:endParaRPr lang="lt-LT" sz="3700" dirty="0">
              <a:solidFill>
                <a:schemeClr val="tx1"/>
              </a:solidFill>
            </a:endParaRPr>
          </a:p>
        </p:txBody>
      </p:sp>
      <p:pic>
        <p:nvPicPr>
          <p:cNvPr id="13314" name="Picture 2" descr="http://www.biografas.lt/nuotraukos/Kristijonas_Donelait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3286124"/>
            <a:ext cx="1345332" cy="1739963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ĮŽANGA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1500174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lt-LT" sz="2800" dirty="0" smtClean="0">
                <a:latin typeface="Calibri" pitchFamily="34" charset="0"/>
              </a:rPr>
              <a:t>        </a:t>
            </a:r>
            <a:r>
              <a:rPr lang="lt-LT" sz="2800" i="1" dirty="0" smtClean="0">
                <a:latin typeface="Calibri" pitchFamily="34" charset="0"/>
              </a:rPr>
              <a:t>„</a:t>
            </a:r>
            <a:r>
              <a:rPr lang="lt-LT" sz="2800" dirty="0" smtClean="0">
                <a:latin typeface="Calibri" pitchFamily="34" charset="0"/>
              </a:rPr>
              <a:t>Metuose” saikas </a:t>
            </a:r>
            <a:r>
              <a:rPr lang="en-US" sz="2800" dirty="0" err="1" smtClean="0">
                <a:latin typeface="Calibri" pitchFamily="34" charset="0"/>
              </a:rPr>
              <a:t>labiausiai</a:t>
            </a:r>
            <a:r>
              <a:rPr lang="en-US" sz="2800" dirty="0" smtClean="0">
                <a:latin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</a:rPr>
              <a:t>akcentuojamas</a:t>
            </a:r>
            <a:r>
              <a:rPr lang="en-US" sz="2800" dirty="0" smtClean="0">
                <a:latin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</a:rPr>
              <a:t>kalbant</a:t>
            </a:r>
            <a:r>
              <a:rPr lang="en-US" sz="2800" dirty="0" smtClean="0">
                <a:latin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</a:rPr>
              <a:t>apie</a:t>
            </a:r>
            <a:r>
              <a:rPr lang="lt-LT" sz="2800" dirty="0" smtClean="0">
                <a:latin typeface="Calibri" pitchFamily="34" charset="0"/>
              </a:rPr>
              <a:t> maistą. Tačiau saik</a:t>
            </a:r>
            <a:r>
              <a:rPr lang="en-US" sz="2800" dirty="0" smtClean="0">
                <a:latin typeface="Calibri" pitchFamily="34" charset="0"/>
              </a:rPr>
              <a:t>o </a:t>
            </a:r>
            <a:r>
              <a:rPr lang="en-US" sz="2800" dirty="0" err="1" smtClean="0">
                <a:latin typeface="Calibri" pitchFamily="34" charset="0"/>
              </a:rPr>
              <a:t>bruo</a:t>
            </a:r>
            <a:r>
              <a:rPr lang="lt-LT" sz="2800" dirty="0" smtClean="0">
                <a:latin typeface="Calibri" pitchFamily="34" charset="0"/>
              </a:rPr>
              <a:t>žų galime įžvelgti ir įvairiuose būrų pamokymuose, moraluose. Mes juos pastebėjome būrams kalbant apie </a:t>
            </a:r>
            <a:r>
              <a:rPr lang="lt-LT" sz="2800" u="sng" dirty="0" smtClean="0">
                <a:latin typeface="Calibri" pitchFamily="34" charset="0"/>
              </a:rPr>
              <a:t>darbą, alkoholio vartojimą, aprangą, taip pat ponų ir būrų tarpusavio santykiuose.    </a:t>
            </a:r>
            <a:endParaRPr lang="lt-LT" sz="2800" u="sng" dirty="0">
              <a:latin typeface="Calibri" pitchFamily="34" charset="0"/>
            </a:endParaRPr>
          </a:p>
        </p:txBody>
      </p:sp>
      <p:pic>
        <p:nvPicPr>
          <p:cNvPr id="1033" name="Picture 9" descr="http://lietuviukalbairliteratura.lt/wp-content/uploads/2009/01/metai-donelait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3840904"/>
            <a:ext cx="2808312" cy="3017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Teiginiai</a:t>
            </a:r>
            <a:r>
              <a:rPr lang="en-US" b="1" dirty="0" smtClean="0"/>
              <a:t>: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 marL="514350" indent="-514350" algn="just">
              <a:buNone/>
            </a:pPr>
            <a:r>
              <a:rPr lang="lt-LT" sz="3000" dirty="0" smtClean="0">
                <a:latin typeface="Calibri" pitchFamily="34" charset="0"/>
              </a:rPr>
              <a:t>1.	K. Donelaičio "Metuose" išskiriamas saikas maistui. </a:t>
            </a:r>
            <a:endParaRPr lang="en-US" sz="3000" dirty="0" smtClean="0">
              <a:latin typeface="Calibri" pitchFamily="34" charset="0"/>
            </a:endParaRPr>
          </a:p>
          <a:p>
            <a:pPr marL="514350" indent="-514350" algn="just">
              <a:buNone/>
            </a:pPr>
            <a:r>
              <a:rPr lang="en-US" sz="2800" b="1" dirty="0" err="1" smtClean="0">
                <a:latin typeface="Calibri" pitchFamily="34" charset="0"/>
              </a:rPr>
              <a:t>Argumentai</a:t>
            </a:r>
            <a:r>
              <a:rPr lang="en-US" sz="2800" b="1" dirty="0" smtClean="0">
                <a:latin typeface="Calibri" pitchFamily="34" charset="0"/>
              </a:rPr>
              <a:t>:</a:t>
            </a:r>
          </a:p>
          <a:p>
            <a:pPr marL="514350" indent="-514350" algn="just"/>
            <a:r>
              <a:rPr lang="en-US" sz="2600" dirty="0" err="1" smtClean="0">
                <a:latin typeface="Calibri" pitchFamily="34" charset="0"/>
              </a:rPr>
              <a:t>Saiko</a:t>
            </a:r>
            <a:r>
              <a:rPr lang="en-US" sz="2600" dirty="0" smtClean="0">
                <a:latin typeface="Calibri" pitchFamily="34" charset="0"/>
              </a:rPr>
              <a:t> </a:t>
            </a:r>
            <a:r>
              <a:rPr lang="en-US" sz="2600" dirty="0" err="1" smtClean="0">
                <a:latin typeface="Calibri" pitchFamily="34" charset="0"/>
              </a:rPr>
              <a:t>moko</a:t>
            </a:r>
            <a:r>
              <a:rPr lang="en-US" sz="2600" dirty="0" smtClean="0">
                <a:latin typeface="Calibri" pitchFamily="34" charset="0"/>
              </a:rPr>
              <a:t> </a:t>
            </a:r>
            <a:r>
              <a:rPr lang="lt-LT" sz="2600" u="sng" dirty="0" smtClean="0">
                <a:latin typeface="Calibri" pitchFamily="34" charset="0"/>
              </a:rPr>
              <a:t>„</a:t>
            </a:r>
            <a:r>
              <a:rPr lang="en-US" sz="2600" u="sng" dirty="0" smtClean="0">
                <a:latin typeface="Calibri" pitchFamily="34" charset="0"/>
              </a:rPr>
              <a:t>vie</a:t>
            </a:r>
            <a:r>
              <a:rPr lang="lt-LT" sz="2600" u="sng" dirty="0" smtClean="0">
                <a:latin typeface="Calibri" pitchFamily="34" charset="0"/>
              </a:rPr>
              <a:t>žlybieji” būrai</a:t>
            </a:r>
            <a:r>
              <a:rPr lang="lt-LT" sz="2600" dirty="0" smtClean="0">
                <a:latin typeface="Calibri" pitchFamily="34" charset="0"/>
              </a:rPr>
              <a:t>. Negalima visų po vasaros sukauptų gėrybių suvalgyti rudenį, reikia pataupyti ir žiemai. Selmas sako: </a:t>
            </a:r>
            <a:r>
              <a:rPr lang="lt-LT" sz="2600" i="1" dirty="0" smtClean="0">
                <a:latin typeface="Calibri" pitchFamily="34" charset="0"/>
              </a:rPr>
              <a:t>„Taigi, nereik tuojaus nusimint, kad mūsų zopostas/ Ant laukų menks rodos ar pasimažina greitai.”</a:t>
            </a:r>
            <a:r>
              <a:rPr lang="lt-LT" sz="2600" dirty="0" smtClean="0">
                <a:latin typeface="Calibri" pitchFamily="34" charset="0"/>
              </a:rPr>
              <a:t>  </a:t>
            </a:r>
          </a:p>
          <a:p>
            <a:pPr marL="514350" indent="-514350" algn="just"/>
            <a:r>
              <a:rPr lang="lt-LT" sz="2600" dirty="0" smtClean="0">
                <a:latin typeface="Calibri" pitchFamily="34" charset="0"/>
              </a:rPr>
              <a:t>Nedera persivalgyti ir nuolat valgyti ypač gerą bei skanų maistą (moko Lauras): </a:t>
            </a:r>
            <a:r>
              <a:rPr lang="lt-LT" sz="2600" i="1" dirty="0" smtClean="0">
                <a:latin typeface="Calibri" pitchFamily="34" charset="0"/>
              </a:rPr>
              <a:t>„Ne kasdien vis su smalstumais vėdarą linksmink.”</a:t>
            </a:r>
            <a:endParaRPr lang="lt-LT" sz="2600" dirty="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714356"/>
            <a:ext cx="8229600" cy="4525963"/>
          </a:xfrm>
        </p:spPr>
        <p:txBody>
          <a:bodyPr>
            <a:normAutofit/>
          </a:bodyPr>
          <a:lstStyle/>
          <a:p>
            <a:pPr algn="just"/>
            <a:endParaRPr lang="lt-LT" sz="2600" dirty="0" smtClean="0"/>
          </a:p>
          <a:p>
            <a:pPr algn="just"/>
            <a:r>
              <a:rPr lang="lt-LT" sz="2600" u="sng" dirty="0" smtClean="0">
                <a:latin typeface="Calibri" pitchFamily="34" charset="0"/>
              </a:rPr>
              <a:t>Religija</a:t>
            </a:r>
            <a:r>
              <a:rPr lang="lt-LT" sz="2600" dirty="0" smtClean="0">
                <a:latin typeface="Calibri" pitchFamily="34" charset="0"/>
              </a:rPr>
              <a:t> taip pat moko saiko, nes persivalgymas - nuodėmė (Selmo žodžiai): </a:t>
            </a:r>
            <a:r>
              <a:rPr lang="lt-LT" sz="2600" i="1" dirty="0" smtClean="0">
                <a:latin typeface="Calibri" pitchFamily="34" charset="0"/>
              </a:rPr>
              <a:t>„Ale dosnings Dievs kiekvieną žino pasotint;/ Ale su pilnoms saujoms mus vis šert nežadėjo.”</a:t>
            </a:r>
            <a:endParaRPr lang="lt-LT" sz="2600" dirty="0" smtClean="0">
              <a:latin typeface="Calibri" pitchFamily="34" charset="0"/>
            </a:endParaRPr>
          </a:p>
          <a:p>
            <a:pPr algn="just"/>
            <a:endParaRPr lang="lt-LT" sz="2600" dirty="0">
              <a:latin typeface="Calibri" pitchFamily="34" charset="0"/>
            </a:endParaRPr>
          </a:p>
        </p:txBody>
      </p:sp>
      <p:pic>
        <p:nvPicPr>
          <p:cNvPr id="4" name="Picture 5" descr="http://btz.lt/ezimagecatalogue/catalogue/variations/7353-250x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3071810"/>
            <a:ext cx="3937938" cy="30243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857232"/>
            <a:ext cx="8229600" cy="6000768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lt-LT" sz="2800" dirty="0" smtClean="0">
                <a:latin typeface="Calibri" pitchFamily="34" charset="0"/>
              </a:rPr>
              <a:t>   2. Poemoje saikas taip pat nulemia žmonių gyvenimo būdą.</a:t>
            </a:r>
          </a:p>
          <a:p>
            <a:pPr algn="just">
              <a:buNone/>
            </a:pPr>
            <a:endParaRPr lang="lt-LT" sz="2600" dirty="0" smtClean="0">
              <a:latin typeface="Calibri" pitchFamily="34" charset="0"/>
            </a:endParaRPr>
          </a:p>
          <a:p>
            <a:pPr algn="just">
              <a:buNone/>
            </a:pPr>
            <a:r>
              <a:rPr lang="lt-LT" sz="2800" b="1" dirty="0" smtClean="0">
                <a:latin typeface="Calibri" pitchFamily="34" charset="0"/>
              </a:rPr>
              <a:t>Argumentai: </a:t>
            </a:r>
          </a:p>
          <a:p>
            <a:pPr algn="just"/>
            <a:r>
              <a:rPr lang="lt-LT" sz="2600" dirty="0" smtClean="0">
                <a:latin typeface="Calibri" pitchFamily="34" charset="0"/>
              </a:rPr>
              <a:t>Saiko bruožų įžvelgėme pasakotojo kalboje apie moterų </a:t>
            </a:r>
            <a:r>
              <a:rPr lang="lt-LT" sz="2600" u="sng" dirty="0" smtClean="0">
                <a:latin typeface="Calibri" pitchFamily="34" charset="0"/>
              </a:rPr>
              <a:t>aprangą</a:t>
            </a:r>
            <a:r>
              <a:rPr lang="lt-LT" sz="2600" dirty="0" smtClean="0">
                <a:latin typeface="Calibri" pitchFamily="34" charset="0"/>
              </a:rPr>
              <a:t>: </a:t>
            </a:r>
            <a:r>
              <a:rPr lang="lt-LT" sz="2600" i="1" dirty="0" smtClean="0">
                <a:latin typeface="Calibri" pitchFamily="34" charset="0"/>
              </a:rPr>
              <a:t>„Bobos, šiukštu jums margų vainikų norėti,/ O jūs, mergos, vėl, minau, n’užsigeiskite kykų.”</a:t>
            </a:r>
          </a:p>
          <a:p>
            <a:pPr algn="just">
              <a:buNone/>
            </a:pPr>
            <a:endParaRPr lang="lt-LT" sz="2400" i="1" dirty="0" smtClean="0">
              <a:latin typeface="Calibri" pitchFamily="34" charset="0"/>
            </a:endParaRPr>
          </a:p>
          <a:p>
            <a:pPr algn="just"/>
            <a:r>
              <a:rPr lang="lt-LT" sz="2600" dirty="0" smtClean="0">
                <a:latin typeface="Calibri" pitchFamily="34" charset="0"/>
              </a:rPr>
              <a:t>Nusivylęs pasakotojo žodis krinta ir ant </a:t>
            </a:r>
            <a:r>
              <a:rPr lang="lt-LT" sz="2600" u="sng" dirty="0" smtClean="0">
                <a:latin typeface="Calibri" pitchFamily="34" charset="0"/>
              </a:rPr>
              <a:t>alkoholio padauginusio</a:t>
            </a:r>
            <a:r>
              <a:rPr lang="lt-LT" sz="2600" dirty="0" smtClean="0">
                <a:latin typeface="Calibri" pitchFamily="34" charset="0"/>
              </a:rPr>
              <a:t> būro: </a:t>
            </a:r>
            <a:r>
              <a:rPr lang="lt-LT" sz="2600" i="1" dirty="0" smtClean="0">
                <a:latin typeface="Calibri" pitchFamily="34" charset="0"/>
              </a:rPr>
              <a:t>„Ale Dočys, per daug prisiėdęs ir prisisurbęs,/ Nei koks žakas lenkiškas po suolu nupuolė,/ Taip kad kožnas viens dėl to didei nusigando/ Ir vos pusgyvį su drogais išnešė laukan.”</a:t>
            </a:r>
            <a:endParaRPr lang="lt-LT" sz="2600" dirty="0" smtClean="0">
              <a:latin typeface="Calibri" pitchFamily="34" charset="0"/>
            </a:endParaRPr>
          </a:p>
          <a:p>
            <a:pPr algn="just">
              <a:buNone/>
            </a:pPr>
            <a:r>
              <a:rPr lang="lt-LT" sz="2600" dirty="0" smtClean="0">
                <a:latin typeface="Calibri" pitchFamily="34" charset="0"/>
              </a:rPr>
              <a:t>    </a:t>
            </a:r>
            <a:endParaRPr lang="lt-LT" sz="2600" dirty="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4290"/>
            <a:ext cx="8229600" cy="5911873"/>
          </a:xfrm>
        </p:spPr>
        <p:txBody>
          <a:bodyPr>
            <a:normAutofit lnSpcReduction="10000"/>
          </a:bodyPr>
          <a:lstStyle/>
          <a:p>
            <a:endParaRPr lang="lt-LT" sz="2600" dirty="0" smtClean="0"/>
          </a:p>
          <a:p>
            <a:pPr algn="just"/>
            <a:endParaRPr lang="lt-LT" sz="2600" dirty="0" smtClean="0">
              <a:latin typeface="Calibri" pitchFamily="34" charset="0"/>
            </a:endParaRPr>
          </a:p>
          <a:p>
            <a:pPr algn="just"/>
            <a:r>
              <a:rPr lang="lt-LT" sz="2600" dirty="0" smtClean="0">
                <a:latin typeface="Calibri" pitchFamily="34" charset="0"/>
              </a:rPr>
              <a:t>Kaimo seniūno Pričkaus žodžiuose įžvelgėme moterų, kurios bedirbdamos leidžia sau </a:t>
            </a:r>
            <a:r>
              <a:rPr lang="lt-LT" sz="2600" u="sng" dirty="0" smtClean="0">
                <a:latin typeface="Calibri" pitchFamily="34" charset="0"/>
              </a:rPr>
              <a:t>pailsėti</a:t>
            </a:r>
            <a:r>
              <a:rPr lang="lt-LT" sz="2600" dirty="0" smtClean="0">
                <a:latin typeface="Calibri" pitchFamily="34" charset="0"/>
              </a:rPr>
              <a:t>, temą (apie gaspadines): </a:t>
            </a:r>
            <a:r>
              <a:rPr lang="lt-LT" sz="2600" i="1" dirty="0" smtClean="0">
                <a:latin typeface="Calibri" pitchFamily="34" charset="0"/>
              </a:rPr>
              <a:t>„Kad joms kartais merdėdams vos sukasi vindas,/ Nės, kad verpt reik, jos taip daugel pasakų vapa,/ Kad jau ir ranka kuodelį pešt užsimiršta/ Ir besijuokiant koja vindą sukt pasiliauja.”</a:t>
            </a:r>
          </a:p>
          <a:p>
            <a:pPr algn="just"/>
            <a:endParaRPr lang="lt-LT" sz="2600" i="1" dirty="0" smtClean="0">
              <a:latin typeface="Calibri" pitchFamily="34" charset="0"/>
            </a:endParaRPr>
          </a:p>
          <a:p>
            <a:pPr algn="just"/>
            <a:r>
              <a:rPr lang="lt-LT" sz="2600" dirty="0" smtClean="0">
                <a:latin typeface="Calibri" pitchFamily="34" charset="0"/>
              </a:rPr>
              <a:t>Nors būrai poemoje savo varginga padėtimi beveik nesiskundžia, pastebėjome galiausiai Dočio teisme išsakytą pasipiktinimą </a:t>
            </a:r>
            <a:r>
              <a:rPr lang="lt-LT" sz="2600" u="sng" dirty="0" smtClean="0">
                <a:latin typeface="Calibri" pitchFamily="34" charset="0"/>
              </a:rPr>
              <a:t>besaikiam ponų įžūlumui būrų atžvilgiu:</a:t>
            </a:r>
            <a:r>
              <a:rPr lang="lt-LT" sz="2600" dirty="0" smtClean="0">
                <a:latin typeface="Calibri" pitchFamily="34" charset="0"/>
              </a:rPr>
              <a:t> </a:t>
            </a:r>
            <a:r>
              <a:rPr lang="lt-LT" sz="2600" i="1" dirty="0" smtClean="0">
                <a:latin typeface="Calibri" pitchFamily="34" charset="0"/>
              </a:rPr>
              <a:t>„Juk jūs, ponai, mus, būrus, jau taip nustekenot,/ Kad paskiaus mums ėst reiks žiurkes irgi pelėdas.”</a:t>
            </a:r>
            <a:endParaRPr lang="en-US" sz="2600" dirty="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Mūsų išvada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556792"/>
            <a:ext cx="8229600" cy="4525963"/>
          </a:xfrm>
        </p:spPr>
        <p:txBody>
          <a:bodyPr/>
          <a:lstStyle/>
          <a:p>
            <a:pPr algn="just">
              <a:buNone/>
            </a:pPr>
            <a:r>
              <a:rPr lang="lt-LT" dirty="0" smtClean="0"/>
              <a:t>		</a:t>
            </a:r>
            <a:r>
              <a:rPr lang="lt-LT" dirty="0" smtClean="0">
                <a:latin typeface="Calibri" pitchFamily="34" charset="0"/>
              </a:rPr>
              <a:t>Išnagrinėję saiko temą Kristijono Donelaičio epinėje poemoje „Metai” priėjome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lt-LT" dirty="0" smtClean="0">
                <a:latin typeface="Calibri" pitchFamily="34" charset="0"/>
              </a:rPr>
              <a:t>išvadą, kad saiko temą kūrinyje galima įžvelgti visose gyvenimo sferose. Jei saikas nėra minimas konkrečiai, jis per</a:t>
            </a:r>
            <a:r>
              <a:rPr lang="en-US" dirty="0" err="1" smtClean="0">
                <a:latin typeface="Calibri" pitchFamily="34" charset="0"/>
              </a:rPr>
              <a:t>teikiamas</a:t>
            </a:r>
            <a:r>
              <a:rPr lang="lt-LT" dirty="0" smtClean="0">
                <a:latin typeface="Calibri" pitchFamily="34" charset="0"/>
              </a:rPr>
              <a:t> moralu.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026" name="Picture 2" descr="http://kristijonasdonelaitis.files.wordpress.com/2012/03/cropped-1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581128"/>
            <a:ext cx="7153275" cy="1933576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121</TotalTime>
  <Words>288</Words>
  <Application>Microsoft Office PowerPoint</Application>
  <PresentationFormat>On-screen Show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Solstice</vt:lpstr>
      <vt:lpstr>Kristijonas Donelaitis Epinė poema „Metai” SAIKO tema</vt:lpstr>
      <vt:lpstr>ĮŽANGA</vt:lpstr>
      <vt:lpstr>Teiginiai:</vt:lpstr>
      <vt:lpstr>PowerPoint Presentation</vt:lpstr>
      <vt:lpstr>PowerPoint Presentation</vt:lpstr>
      <vt:lpstr>PowerPoint Presentation</vt:lpstr>
      <vt:lpstr>Mūsų išvada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Kristijonas Donelaitis epinė poema „Metai” SAIKO tema</dc:title>
  <dc:creator>kristupas</dc:creator>
  <cp:lastModifiedBy>DG</cp:lastModifiedBy>
  <cp:revision>16</cp:revision>
  <dcterms:created xsi:type="dcterms:W3CDTF">2014-01-07T15:24:57Z</dcterms:created>
  <dcterms:modified xsi:type="dcterms:W3CDTF">2014-10-15T06:13:56Z</dcterms:modified>
</cp:coreProperties>
</file>