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hp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</p:sldMasterIdLst>
  <p:sldIdLst>
    <p:sldId id="256" r:id="rId2"/>
    <p:sldId id="257" r:id="rId3"/>
    <p:sldId id="262" r:id="rId4"/>
    <p:sldId id="258" r:id="rId5"/>
    <p:sldId id="263" r:id="rId6"/>
    <p:sldId id="259" r:id="rId7"/>
    <p:sldId id="265" r:id="rId8"/>
    <p:sldId id="260" r:id="rId9"/>
    <p:sldId id="264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53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696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45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88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69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6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03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88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5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3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0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883ED55-1F51-4D5B-9A09-337325DE621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279954A-6458-4426-B720-16B250B75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9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h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Maironis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„Eina garsas“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Eilėraščio analizė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9413739" y="6315641"/>
            <a:ext cx="2778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Autorė A. </a:t>
            </a:r>
            <a:r>
              <a:rPr lang="lt-LT" dirty="0" err="1" smtClean="0"/>
              <a:t>Gerybaitė</a:t>
            </a:r>
            <a:r>
              <a:rPr lang="lt-LT" dirty="0" smtClean="0"/>
              <a:t>, 7</a:t>
            </a:r>
            <a:r>
              <a:rPr lang="lt-LT" baseline="30000" dirty="0" smtClean="0"/>
              <a:t>d </a:t>
            </a:r>
            <a:r>
              <a:rPr lang="lt-LT" baseline="30000" dirty="0" err="1" smtClean="0"/>
              <a:t>kl</a:t>
            </a:r>
            <a:r>
              <a:rPr lang="lt-LT" baseline="30000" dirty="0" smtClean="0"/>
              <a:t>.</a:t>
            </a:r>
            <a:r>
              <a:rPr lang="lt-LT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831" y="384100"/>
            <a:ext cx="11404004" cy="4790328"/>
          </a:xfrm>
        </p:spPr>
        <p:txBody>
          <a:bodyPr>
            <a:normAutofit/>
          </a:bodyPr>
          <a:lstStyle/>
          <a:p>
            <a:r>
              <a:rPr lang="lt-LT" sz="2400" dirty="0" smtClean="0"/>
              <a:t>Pirmasis posmas apibūdina bernužėlio situaciją. Jam reikia ruošti savo ištikimąjį palydovą – „</a:t>
            </a:r>
            <a:r>
              <a:rPr lang="lt-LT" sz="2400" i="1" dirty="0" smtClean="0"/>
              <a:t>žirgą reik balnoti</a:t>
            </a:r>
            <a:r>
              <a:rPr lang="lt-LT" sz="2400" dirty="0" smtClean="0"/>
              <a:t>;“. Supranta karys, kad sunku bus jam kare dalyvauti, kadangi jėgos nelabai lygios: „</a:t>
            </a:r>
            <a:r>
              <a:rPr lang="lt-LT" sz="2400" i="1" dirty="0" smtClean="0"/>
              <a:t>Daug kryžiuočių nuo </a:t>
            </a:r>
            <a:r>
              <a:rPr lang="lt-LT" sz="2400" i="1" dirty="0" err="1" smtClean="0"/>
              <a:t>Malburgo</a:t>
            </a:r>
            <a:r>
              <a:rPr lang="lt-LT" sz="2400" i="1" dirty="0" smtClean="0"/>
              <a:t>*/ rengias mus </a:t>
            </a:r>
            <a:r>
              <a:rPr lang="lt-LT" sz="2400" i="1" dirty="0" err="1" smtClean="0"/>
              <a:t>terioti</a:t>
            </a:r>
            <a:r>
              <a:rPr lang="lt-LT" sz="2400" i="1" dirty="0" smtClean="0"/>
              <a:t>.</a:t>
            </a:r>
            <a:r>
              <a:rPr lang="lt-LT" sz="2400" dirty="0" smtClean="0"/>
              <a:t>“ Tačiau berneliui sunkiausia, kai ateina laikas atsisveikinti su savo mylimąja: „</a:t>
            </a:r>
            <a:r>
              <a:rPr lang="lt-LT" sz="2400" i="1" dirty="0" smtClean="0"/>
              <a:t>Pasilik, sesute, sveika! Nuramink </a:t>
            </a:r>
            <a:r>
              <a:rPr lang="lt-LT" sz="2800" i="1" dirty="0" smtClean="0"/>
              <a:t>širdelę</a:t>
            </a:r>
            <a:r>
              <a:rPr lang="lt-LT" sz="2400" dirty="0" smtClean="0"/>
              <a:t>:“ Nors ir slegia krūtinę, bernužis pažada grįžti dėl mylimosios: „</a:t>
            </a:r>
            <a:r>
              <a:rPr lang="lt-LT" sz="2400" i="1" dirty="0" smtClean="0"/>
              <a:t>Aš pargrįšiu nepražuvęs į tėvų šalelę“</a:t>
            </a:r>
            <a:r>
              <a:rPr lang="lt-LT" sz="2400" dirty="0" smtClean="0"/>
              <a:t>. </a:t>
            </a:r>
          </a:p>
          <a:p>
            <a:pPr marL="0" indent="0" algn="just">
              <a:buNone/>
            </a:pPr>
            <a:endParaRPr lang="lt-LT" sz="2400" dirty="0"/>
          </a:p>
          <a:p>
            <a:pPr marL="0" indent="0" algn="just">
              <a:buNone/>
            </a:pPr>
            <a:r>
              <a:rPr lang="lt-LT" sz="24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Malburgas</a:t>
            </a:r>
            <a:r>
              <a:rPr lang="lt-LT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 - svarbiausioji kryžiuočių tvirtovė prie žemutinės Vyslos.</a:t>
            </a:r>
            <a:endParaRPr lang="en-US" sz="2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3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" b="6444"/>
          <a:stretch/>
        </p:blipFill>
        <p:spPr>
          <a:xfrm>
            <a:off x="2538804" y="494909"/>
            <a:ext cx="7575647" cy="4697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538804" y="5396089"/>
            <a:ext cx="757564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lt-LT" dirty="0" smtClean="0"/>
              <a:t>Garsusis Durbės mūšis įvykęs </a:t>
            </a:r>
            <a:r>
              <a:rPr lang="lt-LT" dirty="0"/>
              <a:t>1260 m. liepos 13 d., </a:t>
            </a:r>
            <a:r>
              <a:rPr lang="lt-LT" dirty="0" smtClean="0"/>
              <a:t>žemaičiai </a:t>
            </a:r>
            <a:r>
              <a:rPr lang="lt-LT" dirty="0"/>
              <a:t>ir </a:t>
            </a:r>
            <a:r>
              <a:rPr lang="lt-LT" dirty="0" smtClean="0"/>
              <a:t>kuršiai sutriuškino kryžiuočius.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85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197" y="470162"/>
            <a:ext cx="11124303" cy="5317452"/>
          </a:xfrm>
        </p:spPr>
        <p:txBody>
          <a:bodyPr>
            <a:normAutofit/>
          </a:bodyPr>
          <a:lstStyle/>
          <a:p>
            <a:r>
              <a:rPr lang="lt-LT" sz="2400" dirty="0" smtClean="0"/>
              <a:t>Antrajame posme atskleidžiamas kryžiuočių turtingumas: „</a:t>
            </a:r>
            <a:r>
              <a:rPr lang="lt-LT" sz="2400" i="1" dirty="0" smtClean="0"/>
              <a:t>Daugel turtų pas kryžiuočius/ nuo senos gadynės</a:t>
            </a:r>
            <a:r>
              <a:rPr lang="lt-LT" sz="2400" dirty="0" smtClean="0"/>
              <a:t>“. </a:t>
            </a:r>
            <a:r>
              <a:rPr lang="lt-LT" sz="2400" dirty="0"/>
              <a:t>S</a:t>
            </a:r>
            <a:r>
              <a:rPr lang="lt-LT" sz="2400" dirty="0" smtClean="0"/>
              <a:t>ukuriamas vaizdas, kad viskas auksu klota: „</a:t>
            </a:r>
            <a:r>
              <a:rPr lang="lt-LT" sz="2400" i="1" dirty="0" smtClean="0"/>
              <a:t>Auksu žiba miestų </a:t>
            </a:r>
            <a:r>
              <a:rPr lang="lt-LT" sz="2400" i="1" dirty="0" err="1" smtClean="0"/>
              <a:t>bonės</a:t>
            </a:r>
            <a:r>
              <a:rPr lang="lt-LT" sz="2400" dirty="0" smtClean="0"/>
              <a:t>*“ ir šilko tikrai jiems netrūksta: „</a:t>
            </a:r>
            <a:r>
              <a:rPr lang="lt-LT" sz="2400" i="1" dirty="0" smtClean="0"/>
              <a:t>šilko pilnos </a:t>
            </a:r>
            <a:r>
              <a:rPr lang="lt-LT" sz="2400" i="1" dirty="0" err="1" smtClean="0"/>
              <a:t>skrynės</a:t>
            </a:r>
            <a:r>
              <a:rPr lang="lt-LT" sz="2400" dirty="0" smtClean="0"/>
              <a:t>“. Žinoma, autorius čia pateikia hiperbolizuotą vaizdą. Karys nori įrodyti mergelei, kad eina ne tik kovoti, bet ir ketina sau parsinešti vyriškumo įrodymą</a:t>
            </a:r>
            <a:r>
              <a:rPr lang="lt-LT" sz="2400" dirty="0"/>
              <a:t> </a:t>
            </a:r>
            <a:r>
              <a:rPr lang="lt-LT" sz="2400" dirty="0" smtClean="0"/>
              <a:t>- kalaviją: „&lt;...&gt; </a:t>
            </a:r>
            <a:r>
              <a:rPr lang="lt-LT" sz="2400" i="1" dirty="0" smtClean="0"/>
              <a:t>iš Prūsų kalaviją kietą</a:t>
            </a:r>
            <a:r>
              <a:rPr lang="lt-LT" sz="2400" dirty="0" smtClean="0"/>
              <a:t>“, o savo mylimajai - pačias prabangiausias dovanas: „&lt;...&gt;</a:t>
            </a:r>
            <a:r>
              <a:rPr lang="lt-LT" sz="2400" i="1" dirty="0" smtClean="0"/>
              <a:t> šilko skarą, diržą auksu lietą</a:t>
            </a:r>
            <a:r>
              <a:rPr lang="lt-LT" sz="2400" dirty="0" smtClean="0"/>
              <a:t>“. </a:t>
            </a:r>
            <a:br>
              <a:rPr lang="lt-LT" sz="2400" dirty="0" smtClean="0"/>
            </a:br>
            <a:endParaRPr lang="lt-LT" sz="2400" dirty="0"/>
          </a:p>
          <a:p>
            <a:pPr marL="0" indent="0">
              <a:buNone/>
            </a:pPr>
            <a:r>
              <a:rPr lang="lt-LT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Bonės* - bokštai</a:t>
            </a:r>
            <a:r>
              <a:rPr lang="lt-LT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64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08" y="439167"/>
            <a:ext cx="7325958" cy="4787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030319" y="5667022"/>
            <a:ext cx="235673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lt-LT" dirty="0" smtClean="0"/>
              <a:t>Garsioji </a:t>
            </a:r>
            <a:r>
              <a:rPr lang="lt-LT" dirty="0" err="1" smtClean="0"/>
              <a:t>Malburgo</a:t>
            </a:r>
            <a:r>
              <a:rPr lang="lt-LT" dirty="0" smtClean="0"/>
              <a:t> pilis.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64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409" y="394857"/>
            <a:ext cx="10515600" cy="4351338"/>
          </a:xfrm>
        </p:spPr>
        <p:txBody>
          <a:bodyPr>
            <a:normAutofit/>
          </a:bodyPr>
          <a:lstStyle/>
          <a:p>
            <a:r>
              <a:rPr lang="lt-LT" sz="2400" dirty="0" smtClean="0"/>
              <a:t>Trečiasis posmas pradedamas meilias širdžiai žodžiais, apie tą stebuklingą metų laiką, kai sužydi gėlės: „</a:t>
            </a:r>
            <a:r>
              <a:rPr lang="lt-LT" sz="2400" i="1" dirty="0" smtClean="0"/>
              <a:t>Jau pavasaris išaušo, gieda </a:t>
            </a:r>
            <a:r>
              <a:rPr lang="lt-LT" sz="2400" i="1" dirty="0" err="1" smtClean="0"/>
              <a:t>vėversėlis</a:t>
            </a:r>
            <a:r>
              <a:rPr lang="lt-LT" sz="2400" i="1" dirty="0" smtClean="0"/>
              <a:t>,</a:t>
            </a:r>
            <a:r>
              <a:rPr lang="lt-LT" sz="2400" dirty="0" smtClean="0"/>
              <a:t> -“, tačiau tai dar nereiškia, kad pavasaris suteikia vien džiugesį - mergelės link skuba skaudi žinia: „</a:t>
            </a:r>
            <a:r>
              <a:rPr lang="lt-LT" sz="2400" i="1" dirty="0" smtClean="0"/>
              <a:t>Nebegrįžta nuo </a:t>
            </a:r>
            <a:r>
              <a:rPr lang="lt-LT" sz="2400" i="1" dirty="0" err="1" smtClean="0"/>
              <a:t>Malburgo</a:t>
            </a:r>
            <a:r>
              <a:rPr lang="lt-LT" sz="2400" i="1" dirty="0" smtClean="0"/>
              <a:t>/ jaunas bernužėlis!</a:t>
            </a:r>
            <a:r>
              <a:rPr lang="lt-LT" sz="2400" dirty="0" smtClean="0"/>
              <a:t>“ </a:t>
            </a:r>
            <a:r>
              <a:rPr lang="lt-LT" sz="2400" dirty="0"/>
              <a:t>K</a:t>
            </a:r>
            <a:r>
              <a:rPr lang="lt-LT" sz="2400" dirty="0" smtClean="0"/>
              <a:t>ova buvo žiauri ir arši „</a:t>
            </a:r>
            <a:r>
              <a:rPr lang="lt-LT" sz="2400" i="1" dirty="0" smtClean="0"/>
              <a:t>&lt;...&gt; kraujo daug tekėjo;“,</a:t>
            </a:r>
            <a:r>
              <a:rPr lang="lt-LT" sz="2400" dirty="0" smtClean="0"/>
              <a:t> na ir ,žinoma, nebeparjos ant savo žirgelio tasai bernužėlis, kuris prisižadėjo sugrįžti: „</a:t>
            </a:r>
            <a:r>
              <a:rPr lang="lt-LT" sz="2400" i="1" dirty="0" smtClean="0"/>
              <a:t>Mylimasis už tėvynę galvą ten padėjo.</a:t>
            </a:r>
            <a:r>
              <a:rPr lang="lt-LT" sz="2400" dirty="0" smtClean="0"/>
              <a:t>“ Bernužėlis neišdavė savo tėvynės, nepabijojo stoti prieš aštrų kryžiuočio kalaviją ir nenustojo tikėti jo dvasia tėvyne, kol sumušė jo paskutinis širdies dūžis.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896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066" y="350835"/>
            <a:ext cx="3578577" cy="4209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301066" y="4842933"/>
            <a:ext cx="357857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Senovės lietuvio kario šarvai, Lenkijos muziejuje.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79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501" y="427131"/>
            <a:ext cx="10515600" cy="4351338"/>
          </a:xfrm>
        </p:spPr>
        <p:txBody>
          <a:bodyPr>
            <a:normAutofit/>
          </a:bodyPr>
          <a:lstStyle/>
          <a:p>
            <a:r>
              <a:rPr lang="lt-LT" sz="2400" dirty="0" smtClean="0"/>
              <a:t>Paskutinysis, ketvirtasis, posmas pradedamas žodžiais, kurie nusako mergelės nuoskaudą: „</a:t>
            </a:r>
            <a:r>
              <a:rPr lang="lt-LT" sz="2400" i="1" dirty="0" smtClean="0"/>
              <a:t>Mano draugės gieda linksmos/ ir šilkais dabinas;</a:t>
            </a:r>
            <a:r>
              <a:rPr lang="lt-LT" sz="2400" dirty="0" smtClean="0"/>
              <a:t>“, o mergelei ne skaros galvoje, ji tokia dar jauna, o jau turi gedėti savo mylimojo</a:t>
            </a:r>
            <a:r>
              <a:rPr lang="lt-LT" sz="2400" dirty="0"/>
              <a:t>:</a:t>
            </a:r>
            <a:r>
              <a:rPr lang="lt-LT" sz="2400" dirty="0" smtClean="0"/>
              <a:t> „</a:t>
            </a:r>
            <a:r>
              <a:rPr lang="lt-LT" sz="2400" i="1" dirty="0" smtClean="0"/>
              <a:t>Man gi ašaros tik rieda</a:t>
            </a:r>
            <a:r>
              <a:rPr lang="lt-LT" sz="2400" dirty="0" smtClean="0"/>
              <a:t>/ </a:t>
            </a:r>
            <a:r>
              <a:rPr lang="lt-LT" sz="2400" i="1" dirty="0" smtClean="0"/>
              <a:t>Ir kapai vaidinas!</a:t>
            </a:r>
            <a:r>
              <a:rPr lang="lt-LT" sz="2400" dirty="0" smtClean="0"/>
              <a:t>“. O labiausiai mergelė sielvartauja ne dėl negautų lauktuvių, o dėl žlugusių ateities planų. Mergelė jau nebeturės savo mylimojo: „</a:t>
            </a:r>
            <a:r>
              <a:rPr lang="lt-LT" sz="2400" i="1" dirty="0" smtClean="0"/>
              <a:t>Nekalbėsi, bernužėli, man meilių žodelių!</a:t>
            </a:r>
            <a:r>
              <a:rPr lang="lt-LT" sz="2400" dirty="0" smtClean="0"/>
              <a:t>“ Mergelei neteks būti savo išrinktojo nuotaka: „</a:t>
            </a:r>
            <a:r>
              <a:rPr lang="lt-LT" sz="2400" i="1" dirty="0" smtClean="0"/>
              <a:t>Neužmausi aukso žiedo ant baltų rankelių!</a:t>
            </a:r>
            <a:r>
              <a:rPr lang="lt-LT" sz="2400" dirty="0" smtClean="0"/>
              <a:t>“.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0237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1" y="389596"/>
            <a:ext cx="3826932" cy="4859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267201" y="5734756"/>
            <a:ext cx="382693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lt-LT" dirty="0"/>
              <a:t>Onutės </a:t>
            </a:r>
            <a:r>
              <a:rPr lang="lt-LT" dirty="0" smtClean="0"/>
              <a:t>Navickaitės </a:t>
            </a:r>
            <a:r>
              <a:rPr lang="lt-LT" dirty="0"/>
              <a:t>piešinys "Lietuvaitės skausmas prie kryžiaus".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08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037" y="2976282"/>
            <a:ext cx="10353762" cy="970450"/>
          </a:xfrm>
        </p:spPr>
        <p:txBody>
          <a:bodyPr/>
          <a:lstStyle/>
          <a:p>
            <a:r>
              <a:rPr lang="lt-LT" dirty="0" smtClean="0"/>
              <a:t>Ačiū už dėmesį!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23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219</TotalTime>
  <Words>434</Words>
  <Application>Microsoft Office PowerPoint</Application>
  <PresentationFormat>Widescreen</PresentationFormat>
  <Paragraphs>15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Corbel</vt:lpstr>
      <vt:lpstr>Basis</vt:lpstr>
      <vt:lpstr>Maironis „Eina garsas“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Ačiū už dėmesį!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Maironis „Eina garsas“</dc:title>
  <dc:creator>Vartotojas</dc:creator>
  <cp:lastModifiedBy>Vartotojas</cp:lastModifiedBy>
  <cp:revision>23</cp:revision>
  <dcterms:created xsi:type="dcterms:W3CDTF">2014-09-25T12:11:29Z</dcterms:created>
  <dcterms:modified xsi:type="dcterms:W3CDTF">2014-10-09T13:31:44Z</dcterms:modified>
</cp:coreProperties>
</file>