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tusis trikampis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7" name="Antrinis pavadinima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Laisva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Laisva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Laisva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Tiesioji jungtis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ACE2FB7-4B4C-4BD8-B4EB-3FB99A38D30D}" type="datetimeFigureOut">
              <a:rPr lang="lt-LT" smtClean="0"/>
              <a:t>2014.09.16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5E5419-4822-4745-B394-23106F997EE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CE2FB7-4B4C-4BD8-B4EB-3FB99A38D30D}" type="datetimeFigureOut">
              <a:rPr lang="lt-LT" smtClean="0"/>
              <a:t>2014.09.16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5E5419-4822-4745-B394-23106F997EEE}" type="slidenum">
              <a:rPr lang="lt-LT" smtClean="0"/>
              <a:t>‹#›</a:t>
            </a:fld>
            <a:endParaRPr lang="lt-LT"/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CE2FB7-4B4C-4BD8-B4EB-3FB99A38D30D}" type="datetimeFigureOut">
              <a:rPr lang="lt-LT" smtClean="0"/>
              <a:t>2014.09.16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5E5419-4822-4745-B394-23106F997EEE}" type="slidenum">
              <a:rPr lang="lt-LT" smtClean="0"/>
              <a:t>‹#›</a:t>
            </a:fld>
            <a:endParaRPr lang="lt-LT"/>
          </a:p>
        </p:txBody>
      </p:sp>
      <p:sp>
        <p:nvSpPr>
          <p:cNvPr id="7" name="Ševrona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a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CE2FB7-4B4C-4BD8-B4EB-3FB99A38D30D}" type="datetimeFigureOut">
              <a:rPr lang="lt-LT" smtClean="0"/>
              <a:t>2014.09.16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5E5419-4822-4745-B394-23106F997EEE}" type="slidenum">
              <a:rPr lang="lt-LT" smtClean="0"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CE2FB7-4B4C-4BD8-B4EB-3FB99A38D30D}" type="datetimeFigureOut">
              <a:rPr lang="lt-LT" smtClean="0"/>
              <a:t>2014.09.16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5E5419-4822-4745-B394-23106F997EEE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CE2FB7-4B4C-4BD8-B4EB-3FB99A38D30D}" type="datetimeFigureOut">
              <a:rPr lang="lt-LT" smtClean="0"/>
              <a:t>2014.09.16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5E5419-4822-4745-B394-23106F997EEE}" type="slidenum">
              <a:rPr lang="lt-LT" smtClean="0"/>
              <a:t>‹#›</a:t>
            </a:fld>
            <a:endParaRPr lang="lt-LT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CE2FB7-4B4C-4BD8-B4EB-3FB99A38D30D}" type="datetimeFigureOut">
              <a:rPr lang="lt-LT" smtClean="0"/>
              <a:t>2014.09.16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5E5419-4822-4745-B394-23106F997EE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ACE2FB7-4B4C-4BD8-B4EB-3FB99A38D30D}" type="datetimeFigureOut">
              <a:rPr lang="lt-LT" smtClean="0"/>
              <a:t>2014.09.16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5E5419-4822-4745-B394-23106F997EEE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ACE2FB7-4B4C-4BD8-B4EB-3FB99A38D30D}" type="datetimeFigureOut">
              <a:rPr lang="lt-LT" smtClean="0"/>
              <a:t>2014.09.16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5E5419-4822-4745-B394-23106F997EEE}" type="slidenum">
              <a:rPr lang="lt-LT" smtClean="0"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tatusis trikampis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Tiesioji jungtis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a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a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CE2FB7-4B4C-4BD8-B4EB-3FB99A38D30D}" type="datetimeFigureOut">
              <a:rPr lang="lt-LT" smtClean="0"/>
              <a:t>2014.09.16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5E5419-4822-4745-B394-23106F997EE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CE2FB7-4B4C-4BD8-B4EB-3FB99A38D30D}" type="datetimeFigureOut">
              <a:rPr lang="lt-LT" smtClean="0"/>
              <a:t>2014.09.16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5E5419-4822-4745-B394-23106F997EE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isva form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Laisva form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tatusis trikampis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Tiesioji jungtis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ACE2FB7-4B4C-4BD8-B4EB-3FB99A38D30D}" type="datetimeFigureOut">
              <a:rPr lang="lt-LT" smtClean="0"/>
              <a:t>2014.09.16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F5E5419-4822-4745-B394-23106F997EEE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sz="6000" dirty="0" smtClean="0"/>
              <a:t>Suomių epas</a:t>
            </a:r>
            <a:br>
              <a:rPr lang="lt-LT" sz="6000" dirty="0" smtClean="0"/>
            </a:br>
            <a:r>
              <a:rPr lang="lt-LT" sz="6000" dirty="0" smtClean="0"/>
              <a:t>„Kalevala“</a:t>
            </a:r>
            <a:endParaRPr lang="lt-LT" sz="60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8 </a:t>
            </a:r>
            <a:r>
              <a:rPr lang="en-US" dirty="0" err="1" smtClean="0"/>
              <a:t>klas</a:t>
            </a:r>
            <a:r>
              <a:rPr lang="lt-LT" dirty="0" smtClean="0"/>
              <a:t>ė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3965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Senovės </a:t>
            </a:r>
            <a:r>
              <a:rPr lang="lt-LT" sz="3200" dirty="0"/>
              <a:t>suomiai, </a:t>
            </a:r>
            <a:r>
              <a:rPr lang="lt-LT" sz="3200" dirty="0" smtClean="0"/>
              <a:t>rašto </a:t>
            </a:r>
            <a:r>
              <a:rPr lang="lt-LT" sz="3200" dirty="0"/>
              <a:t>neturėjo, taigi tiesioginių žinių apie mitologiją nepaliko. T</a:t>
            </a:r>
            <a:r>
              <a:rPr lang="lt-LT" sz="3200" dirty="0" smtClean="0"/>
              <a:t>ik </a:t>
            </a:r>
            <a:r>
              <a:rPr lang="lt-LT" sz="3200" dirty="0"/>
              <a:t>nuo XIX amžiaus, suomių mitai pradėti nagrinėti ir sisteminti</a:t>
            </a:r>
            <a:r>
              <a:rPr lang="lt-LT" sz="3200" dirty="0" smtClean="0"/>
              <a:t>.</a:t>
            </a:r>
          </a:p>
          <a:p>
            <a:r>
              <a:rPr lang="lt-LT" sz="3200" dirty="0" smtClean="0"/>
              <a:t> </a:t>
            </a:r>
            <a:r>
              <a:rPr lang="lt-LT" sz="3200" dirty="0"/>
              <a:t>Tada buvo parašytas ir suomių nacionalinis epas „Kalevala“, iš kurio daugiausiai ir sužinome apie senovės suomių gyvenimą ir tikėjimą.</a:t>
            </a:r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Kada pradėta domėtis suomių mitologija?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8098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5069160"/>
          </a:xfrm>
        </p:spPr>
        <p:txBody>
          <a:bodyPr>
            <a:normAutofit fontScale="92500" lnSpcReduction="20000"/>
          </a:bodyPr>
          <a:lstStyle/>
          <a:p>
            <a:r>
              <a:rPr lang="lt-LT" dirty="0"/>
              <a:t>„Kalevalą“ parašė vienas žmogus – gydytojas, suomių tautinio atgimimo idėjų puoselėtojas ir didžiausias romantikas </a:t>
            </a:r>
            <a:r>
              <a:rPr lang="lt-LT" b="1" dirty="0"/>
              <a:t>Elijas </a:t>
            </a:r>
            <a:r>
              <a:rPr lang="en-US" b="1" dirty="0" err="1" smtClean="0"/>
              <a:t>Lionrotas</a:t>
            </a:r>
            <a:r>
              <a:rPr lang="en-US" b="1" dirty="0" smtClean="0"/>
              <a:t> </a:t>
            </a:r>
            <a:r>
              <a:rPr lang="lt-LT" dirty="0" smtClean="0"/>
              <a:t>(</a:t>
            </a:r>
            <a:r>
              <a:rPr lang="lt-LT" dirty="0" err="1" smtClean="0"/>
              <a:t>Elias</a:t>
            </a:r>
            <a:r>
              <a:rPr lang="lt-LT" dirty="0" smtClean="0"/>
              <a:t> </a:t>
            </a:r>
            <a:r>
              <a:rPr lang="lt-LT" dirty="0" err="1"/>
              <a:t>Lönnrot</a:t>
            </a:r>
            <a:r>
              <a:rPr lang="lt-LT" dirty="0"/>
              <a:t>). </a:t>
            </a:r>
            <a:endParaRPr lang="lt-LT" dirty="0" smtClean="0"/>
          </a:p>
          <a:p>
            <a:r>
              <a:rPr lang="lt-LT" dirty="0" smtClean="0"/>
              <a:t>Jis buvo suomių </a:t>
            </a:r>
            <a:r>
              <a:rPr lang="lt-LT" dirty="0"/>
              <a:t>tautosakos rinkėjas, gydytojas, poetas, botanikas, žurnalistas ir </a:t>
            </a:r>
            <a:r>
              <a:rPr lang="lt-LT" dirty="0" smtClean="0"/>
              <a:t>kalbininkas</a:t>
            </a:r>
            <a:r>
              <a:rPr lang="lt-LT" dirty="0"/>
              <a:t>.</a:t>
            </a: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84784"/>
            <a:ext cx="3816424" cy="4104456"/>
          </a:xfrm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Kas parašė „Kalevalą“?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7113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196752"/>
            <a:ext cx="7467600" cy="4929411"/>
          </a:xfrm>
        </p:spPr>
        <p:txBody>
          <a:bodyPr>
            <a:normAutofit fontScale="92500"/>
          </a:bodyPr>
          <a:lstStyle/>
          <a:p>
            <a:r>
              <a:rPr lang="lt-LT" dirty="0"/>
              <a:t>„Kalevalos“ parašymas užtruko daugiau nei tris dešimtmečius. </a:t>
            </a:r>
            <a:endParaRPr lang="lt-LT" dirty="0" smtClean="0"/>
          </a:p>
          <a:p>
            <a:r>
              <a:rPr lang="lt-LT" dirty="0" smtClean="0"/>
              <a:t>Per </a:t>
            </a:r>
            <a:r>
              <a:rPr lang="lt-LT" dirty="0"/>
              <a:t>16 metų </a:t>
            </a:r>
            <a:r>
              <a:rPr lang="lt-LT" dirty="0" err="1"/>
              <a:t>Lionrotas</a:t>
            </a:r>
            <a:r>
              <a:rPr lang="lt-LT" dirty="0"/>
              <a:t> iškeliavo į 11 tautosakos rinkimo kelionių: pėsčiomis, slidėmis, rogėmis, valtimis naršė Kareliją, Suomiją, Laplandiją, nukeliavo apie pusantro tūkstančio kilometrų, prityrė daug vargo ir nepriteklių. Kelionėse užrašė kelias dešimtis tūkstančių epinių </a:t>
            </a:r>
            <a:r>
              <a:rPr lang="lt-LT" dirty="0" err="1"/>
              <a:t>runų</a:t>
            </a:r>
            <a:r>
              <a:rPr lang="lt-LT" dirty="0"/>
              <a:t> (</a:t>
            </a:r>
            <a:r>
              <a:rPr lang="lt-LT" dirty="0" err="1"/>
              <a:t>runa</a:t>
            </a:r>
            <a:r>
              <a:rPr lang="lt-LT" dirty="0"/>
              <a:t>, suomiškai </a:t>
            </a:r>
            <a:r>
              <a:rPr lang="lt-LT" i="1" dirty="0" err="1"/>
              <a:t>runo</a:t>
            </a:r>
            <a:r>
              <a:rPr lang="lt-LT" dirty="0"/>
              <a:t> – suomių epinė daina), daug pasakų, mįslių, </a:t>
            </a:r>
            <a:r>
              <a:rPr lang="lt-LT" dirty="0" smtClean="0"/>
              <a:t>patarlių</a:t>
            </a:r>
            <a:r>
              <a:rPr lang="lt-LT" dirty="0"/>
              <a:t>;</a:t>
            </a:r>
            <a:endParaRPr lang="lt-LT" dirty="0" smtClean="0"/>
          </a:p>
          <a:p>
            <a:r>
              <a:rPr lang="lt-LT" dirty="0" smtClean="0"/>
              <a:t> </a:t>
            </a:r>
            <a:r>
              <a:rPr lang="lt-LT" dirty="0"/>
              <a:t>Iš viso taip surinko 30 tomų rankraščių. </a:t>
            </a:r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Kaip parašė?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0576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sz="3000" dirty="0"/>
              <a:t>G</a:t>
            </a:r>
            <a:r>
              <a:rPr lang="lt-LT" sz="3000" dirty="0" smtClean="0"/>
              <a:t>alų </a:t>
            </a:r>
            <a:r>
              <a:rPr lang="lt-LT" sz="3000" dirty="0"/>
              <a:t>gale 1849-aisiais metais išėjo antra „Kalevalos“ redakcija, turinti beveik 23000 eilučių. Tokia ji įėjo į istoriją, tokia </a:t>
            </a:r>
            <a:r>
              <a:rPr lang="lt-LT" sz="3000" dirty="0" smtClean="0"/>
              <a:t>ji verčiama </a:t>
            </a:r>
            <a:r>
              <a:rPr lang="lt-LT" sz="3000" dirty="0"/>
              <a:t>į kitas pasaulio kalbas</a:t>
            </a:r>
            <a:r>
              <a:rPr lang="lt-LT" sz="3000" dirty="0" smtClean="0"/>
              <a:t>.</a:t>
            </a:r>
          </a:p>
          <a:p>
            <a:endParaRPr lang="lt-LT" dirty="0" smtClean="0"/>
          </a:p>
          <a:p>
            <a:pPr marL="36576" indent="0">
              <a:buNone/>
            </a:pPr>
            <a:r>
              <a:rPr lang="lt-LT" sz="3000" dirty="0" smtClean="0"/>
              <a:t>Palyginimui – Homero „</a:t>
            </a:r>
            <a:r>
              <a:rPr lang="lt-LT" sz="3000" dirty="0" err="1" smtClean="0"/>
              <a:t>Iliadą</a:t>
            </a:r>
            <a:r>
              <a:rPr lang="lt-LT" sz="3000" dirty="0" smtClean="0"/>
              <a:t>“ ir „Odisėją“ kartu paėmus sudaro apie 27 000 eilučių.</a:t>
            </a:r>
            <a:endParaRPr lang="lt-LT" sz="3000" dirty="0"/>
          </a:p>
        </p:txBody>
      </p:sp>
      <p:pic>
        <p:nvPicPr>
          <p:cNvPr id="10" name="Turinio vietos rezervavimo ženklas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764704"/>
            <a:ext cx="4176464" cy="5760640"/>
          </a:xfrm>
        </p:spPr>
      </p:pic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52033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urinio vietos rezervavimo ženklas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lt-LT" dirty="0"/>
              <a:t>Kalevaloje“ nerasime vientiso siužeto, nors pagrindinis herojus dainius ir burtininkas </a:t>
            </a:r>
            <a:r>
              <a:rPr lang="lt-LT" dirty="0" err="1"/>
              <a:t>Veinemioinenas</a:t>
            </a:r>
            <a:r>
              <a:rPr lang="lt-LT" dirty="0"/>
              <a:t> (</a:t>
            </a:r>
            <a:r>
              <a:rPr lang="lt-LT" i="1" dirty="0" err="1"/>
              <a:t>Väinämöinen</a:t>
            </a:r>
            <a:r>
              <a:rPr lang="lt-LT" dirty="0"/>
              <a:t>; lietuviškame „Kalevalos“ vertime jis perkrikštytas „</a:t>
            </a:r>
            <a:r>
              <a:rPr lang="lt-LT" dirty="0" err="1"/>
              <a:t>Veinemeinu</a:t>
            </a:r>
            <a:r>
              <a:rPr lang="lt-LT" dirty="0"/>
              <a:t>“) veikia daugelyje </a:t>
            </a:r>
            <a:r>
              <a:rPr lang="lt-LT" dirty="0" err="1"/>
              <a:t>runų</a:t>
            </a:r>
            <a:r>
              <a:rPr lang="lt-LT" dirty="0"/>
              <a:t>. </a:t>
            </a:r>
            <a:endParaRPr lang="lt-LT" dirty="0" smtClean="0"/>
          </a:p>
          <a:p>
            <a:endParaRPr lang="lt-LT" dirty="0"/>
          </a:p>
        </p:txBody>
      </p:sp>
      <p:pic>
        <p:nvPicPr>
          <p:cNvPr id="8" name="Turinio vietos rezervavimo ženklas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196752"/>
            <a:ext cx="4464496" cy="5112568"/>
          </a:xfrm>
        </p:spPr>
      </p:pic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Apie ką epas „Kalevala“?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4491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urinio vietos rezervavimo ženklas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44824"/>
            <a:ext cx="4968552" cy="3816424"/>
          </a:xfrm>
        </p:spPr>
      </p:pic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>
          <a:xfrm>
            <a:off x="4932040" y="764704"/>
            <a:ext cx="3657600" cy="5904656"/>
          </a:xfrm>
        </p:spPr>
        <p:txBody>
          <a:bodyPr>
            <a:normAutofit fontScale="92500" lnSpcReduction="20000"/>
          </a:bodyPr>
          <a:lstStyle/>
          <a:p>
            <a:r>
              <a:rPr lang="lt-LT" dirty="0"/>
              <a:t>Pats žodis „Kalevala“ reiškia „Kalevo kraštą“, o Kalevas yra Pabaltijo finų mitinis herojus, kurio vardas kartais siejamas su baltišku žodžiu „kalvis“. </a:t>
            </a:r>
          </a:p>
          <a:p>
            <a:r>
              <a:rPr lang="lt-LT" dirty="0"/>
              <a:t>Daugelis epo </a:t>
            </a:r>
            <a:r>
              <a:rPr lang="lt-LT" dirty="0" err="1"/>
              <a:t>runų</a:t>
            </a:r>
            <a:r>
              <a:rPr lang="lt-LT" dirty="0"/>
              <a:t> pasakoja apie konfliktus tarp Kalevalos ir nedraugiško šiaurinio </a:t>
            </a:r>
            <a:r>
              <a:rPr lang="lt-LT" dirty="0" err="1"/>
              <a:t>Pohjolos</a:t>
            </a:r>
            <a:r>
              <a:rPr lang="lt-LT" dirty="0"/>
              <a:t> krašto. </a:t>
            </a: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997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>
          <a:xfrm>
            <a:off x="457200" y="1124744"/>
            <a:ext cx="7467600" cy="4392487"/>
          </a:xfrm>
        </p:spPr>
        <p:txBody>
          <a:bodyPr>
            <a:normAutofit fontScale="92500" lnSpcReduction="20000"/>
          </a:bodyPr>
          <a:lstStyle/>
          <a:p>
            <a:r>
              <a:rPr lang="lt-LT" dirty="0" smtClean="0"/>
              <a:t>Vienas ryškiausių „Kalevalos“ įvykių – kova dėl stebuklingo malūno </a:t>
            </a:r>
            <a:r>
              <a:rPr lang="lt-LT" dirty="0" err="1" smtClean="0"/>
              <a:t>sampo</a:t>
            </a:r>
            <a:r>
              <a:rPr lang="lt-LT" dirty="0" smtClean="0"/>
              <a:t>, gaminančio įvairiausias gėrybes.</a:t>
            </a:r>
          </a:p>
          <a:p>
            <a:r>
              <a:rPr lang="lt-LT" dirty="0"/>
              <a:t>Bene žinomiausias suomių dievas yra </a:t>
            </a:r>
            <a:r>
              <a:rPr lang="lt-LT" dirty="0" err="1"/>
              <a:t>Ilmarinenas</a:t>
            </a:r>
            <a:r>
              <a:rPr lang="lt-LT" dirty="0"/>
              <a:t> – amžinasis kalvis, nukalęs dangų. </a:t>
            </a:r>
            <a:r>
              <a:rPr lang="lt-LT" dirty="0" err="1" smtClean="0"/>
              <a:t>Ilmarinenas</a:t>
            </a:r>
            <a:r>
              <a:rPr lang="lt-LT" dirty="0" smtClean="0"/>
              <a:t> </a:t>
            </a:r>
            <a:r>
              <a:rPr lang="lt-LT" dirty="0"/>
              <a:t>nukalė </a:t>
            </a:r>
            <a:r>
              <a:rPr lang="lt-LT" dirty="0" err="1"/>
              <a:t>Sampą</a:t>
            </a:r>
            <a:r>
              <a:rPr lang="lt-LT" dirty="0"/>
              <a:t> (magišką įrankį, garantuojantį turėtojui ir jo kraštui turtą), Saulę ir Mėnesį</a:t>
            </a:r>
            <a:r>
              <a:rPr lang="lt-LT" dirty="0" smtClean="0"/>
              <a:t>.</a:t>
            </a:r>
          </a:p>
          <a:p>
            <a:r>
              <a:rPr lang="lt-LT" dirty="0" smtClean="0"/>
              <a:t>Sampo atsiimti iš šaltos,</a:t>
            </a:r>
          </a:p>
          <a:p>
            <a:pPr marL="36576" indent="0">
              <a:buNone/>
            </a:pPr>
            <a:r>
              <a:rPr lang="lt-LT" dirty="0" smtClean="0"/>
              <a:t> niūrios, </a:t>
            </a:r>
          </a:p>
          <a:p>
            <a:pPr marL="36576" indent="0">
              <a:buNone/>
            </a:pPr>
            <a:r>
              <a:rPr lang="lt-LT" dirty="0" smtClean="0"/>
              <a:t>blogio šalies vyksta</a:t>
            </a:r>
          </a:p>
          <a:p>
            <a:pPr marL="36576" indent="0">
              <a:buNone/>
            </a:pPr>
            <a:r>
              <a:rPr lang="lt-LT" dirty="0" smtClean="0"/>
              <a:t> trys epo herojai. </a:t>
            </a:r>
            <a:endParaRPr lang="lt-LT" dirty="0"/>
          </a:p>
        </p:txBody>
      </p:sp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Ką skaitysime?</a:t>
            </a:r>
            <a:endParaRPr lang="lt-LT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005064"/>
            <a:ext cx="4176464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2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0728"/>
            <a:ext cx="8064896" cy="5544616"/>
          </a:xfrm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4393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76672"/>
            <a:ext cx="5976664" cy="6381328"/>
          </a:xfrm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600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nkursas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onkursa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Konkurs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58</TotalTime>
  <Words>357</Words>
  <Application>Microsoft Office PowerPoint</Application>
  <PresentationFormat>Demonstracija ekrane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Konkursas</vt:lpstr>
      <vt:lpstr>Suomių epas „Kalevala“</vt:lpstr>
      <vt:lpstr>Kada pradėta domėtis suomių mitologija?</vt:lpstr>
      <vt:lpstr>Kas parašė „Kalevalą“?</vt:lpstr>
      <vt:lpstr>Kaip parašė?</vt:lpstr>
      <vt:lpstr>PowerPoint pristatymas</vt:lpstr>
      <vt:lpstr>Apie ką epas „Kalevala“?</vt:lpstr>
      <vt:lpstr>PowerPoint pristatymas</vt:lpstr>
      <vt:lpstr>Ką skaitysime?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Suomių epas „Kalevala“</dc:title>
  <dc:creator>lli</dc:creator>
  <cp:lastModifiedBy>lli</cp:lastModifiedBy>
  <cp:revision>6</cp:revision>
  <dcterms:created xsi:type="dcterms:W3CDTF">2014-09-15T18:48:01Z</dcterms:created>
  <dcterms:modified xsi:type="dcterms:W3CDTF">2014-09-16T09:07:27Z</dcterms:modified>
</cp:coreProperties>
</file>