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643" autoAdjust="0"/>
  </p:normalViewPr>
  <p:slideViewPr>
    <p:cSldViewPr>
      <p:cViewPr varScale="1">
        <p:scale>
          <a:sx n="106" d="100"/>
          <a:sy n="106" d="100"/>
        </p:scale>
        <p:origin x="-112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994A159-0BA7-4095-A938-FE7ECF2D5FBB}" type="datetimeFigureOut">
              <a:rPr lang="lt-LT" smtClean="0"/>
              <a:t>2014.09.25</a:t>
            </a:fld>
            <a:endParaRPr lang="lt-LT"/>
          </a:p>
        </p:txBody>
      </p:sp>
      <p:sp>
        <p:nvSpPr>
          <p:cNvPr id="16" name="Slide Number Placeholder 15"/>
          <p:cNvSpPr>
            <a:spLocks noGrp="1"/>
          </p:cNvSpPr>
          <p:nvPr>
            <p:ph type="sldNum" sz="quarter" idx="11"/>
          </p:nvPr>
        </p:nvSpPr>
        <p:spPr/>
        <p:txBody>
          <a:bodyPr/>
          <a:lstStyle/>
          <a:p>
            <a:fld id="{EF58F050-2D02-4C36-9B98-A8653F69ED73}" type="slidenum">
              <a:rPr lang="lt-LT" smtClean="0"/>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994A159-0BA7-4095-A938-FE7ECF2D5FBB}" type="datetimeFigureOut">
              <a:rPr lang="lt-LT" smtClean="0"/>
              <a:t>2014.09.25</a:t>
            </a:fld>
            <a:endParaRPr lang="lt-LT"/>
          </a:p>
        </p:txBody>
      </p:sp>
      <p:sp>
        <p:nvSpPr>
          <p:cNvPr id="15" name="Slide Number Placeholder 14"/>
          <p:cNvSpPr>
            <a:spLocks noGrp="1"/>
          </p:cNvSpPr>
          <p:nvPr>
            <p:ph type="sldNum" sz="quarter" idx="15"/>
          </p:nvPr>
        </p:nvSpPr>
        <p:spPr/>
        <p:txBody>
          <a:bodyPr/>
          <a:lstStyle>
            <a:lvl1pPr algn="ctr">
              <a:defRPr/>
            </a:lvl1pPr>
          </a:lstStyle>
          <a:p>
            <a:fld id="{EF58F050-2D02-4C36-9B98-A8653F69ED73}" type="slidenum">
              <a:rPr lang="lt-LT" smtClean="0"/>
              <a:t>‹#›</a:t>
            </a:fld>
            <a:endParaRPr lang="lt-LT"/>
          </a:p>
        </p:txBody>
      </p:sp>
      <p:sp>
        <p:nvSpPr>
          <p:cNvPr id="16" name="Footer Placeholder 15"/>
          <p:cNvSpPr>
            <a:spLocks noGrp="1"/>
          </p:cNvSpPr>
          <p:nvPr>
            <p:ph type="ftr" sz="quarter" idx="16"/>
          </p:nvPr>
        </p:nvSpPr>
        <p:spPr/>
        <p:txBody>
          <a:bodyPr/>
          <a:lstStyle/>
          <a:p>
            <a:endParaRPr lang="lt-LT"/>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994A159-0BA7-4095-A938-FE7ECF2D5FBB}" type="datetimeFigureOut">
              <a:rPr lang="lt-LT" smtClean="0"/>
              <a:t>2014.09.25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58F050-2D02-4C36-9B98-A8653F69ED73}" type="slidenum">
              <a:rPr lang="lt-LT" smtClean="0"/>
              <a:t>‹#›</a:t>
            </a:fld>
            <a:endParaRPr lang="lt-LT"/>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994A159-0BA7-4095-A938-FE7ECF2D5FBB}" type="datetimeFigureOut">
              <a:rPr lang="lt-LT" smtClean="0"/>
              <a:t>2014.09.25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F58F050-2D02-4C36-9B98-A8653F69ED73}"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F58F050-2D02-4C36-9B98-A8653F69ED73}" type="slidenum">
              <a:rPr lang="lt-LT" smtClean="0"/>
              <a:t>‹#›</a:t>
            </a:fld>
            <a:endParaRPr lang="lt-LT"/>
          </a:p>
        </p:txBody>
      </p:sp>
      <p:sp>
        <p:nvSpPr>
          <p:cNvPr id="8" name="Footer Placeholder 7"/>
          <p:cNvSpPr>
            <a:spLocks noGrp="1"/>
          </p:cNvSpPr>
          <p:nvPr>
            <p:ph type="ftr" sz="quarter" idx="11"/>
          </p:nvPr>
        </p:nvSpPr>
        <p:spPr/>
        <p:txBody>
          <a:bodyPr/>
          <a:lstStyle/>
          <a:p>
            <a:endParaRPr lang="lt-LT"/>
          </a:p>
        </p:txBody>
      </p:sp>
      <p:sp>
        <p:nvSpPr>
          <p:cNvPr id="7" name="Date Placeholder 6"/>
          <p:cNvSpPr>
            <a:spLocks noGrp="1"/>
          </p:cNvSpPr>
          <p:nvPr>
            <p:ph type="dt" sz="half" idx="10"/>
          </p:nvPr>
        </p:nvSpPr>
        <p:spPr/>
        <p:txBody>
          <a:bodyPr/>
          <a:lstStyle/>
          <a:p>
            <a:fld id="{E994A159-0BA7-4095-A938-FE7ECF2D5FBB}" type="datetimeFigureOut">
              <a:rPr lang="lt-LT" smtClean="0"/>
              <a:t>2014.09.25</a:t>
            </a:fld>
            <a:endParaRPr lang="lt-LT"/>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994A159-0BA7-4095-A938-FE7ECF2D5FBB}" type="datetimeFigureOut">
              <a:rPr lang="lt-LT" smtClean="0"/>
              <a:t>2014.09.25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EF58F050-2D02-4C36-9B98-A8653F69ED73}"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94A159-0BA7-4095-A938-FE7ECF2D5FBB}" type="datetimeFigureOut">
              <a:rPr lang="lt-LT" smtClean="0"/>
              <a:t>2014.09.25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EF58F050-2D02-4C36-9B98-A8653F69ED73}"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994A159-0BA7-4095-A938-FE7ECF2D5FBB}" type="datetimeFigureOut">
              <a:rPr lang="lt-LT" smtClean="0"/>
              <a:t>2014.09.25</a:t>
            </a:fld>
            <a:endParaRPr lang="lt-LT"/>
          </a:p>
        </p:txBody>
      </p:sp>
      <p:sp>
        <p:nvSpPr>
          <p:cNvPr id="9" name="Slide Number Placeholder 8"/>
          <p:cNvSpPr>
            <a:spLocks noGrp="1"/>
          </p:cNvSpPr>
          <p:nvPr>
            <p:ph type="sldNum" sz="quarter" idx="15"/>
          </p:nvPr>
        </p:nvSpPr>
        <p:spPr/>
        <p:txBody>
          <a:bodyPr/>
          <a:lstStyle/>
          <a:p>
            <a:fld id="{EF58F050-2D02-4C36-9B98-A8653F69ED73}" type="slidenum">
              <a:rPr lang="lt-LT" smtClean="0"/>
              <a:t>‹#›</a:t>
            </a:fld>
            <a:endParaRPr lang="lt-LT"/>
          </a:p>
        </p:txBody>
      </p:sp>
      <p:sp>
        <p:nvSpPr>
          <p:cNvPr id="10" name="Footer Placeholder 9"/>
          <p:cNvSpPr>
            <a:spLocks noGrp="1"/>
          </p:cNvSpPr>
          <p:nvPr>
            <p:ph type="ftr" sz="quarter" idx="16"/>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994A159-0BA7-4095-A938-FE7ECF2D5FBB}" type="datetimeFigureOut">
              <a:rPr lang="lt-LT" smtClean="0"/>
              <a:t>2014.09.25</a:t>
            </a:fld>
            <a:endParaRPr lang="lt-LT"/>
          </a:p>
        </p:txBody>
      </p:sp>
      <p:sp>
        <p:nvSpPr>
          <p:cNvPr id="9" name="Slide Number Placeholder 8"/>
          <p:cNvSpPr>
            <a:spLocks noGrp="1"/>
          </p:cNvSpPr>
          <p:nvPr>
            <p:ph type="sldNum" sz="quarter" idx="11"/>
          </p:nvPr>
        </p:nvSpPr>
        <p:spPr/>
        <p:txBody>
          <a:bodyPr/>
          <a:lstStyle/>
          <a:p>
            <a:fld id="{EF58F050-2D02-4C36-9B98-A8653F69ED73}"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94A159-0BA7-4095-A938-FE7ECF2D5FBB}" type="datetimeFigureOut">
              <a:rPr lang="lt-LT" smtClean="0"/>
              <a:t>2014.09.25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58F050-2D02-4C36-9B98-A8653F69ED73}"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94A159-0BA7-4095-A938-FE7ECF2D5FBB}" type="datetimeFigureOut">
              <a:rPr lang="lt-LT" smtClean="0"/>
              <a:t>2014.09.25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58F050-2D02-4C36-9B98-A8653F69ED73}"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994A159-0BA7-4095-A938-FE7ECF2D5FBB}" type="datetimeFigureOut">
              <a:rPr lang="lt-LT" smtClean="0"/>
              <a:t>2014.09.25</a:t>
            </a:fld>
            <a:endParaRPr lang="lt-LT"/>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F58F050-2D02-4C36-9B98-A8653F69ED73}" type="slidenum">
              <a:rPr lang="lt-LT" smtClean="0"/>
              <a:t>‹#›</a:t>
            </a:fld>
            <a:endParaRPr lang="lt-LT"/>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lt-LT"/>
          </a:p>
        </p:txBody>
      </p:sp>
      <p:sp>
        <p:nvSpPr>
          <p:cNvPr id="2" name="Title 1"/>
          <p:cNvSpPr>
            <a:spLocks noGrp="1"/>
          </p:cNvSpPr>
          <p:nvPr>
            <p:ph type="ctrTitle"/>
          </p:nvPr>
        </p:nvSpPr>
        <p:spPr/>
        <p:txBody>
          <a:bodyPr/>
          <a:lstStyle/>
          <a:p>
            <a:r>
              <a:rPr lang="lt-LT" dirty="0" smtClean="0">
                <a:solidFill>
                  <a:schemeClr val="bg1">
                    <a:lumMod val="95000"/>
                    <a:lumOff val="5000"/>
                  </a:schemeClr>
                </a:solidFill>
              </a:rPr>
              <a:t>Senovės Graikijos kultūra</a:t>
            </a:r>
            <a:endParaRPr lang="lt-LT" dirty="0">
              <a:solidFill>
                <a:schemeClr val="bg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6600" dirty="0" smtClean="0">
                <a:solidFill>
                  <a:schemeClr val="bg1">
                    <a:lumMod val="95000"/>
                    <a:lumOff val="5000"/>
                  </a:schemeClr>
                </a:solidFill>
              </a:rPr>
              <a:t>Literatūra: poezija, proza, drama</a:t>
            </a:r>
            <a:endParaRPr lang="lt-LT" sz="6600" dirty="0">
              <a:solidFill>
                <a:schemeClr val="bg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Epas</a:t>
            </a:r>
            <a:r>
              <a:rPr lang="lt-LT" sz="5400" dirty="0" smtClean="0">
                <a:solidFill>
                  <a:schemeClr val="bg1">
                    <a:lumMod val="95000"/>
                    <a:lumOff val="5000"/>
                  </a:schemeClr>
                </a:solidFill>
              </a:rPr>
              <a:t/>
            </a:r>
            <a:br>
              <a:rPr lang="lt-LT" sz="5400" dirty="0" smtClean="0">
                <a:solidFill>
                  <a:schemeClr val="bg1">
                    <a:lumMod val="95000"/>
                    <a:lumOff val="5000"/>
                  </a:schemeClr>
                </a:solidFill>
              </a:rPr>
            </a:br>
            <a:r>
              <a:rPr lang="lt-LT" sz="5400" dirty="0" smtClean="0">
                <a:solidFill>
                  <a:schemeClr val="bg1">
                    <a:lumMod val="95000"/>
                    <a:lumOff val="5000"/>
                  </a:schemeClr>
                </a:solidFill>
              </a:rPr>
              <a:t>Homeras “Iliada”, “Odisėja”</a:t>
            </a:r>
            <a:endParaRPr lang="lt-LT" sz="5400" dirty="0">
              <a:solidFill>
                <a:schemeClr val="bg1">
                  <a:lumMod val="95000"/>
                  <a:lumOff val="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dirty="0" smtClean="0"/>
          </a:p>
          <a:p>
            <a:endParaRPr lang="lt-LT" dirty="0"/>
          </a:p>
        </p:txBody>
      </p:sp>
      <p:sp>
        <p:nvSpPr>
          <p:cNvPr id="3" name="Title 2"/>
          <p:cNvSpPr>
            <a:spLocks noGrp="1"/>
          </p:cNvSpPr>
          <p:nvPr>
            <p:ph type="ctrTitle"/>
          </p:nvPr>
        </p:nvSpPr>
        <p:spPr>
          <a:xfrm>
            <a:off x="571472" y="500042"/>
            <a:ext cx="8191528" cy="5572164"/>
          </a:xfrm>
        </p:spPr>
        <p:txBody>
          <a:bodyPr/>
          <a:lstStyle/>
          <a:p>
            <a:r>
              <a:rPr lang="lt-LT" sz="2000" dirty="0" smtClean="0">
                <a:solidFill>
                  <a:schemeClr val="bg1">
                    <a:lumMod val="95000"/>
                    <a:lumOff val="5000"/>
                  </a:schemeClr>
                </a:solidFill>
              </a:rPr>
              <a:t>Jai debesų atvarytojas Dzeusas atsakė ir tarė:</a:t>
            </a:r>
            <a:br>
              <a:rPr lang="lt-LT" sz="2000" dirty="0" smtClean="0">
                <a:solidFill>
                  <a:schemeClr val="bg1">
                    <a:lumMod val="95000"/>
                    <a:lumOff val="5000"/>
                  </a:schemeClr>
                </a:solidFill>
              </a:rPr>
            </a:br>
            <a:r>
              <a:rPr lang="lt-LT" sz="2000" dirty="0" smtClean="0">
                <a:solidFill>
                  <a:schemeClr val="bg1">
                    <a:lumMod val="95000"/>
                    <a:lumOff val="5000"/>
                  </a:schemeClr>
                </a:solidFill>
              </a:rPr>
              <a:t>„Mano dukrele, koks žodis pro tvorą dantų tau prašoko? </a:t>
            </a:r>
            <a:br>
              <a:rPr lang="lt-LT" sz="2000" dirty="0" smtClean="0">
                <a:solidFill>
                  <a:schemeClr val="bg1">
                    <a:lumMod val="95000"/>
                    <a:lumOff val="5000"/>
                  </a:schemeClr>
                </a:solidFill>
              </a:rPr>
            </a:br>
            <a:r>
              <a:rPr lang="lt-LT" sz="2000" dirty="0" smtClean="0">
                <a:solidFill>
                  <a:schemeClr val="bg1">
                    <a:lumMod val="95000"/>
                    <a:lumOff val="5000"/>
                  </a:schemeClr>
                </a:solidFill>
              </a:rPr>
              <a:t> Kaip aš galėčiau pamiršt Odisėją, dievišką vyrą?</a:t>
            </a:r>
            <a:br>
              <a:rPr lang="lt-LT" sz="2000" dirty="0" smtClean="0">
                <a:solidFill>
                  <a:schemeClr val="bg1">
                    <a:lumMod val="95000"/>
                    <a:lumOff val="5000"/>
                  </a:schemeClr>
                </a:solidFill>
              </a:rPr>
            </a:br>
            <a:r>
              <a:rPr lang="lt-LT" sz="2000" dirty="0" smtClean="0">
                <a:solidFill>
                  <a:schemeClr val="bg1">
                    <a:lumMod val="95000"/>
                    <a:lumOff val="5000"/>
                  </a:schemeClr>
                </a:solidFill>
              </a:rPr>
              <a:t>Jis gudrumu pralenkia visus ir aukų nešykštėjo</a:t>
            </a:r>
            <a:br>
              <a:rPr lang="lt-LT" sz="2000" dirty="0" smtClean="0">
                <a:solidFill>
                  <a:schemeClr val="bg1">
                    <a:lumMod val="95000"/>
                    <a:lumOff val="5000"/>
                  </a:schemeClr>
                </a:solidFill>
              </a:rPr>
            </a:br>
            <a:r>
              <a:rPr lang="lt-LT" sz="2000" dirty="0" smtClean="0">
                <a:solidFill>
                  <a:schemeClr val="bg1">
                    <a:lumMod val="95000"/>
                    <a:lumOff val="5000"/>
                  </a:schemeClr>
                </a:solidFill>
              </a:rPr>
              <a:t>Dėti galingiems dievams, plačiųjų padangių valdovams?</a:t>
            </a:r>
            <a:br>
              <a:rPr lang="lt-LT" sz="2000" dirty="0" smtClean="0">
                <a:solidFill>
                  <a:schemeClr val="bg1">
                    <a:lumMod val="95000"/>
                    <a:lumOff val="5000"/>
                  </a:schemeClr>
                </a:solidFill>
              </a:rPr>
            </a:br>
            <a:r>
              <a:rPr lang="lt-LT" sz="2000" dirty="0" smtClean="0">
                <a:solidFill>
                  <a:schemeClr val="bg1">
                    <a:lumMod val="95000"/>
                    <a:lumOff val="5000"/>
                  </a:schemeClr>
                </a:solidFill>
              </a:rPr>
              <a:t>Tik Poseidonas, žemės plakėjas, be perstojo tūžta</a:t>
            </a:r>
            <a:br>
              <a:rPr lang="lt-LT" sz="2000" dirty="0" smtClean="0">
                <a:solidFill>
                  <a:schemeClr val="bg1">
                    <a:lumMod val="95000"/>
                    <a:lumOff val="5000"/>
                  </a:schemeClr>
                </a:solidFill>
              </a:rPr>
            </a:br>
            <a:r>
              <a:rPr lang="lt-LT" sz="2000" dirty="0" smtClean="0">
                <a:solidFill>
                  <a:schemeClr val="bg1">
                    <a:lumMod val="95000"/>
                    <a:lumOff val="5000"/>
                  </a:schemeClr>
                </a:solidFill>
              </a:rPr>
              <a:t>Vis už kiklopą, kuriam Odisėjas išdegino akį, – </a:t>
            </a:r>
            <a:br>
              <a:rPr lang="lt-LT" sz="2000" dirty="0" smtClean="0">
                <a:solidFill>
                  <a:schemeClr val="bg1">
                    <a:lumMod val="95000"/>
                    <a:lumOff val="5000"/>
                  </a:schemeClr>
                </a:solidFill>
              </a:rPr>
            </a:br>
            <a:r>
              <a:rPr lang="lt-LT" sz="2000" dirty="0" smtClean="0">
                <a:solidFill>
                  <a:schemeClr val="bg1">
                    <a:lumMod val="95000"/>
                    <a:lumOff val="5000"/>
                  </a:schemeClr>
                </a:solidFill>
              </a:rPr>
              <a:t>Lygų dievams Polifemą, kurio galybė didesnė</a:t>
            </a:r>
            <a:br>
              <a:rPr lang="lt-LT" sz="2000" dirty="0" smtClean="0">
                <a:solidFill>
                  <a:schemeClr val="bg1">
                    <a:lumMod val="95000"/>
                    <a:lumOff val="5000"/>
                  </a:schemeClr>
                </a:solidFill>
              </a:rPr>
            </a:br>
            <a:r>
              <a:rPr lang="lt-LT" sz="2000" dirty="0" smtClean="0">
                <a:solidFill>
                  <a:schemeClr val="bg1">
                    <a:lumMod val="95000"/>
                    <a:lumOff val="5000"/>
                  </a:schemeClr>
                </a:solidFill>
              </a:rPr>
              <a:t>Užu kiklopų kitų. Pagimdė jį nimfa Toosė,</a:t>
            </a:r>
            <a:br>
              <a:rPr lang="lt-LT" sz="2000" dirty="0" smtClean="0">
                <a:solidFill>
                  <a:schemeClr val="bg1">
                    <a:lumMod val="95000"/>
                    <a:lumOff val="5000"/>
                  </a:schemeClr>
                </a:solidFill>
              </a:rPr>
            </a:br>
            <a:r>
              <a:rPr lang="lt-LT" sz="2000" dirty="0" smtClean="0">
                <a:solidFill>
                  <a:schemeClr val="bg1">
                    <a:lumMod val="95000"/>
                    <a:lumOff val="5000"/>
                  </a:schemeClr>
                </a:solidFill>
              </a:rPr>
              <a:t>Forkino seno duktė, plynųjų marių seniūno,</a:t>
            </a:r>
            <a:br>
              <a:rPr lang="lt-LT" sz="2000" dirty="0" smtClean="0">
                <a:solidFill>
                  <a:schemeClr val="bg1">
                    <a:lumMod val="95000"/>
                    <a:lumOff val="5000"/>
                  </a:schemeClr>
                </a:solidFill>
              </a:rPr>
            </a:br>
            <a:r>
              <a:rPr lang="lt-LT" sz="2000" dirty="0" smtClean="0">
                <a:solidFill>
                  <a:schemeClr val="bg1">
                    <a:lumMod val="95000"/>
                    <a:lumOff val="5000"/>
                  </a:schemeClr>
                </a:solidFill>
              </a:rPr>
              <a:t>Apvaliaskliautėj oloj Poseidono meilę patyrus.</a:t>
            </a:r>
            <a:br>
              <a:rPr lang="lt-LT" sz="2000" dirty="0" smtClean="0">
                <a:solidFill>
                  <a:schemeClr val="bg1">
                    <a:lumMod val="95000"/>
                    <a:lumOff val="5000"/>
                  </a:schemeClr>
                </a:solidFill>
              </a:rPr>
            </a:br>
            <a:r>
              <a:rPr lang="lt-LT" sz="2000" dirty="0" smtClean="0">
                <a:solidFill>
                  <a:schemeClr val="bg1">
                    <a:lumMod val="95000"/>
                    <a:lumOff val="5000"/>
                  </a:schemeClr>
                </a:solidFill>
              </a:rPr>
              <a:t>Matot, dėl ko Poseidonas, galingas žemės plakėjas, </a:t>
            </a:r>
            <a:br>
              <a:rPr lang="lt-LT" sz="2000" dirty="0" smtClean="0">
                <a:solidFill>
                  <a:schemeClr val="bg1">
                    <a:lumMod val="95000"/>
                    <a:lumOff val="5000"/>
                  </a:schemeClr>
                </a:solidFill>
              </a:rPr>
            </a:br>
            <a:r>
              <a:rPr lang="lt-LT" sz="2000" dirty="0" smtClean="0">
                <a:solidFill>
                  <a:schemeClr val="bg1">
                    <a:lumMod val="95000"/>
                    <a:lumOff val="5000"/>
                  </a:schemeClr>
                </a:solidFill>
              </a:rPr>
              <a:t> Gena nuo žemės gimtos Odisėją, nors jo nenužudė.</a:t>
            </a:r>
            <a:br>
              <a:rPr lang="lt-LT" sz="2000" dirty="0" smtClean="0">
                <a:solidFill>
                  <a:schemeClr val="bg1">
                    <a:lumMod val="95000"/>
                    <a:lumOff val="5000"/>
                  </a:schemeClr>
                </a:solidFill>
              </a:rPr>
            </a:br>
            <a:r>
              <a:rPr lang="lt-LT" sz="2000" dirty="0" smtClean="0">
                <a:solidFill>
                  <a:schemeClr val="bg1">
                    <a:lumMod val="95000"/>
                    <a:lumOff val="5000"/>
                  </a:schemeClr>
                </a:solidFill>
              </a:rPr>
              <a:t>Taigi dabar visi mes imkime ir pasvarstykim,</a:t>
            </a:r>
            <a:br>
              <a:rPr lang="lt-LT" sz="2000" dirty="0" smtClean="0">
                <a:solidFill>
                  <a:schemeClr val="bg1">
                    <a:lumMod val="95000"/>
                    <a:lumOff val="5000"/>
                  </a:schemeClr>
                </a:solidFill>
              </a:rPr>
            </a:br>
            <a:r>
              <a:rPr lang="lt-LT" sz="2000" dirty="0" smtClean="0">
                <a:solidFill>
                  <a:schemeClr val="bg1">
                    <a:lumMod val="95000"/>
                    <a:lumOff val="5000"/>
                  </a:schemeClr>
                </a:solidFill>
              </a:rPr>
              <a:t>Kaip jam sugrįžti namo. Reikės Poseidonui rūstybę</a:t>
            </a:r>
            <a:br>
              <a:rPr lang="lt-LT" sz="2000" dirty="0" smtClean="0">
                <a:solidFill>
                  <a:schemeClr val="bg1">
                    <a:lumMod val="95000"/>
                    <a:lumOff val="5000"/>
                  </a:schemeClr>
                </a:solidFill>
              </a:rPr>
            </a:br>
            <a:r>
              <a:rPr lang="lt-LT" sz="2000" dirty="0" smtClean="0">
                <a:solidFill>
                  <a:schemeClr val="bg1">
                    <a:lumMod val="95000"/>
                    <a:lumOff val="5000"/>
                  </a:schemeClr>
                </a:solidFill>
              </a:rPr>
              <a:t>Mesti nenorom šalin: amžinai negalės gi jis vienas</a:t>
            </a:r>
            <a:br>
              <a:rPr lang="lt-LT" sz="2000" dirty="0" smtClean="0">
                <a:solidFill>
                  <a:schemeClr val="bg1">
                    <a:lumMod val="95000"/>
                    <a:lumOff val="5000"/>
                  </a:schemeClr>
                </a:solidFill>
              </a:rPr>
            </a:br>
            <a:r>
              <a:rPr lang="lt-LT" sz="2000" dirty="0" smtClean="0">
                <a:solidFill>
                  <a:schemeClr val="bg1">
                    <a:lumMod val="95000"/>
                    <a:lumOff val="5000"/>
                  </a:schemeClr>
                </a:solidFill>
              </a:rPr>
              <a:t>Eiti prieš valią visų ir pykt ant dievų nemirtingų.“</a:t>
            </a:r>
            <a:br>
              <a:rPr lang="lt-LT" sz="2000" dirty="0" smtClean="0">
                <a:solidFill>
                  <a:schemeClr val="bg1">
                    <a:lumMod val="95000"/>
                    <a:lumOff val="5000"/>
                  </a:schemeClr>
                </a:solidFill>
              </a:rPr>
            </a:br>
            <a:r>
              <a:rPr lang="lt-LT" sz="2000" dirty="0" smtClean="0">
                <a:solidFill>
                  <a:schemeClr val="bg1">
                    <a:lumMod val="95000"/>
                    <a:lumOff val="5000"/>
                  </a:schemeClr>
                </a:solidFill>
              </a:rPr>
              <a:t/>
            </a:r>
            <a:br>
              <a:rPr lang="lt-LT" sz="2000" dirty="0" smtClean="0">
                <a:solidFill>
                  <a:schemeClr val="bg1">
                    <a:lumMod val="95000"/>
                    <a:lumOff val="5000"/>
                  </a:schemeClr>
                </a:solidFill>
              </a:rPr>
            </a:br>
            <a:endParaRPr lang="lt-LT" sz="2000" dirty="0">
              <a:solidFill>
                <a:schemeClr val="bg1">
                  <a:lumMod val="95000"/>
                  <a:lumOff val="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6600" b="1" dirty="0" smtClean="0">
                <a:solidFill>
                  <a:schemeClr val="bg1">
                    <a:lumMod val="95000"/>
                    <a:lumOff val="5000"/>
                  </a:schemeClr>
                </a:solidFill>
              </a:rPr>
              <a:t>Drama</a:t>
            </a:r>
            <a:br>
              <a:rPr lang="lt-LT" sz="6600" b="1" dirty="0" smtClean="0">
                <a:solidFill>
                  <a:schemeClr val="bg1">
                    <a:lumMod val="95000"/>
                    <a:lumOff val="5000"/>
                  </a:schemeClr>
                </a:solidFill>
              </a:rPr>
            </a:br>
            <a:r>
              <a:rPr lang="lt-LT" sz="3600" b="1" dirty="0" smtClean="0">
                <a:solidFill>
                  <a:schemeClr val="bg1">
                    <a:lumMod val="95000"/>
                    <a:lumOff val="5000"/>
                  </a:schemeClr>
                </a:solidFill>
              </a:rPr>
              <a:t>Aishilas “Prikaltasis Prometėjas”</a:t>
            </a:r>
            <a:br>
              <a:rPr lang="lt-LT" sz="3600" b="1" dirty="0" smtClean="0">
                <a:solidFill>
                  <a:schemeClr val="bg1">
                    <a:lumMod val="95000"/>
                    <a:lumOff val="5000"/>
                  </a:schemeClr>
                </a:solidFill>
              </a:rPr>
            </a:br>
            <a:r>
              <a:rPr lang="lt-LT" sz="3600" b="1" dirty="0" smtClean="0">
                <a:solidFill>
                  <a:schemeClr val="bg1">
                    <a:lumMod val="95000"/>
                    <a:lumOff val="5000"/>
                  </a:schemeClr>
                </a:solidFill>
              </a:rPr>
              <a:t>Sofoklis “Antigonė”</a:t>
            </a:r>
            <a:endParaRPr lang="lt-LT" sz="6600" dirty="0">
              <a:solidFill>
                <a:schemeClr val="bg1">
                  <a:lumMod val="95000"/>
                  <a:lumOff val="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Teatras</a:t>
            </a:r>
            <a:endParaRPr lang="lt-LT" sz="7200" dirty="0">
              <a:solidFill>
                <a:schemeClr val="bg1">
                  <a:lumMod val="95000"/>
                  <a:lumOff val="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Architektūra</a:t>
            </a:r>
            <a:endParaRPr lang="lt-LT" sz="7200" dirty="0">
              <a:solidFill>
                <a:schemeClr val="bg1">
                  <a:lumMod val="95000"/>
                  <a:lumOff val="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Dailė</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Šokis</a:t>
            </a:r>
            <a:endParaRPr lang="lt-LT" sz="7200" dirty="0">
              <a:solidFill>
                <a:schemeClr val="bg1">
                  <a:lumMod val="95000"/>
                  <a:lumOff val="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lt-LT"/>
          </a:p>
        </p:txBody>
      </p:sp>
      <p:sp>
        <p:nvSpPr>
          <p:cNvPr id="3" name="Title 2"/>
          <p:cNvSpPr>
            <a:spLocks noGrp="1"/>
          </p:cNvSpPr>
          <p:nvPr>
            <p:ph type="ctrTitle"/>
          </p:nvPr>
        </p:nvSpPr>
        <p:spPr/>
        <p:txBody>
          <a:bodyPr/>
          <a:lstStyle/>
          <a:p>
            <a:r>
              <a:rPr lang="lt-LT" sz="7200" dirty="0" smtClean="0">
                <a:solidFill>
                  <a:schemeClr val="bg1">
                    <a:lumMod val="95000"/>
                    <a:lumOff val="5000"/>
                  </a:schemeClr>
                </a:solidFill>
              </a:rPr>
              <a:t>Muzika</a:t>
            </a:r>
            <a:endParaRPr lang="lt-LT" sz="7200" dirty="0">
              <a:solidFill>
                <a:schemeClr val="bg1">
                  <a:lumMod val="95000"/>
                  <a:lumOff val="5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96</TotalTime>
  <Words>25</Words>
  <Application>Microsoft Office PowerPoint</Application>
  <PresentationFormat>On-screen Show (4:3)</PresentationFormat>
  <Paragraphs>10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Paper</vt:lpstr>
      <vt:lpstr>Senovės Graikijos kultūra</vt:lpstr>
      <vt:lpstr>Literatūra: poezija, proza, drama</vt:lpstr>
      <vt:lpstr>Epas Homeras “Iliada”, “Odisėja”</vt:lpstr>
      <vt:lpstr>Jai debesų atvarytojas Dzeusas atsakė ir tarė: „Mano dukrele, koks žodis pro tvorą dantų tau prašoko?   Kaip aš galėčiau pamiršt Odisėją, dievišką vyrą? Jis gudrumu pralenkia visus ir aukų nešykštėjo Dėti galingiems dievams, plačiųjų padangių valdovams? Tik Poseidonas, žemės plakėjas, be perstojo tūžta Vis už kiklopą, kuriam Odisėjas išdegino akį, –  Lygų dievams Polifemą, kurio galybė didesnė Užu kiklopų kitų. Pagimdė jį nimfa Toosė, Forkino seno duktė, plynųjų marių seniūno, Apvaliaskliautėj oloj Poseidono meilę patyrus. Matot, dėl ko Poseidonas, galingas žemės plakėjas,   Gena nuo žemės gimtos Odisėją, nors jo nenužudė. Taigi dabar visi mes imkime ir pasvarstykim, Kaip jam sugrįžti namo. Reikės Poseidonui rūstybę Mesti nenorom šalin: amžinai negalės gi jis vienas Eiti prieš valią visų ir pykt ant dievų nemirtingų.“  </vt:lpstr>
      <vt:lpstr>Drama Aishilas “Prikaltasis Prometėjas” Sofoklis “Antigonė”</vt:lpstr>
      <vt:lpstr>Teatras</vt:lpstr>
      <vt:lpstr>Architektūra</vt:lpstr>
      <vt:lpstr>Dailė</vt:lpstr>
      <vt:lpstr>Šokis</vt:lpstr>
      <vt:lpstr>Muzika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Senovės Graikijos kultūra</dc:title>
  <dc:creator>namai</dc:creator>
  <cp:lastModifiedBy>namai</cp:lastModifiedBy>
  <cp:revision>10</cp:revision>
  <dcterms:created xsi:type="dcterms:W3CDTF">2014-09-25T10:50:20Z</dcterms:created>
  <dcterms:modified xsi:type="dcterms:W3CDTF">2014-09-25T12:26:33Z</dcterms:modified>
</cp:coreProperties>
</file>