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58" r:id="rId5"/>
    <p:sldId id="261" r:id="rId6"/>
    <p:sldId id="259" r:id="rId7"/>
    <p:sldId id="262" r:id="rId8"/>
    <p:sldId id="260" r:id="rId9"/>
    <p:sldId id="265" r:id="rId10"/>
    <p:sldId id="263" r:id="rId11"/>
    <p:sldId id="264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7BF5538-756B-4465-B0E4-37A98D61F966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D218DAB-0401-4816-A5AE-7FA5FDE72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vJ-hsZlJk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vJ-hsZlJk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Maironio eilėraščių pristatymas. </a:t>
            </a:r>
            <a:br>
              <a:rPr lang="lt-LT" dirty="0" smtClean="0"/>
            </a:br>
            <a:r>
              <a:rPr lang="lt-LT" sz="3600" dirty="0" smtClean="0"/>
              <a:t>Retorinės figūros.</a:t>
            </a:r>
            <a:endParaRPr lang="ru-RU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7 klasė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6440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Išklausysite ir įvertinsite  Maironio eilėraščių  „Milžinų kapai“, „Eina garsas“ ir „Trakų pilis“  pristatymus;</a:t>
            </a:r>
          </a:p>
          <a:p>
            <a:r>
              <a:rPr lang="lt-LT" sz="2800" dirty="0" smtClean="0"/>
              <a:t>Analizuodami  eilėraščius atpažinsite, kokios retorinės figūros padeda kurti eilėraščių prasmę;</a:t>
            </a:r>
          </a:p>
          <a:p>
            <a:r>
              <a:rPr lang="lt-LT" sz="2800" dirty="0" smtClean="0"/>
              <a:t>Pasiruošite eil. „Trakų pilis“ raiškiajam deklamavimui.</a:t>
            </a:r>
            <a:endParaRPr lang="ru-RU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uždaviniai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01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>
                <a:hlinkClick r:id="rId2"/>
              </a:rPr>
              <a:t>http://www.youtube.com/watch?v=UvJ-hsZlJkQ</a:t>
            </a:r>
            <a:endParaRPr lang="ru-RU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“Milžinų kapai”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Pristatymo vertinimo aspektai:</a:t>
            </a:r>
          </a:p>
          <a:p>
            <a:pPr marL="0" indent="0">
              <a:buNone/>
            </a:pPr>
            <a:r>
              <a:rPr lang="lt-LT" sz="3200" dirty="0" smtClean="0"/>
              <a:t>1. Aiškumas</a:t>
            </a:r>
          </a:p>
          <a:p>
            <a:pPr marL="0" indent="0">
              <a:buNone/>
            </a:pPr>
            <a:r>
              <a:rPr lang="lt-LT" sz="3200" dirty="0" smtClean="0"/>
              <a:t>2. Nuoseklumas</a:t>
            </a:r>
          </a:p>
          <a:p>
            <a:pPr marL="0" indent="0">
              <a:buNone/>
            </a:pPr>
            <a:r>
              <a:rPr lang="lt-LT" sz="3200" dirty="0" smtClean="0"/>
              <a:t>3. Išsamumas</a:t>
            </a:r>
          </a:p>
          <a:p>
            <a:pPr marL="0" indent="0">
              <a:buNone/>
            </a:pPr>
            <a:r>
              <a:rPr lang="lt-LT" sz="3200" dirty="0" smtClean="0"/>
              <a:t>4. Rėmimasis tekstu.</a:t>
            </a:r>
          </a:p>
          <a:p>
            <a:endParaRPr lang="lt-LT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„Milžinų kapai“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12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„</a:t>
            </a:r>
            <a:r>
              <a:rPr lang="lt-LT" sz="3200" dirty="0" smtClean="0"/>
              <a:t>Milžinų kapai“ – panoramiškas, plačiai aprėpiantis laiką ir erdvę eilėraštis. </a:t>
            </a:r>
          </a:p>
          <a:p>
            <a:r>
              <a:rPr lang="lt-LT" sz="3200" b="1" dirty="0" smtClean="0"/>
              <a:t>Milžinų</a:t>
            </a:r>
            <a:r>
              <a:rPr lang="lt-LT" sz="3200" i="1" dirty="0" smtClean="0"/>
              <a:t> </a:t>
            </a:r>
            <a:r>
              <a:rPr lang="lt-LT" sz="3200" dirty="0" smtClean="0"/>
              <a:t>įvaizdžiu įvardinama lietuvių kovotojų didybė ir galybė.</a:t>
            </a:r>
            <a:endParaRPr lang="ru-RU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4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/>
              <a:t>Pristatymo vertinimo aspektai:</a:t>
            </a:r>
          </a:p>
          <a:p>
            <a:pPr marL="0" indent="0">
              <a:buNone/>
            </a:pPr>
            <a:r>
              <a:rPr lang="lt-LT" sz="3200" dirty="0"/>
              <a:t>1. Aiškumas</a:t>
            </a:r>
          </a:p>
          <a:p>
            <a:pPr marL="0" indent="0">
              <a:buNone/>
            </a:pPr>
            <a:r>
              <a:rPr lang="lt-LT" sz="3200" dirty="0"/>
              <a:t>2. Nuoseklumas</a:t>
            </a:r>
          </a:p>
          <a:p>
            <a:pPr marL="0" indent="0">
              <a:buNone/>
            </a:pPr>
            <a:r>
              <a:rPr lang="lt-LT" sz="3200" dirty="0"/>
              <a:t>3. Išsamumas</a:t>
            </a:r>
          </a:p>
          <a:p>
            <a:pPr marL="0" indent="0">
              <a:buNone/>
            </a:pPr>
            <a:r>
              <a:rPr lang="lt-LT" sz="3200" dirty="0"/>
              <a:t>4. Rėmimasis tekstu.</a:t>
            </a:r>
          </a:p>
          <a:p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„Eina garsas“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21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2800" dirty="0" smtClean="0"/>
              <a:t>Eilėraštyje „Eina garsas“ santykis su praeities įvykiais daug asmeniškesnis, iškyla iš dviejų žmonių – bernelio, žuvusio mūšyje, ir mergelės, jį apraudančios - likimo nusakymo.</a:t>
            </a:r>
          </a:p>
          <a:p>
            <a:r>
              <a:rPr lang="lt-LT" sz="2800" dirty="0" smtClean="0"/>
              <a:t>Tai vienas tautosakiškiausių Maironio eilėraščių, primenantis liaudies dainą– nedrąsiai reiškiami jausmai, </a:t>
            </a:r>
            <a:r>
              <a:rPr lang="lt-LT" sz="2800" i="1" dirty="0" smtClean="0"/>
              <a:t>aukso žiedo</a:t>
            </a:r>
            <a:r>
              <a:rPr lang="lt-LT" sz="2800" dirty="0" smtClean="0"/>
              <a:t>, </a:t>
            </a:r>
            <a:r>
              <a:rPr lang="lt-LT" sz="2800" i="1" dirty="0" smtClean="0"/>
              <a:t>šilko skaros</a:t>
            </a:r>
            <a:r>
              <a:rPr lang="lt-LT" sz="2800" dirty="0" smtClean="0"/>
              <a:t> įvaizdžiai, mažybiniai  daiktavardžiai (deminutyvai), melodingumas. </a:t>
            </a:r>
            <a:endParaRPr lang="ru-RU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61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32856"/>
            <a:ext cx="7344816" cy="446449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56263" cy="1054250"/>
          </a:xfrm>
        </p:spPr>
        <p:txBody>
          <a:bodyPr/>
          <a:lstStyle/>
          <a:p>
            <a:r>
              <a:rPr lang="lt-LT" dirty="0" smtClean="0"/>
              <a:t>„Trakų pilis“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72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http://www.youtube.com/watch?v=UvJ-hsZlJkQ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/>
              <a:t>Pristatymo vertinimo </a:t>
            </a:r>
            <a:r>
              <a:rPr lang="lt-LT" sz="3200" dirty="0" smtClean="0"/>
              <a:t>kriterijai:</a:t>
            </a:r>
            <a:endParaRPr lang="lt-LT" sz="3200" dirty="0"/>
          </a:p>
          <a:p>
            <a:pPr marL="0" indent="0">
              <a:buNone/>
            </a:pPr>
            <a:r>
              <a:rPr lang="lt-LT" sz="3200" dirty="0"/>
              <a:t>1. Aiškumas</a:t>
            </a:r>
          </a:p>
          <a:p>
            <a:pPr marL="0" indent="0">
              <a:buNone/>
            </a:pPr>
            <a:r>
              <a:rPr lang="lt-LT" sz="3200" dirty="0"/>
              <a:t>2. Nuoseklumas</a:t>
            </a:r>
          </a:p>
          <a:p>
            <a:pPr marL="0" indent="0">
              <a:buNone/>
            </a:pPr>
            <a:r>
              <a:rPr lang="lt-LT" sz="3200" dirty="0"/>
              <a:t>3. Išsamumas</a:t>
            </a:r>
          </a:p>
          <a:p>
            <a:pPr marL="0" indent="0">
              <a:buNone/>
            </a:pPr>
            <a:r>
              <a:rPr lang="lt-LT" sz="3200" dirty="0"/>
              <a:t>4. Rėmimasis tekstu.</a:t>
            </a:r>
          </a:p>
          <a:p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„Trakų pilis“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2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3200" dirty="0" smtClean="0"/>
              <a:t>„Trakų pilis“- dar vienas savaip praeitį įprasminantis eilėraštis.</a:t>
            </a:r>
          </a:p>
          <a:p>
            <a:r>
              <a:rPr lang="lt-LT" sz="3200" dirty="0" smtClean="0"/>
              <a:t>Jame grumiasi ir pasididžiavimo didinga praeitimi, ir nusivylimo skaudžia dabartimi  lyrinio „aš“ jausmai.</a:t>
            </a:r>
          </a:p>
          <a:p>
            <a:r>
              <a:rPr lang="lt-LT" sz="3200" dirty="0" smtClean="0"/>
              <a:t>Jausmus padeda išreikšti </a:t>
            </a:r>
            <a:r>
              <a:rPr lang="lt-LT" sz="3200" b="1" dirty="0" smtClean="0"/>
              <a:t>epitetai</a:t>
            </a:r>
            <a:r>
              <a:rPr lang="lt-LT" sz="3200" dirty="0" smtClean="0"/>
              <a:t>, </a:t>
            </a:r>
            <a:r>
              <a:rPr lang="lt-LT" sz="3200" b="1" dirty="0" smtClean="0"/>
              <a:t>retoriniai sušukimai </a:t>
            </a:r>
            <a:r>
              <a:rPr lang="lt-LT" sz="3200" dirty="0" smtClean="0"/>
              <a:t>ir </a:t>
            </a:r>
            <a:r>
              <a:rPr lang="lt-LT" sz="3200" b="1" dirty="0" smtClean="0"/>
              <a:t>retoriniai klausimai.</a:t>
            </a:r>
            <a:endParaRPr lang="ru-RU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759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2204864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lt-LT" sz="3600" i="1" dirty="0" smtClean="0"/>
              <a:t>Vertinimo kriterijai:</a:t>
            </a:r>
          </a:p>
          <a:p>
            <a:pPr marL="457200" indent="-457200">
              <a:buAutoNum type="arabicPeriod"/>
            </a:pPr>
            <a:r>
              <a:rPr lang="lt-LT" sz="3600" dirty="0" smtClean="0"/>
              <a:t>Teksto mokėjimas.</a:t>
            </a:r>
          </a:p>
          <a:p>
            <a:pPr marL="457200" indent="-457200">
              <a:buAutoNum type="arabicPeriod"/>
            </a:pPr>
            <a:r>
              <a:rPr lang="lt-LT" sz="3600" dirty="0" smtClean="0"/>
              <a:t>Prasmę atskleidžianti intonacija.</a:t>
            </a:r>
          </a:p>
          <a:p>
            <a:pPr marL="457200" indent="-457200">
              <a:buAutoNum type="arabicPeriod"/>
            </a:pPr>
            <a:r>
              <a:rPr lang="lt-LT" sz="3600" dirty="0" smtClean="0"/>
              <a:t>Tikslūs loginiai akcentai.</a:t>
            </a:r>
          </a:p>
          <a:p>
            <a:pPr marL="457200" indent="-457200">
              <a:buAutoNum type="arabicPeriod"/>
            </a:pPr>
            <a:endParaRPr lang="lt-LT" sz="3600" dirty="0" smtClean="0"/>
          </a:p>
          <a:p>
            <a:pPr marL="457200" indent="-457200">
              <a:buAutoNum type="arabicPeriod"/>
            </a:pPr>
            <a:endParaRPr lang="lt-LT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/>
              <a:t>Eilėraštis „Trakų pilis“ atmintinai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204864"/>
            <a:ext cx="6696744" cy="424847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Ačiū už pamoką </a:t>
            </a:r>
            <a:r>
              <a:rPr lang="lt-LT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533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100</TotalTime>
  <Words>278</Words>
  <Application>Microsoft Office PowerPoint</Application>
  <PresentationFormat>Demonstracija ekrane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Hardcover</vt:lpstr>
      <vt:lpstr>Maironio eilėraščių pristatymas.  Retorinės figūros.</vt:lpstr>
      <vt:lpstr>Pamokos uždaviniai</vt:lpstr>
      <vt:lpstr>“Milžinų kapai”</vt:lpstr>
      <vt:lpstr>„Milžinų kapai“</vt:lpstr>
      <vt:lpstr>Apibendrinkime</vt:lpstr>
      <vt:lpstr>„Eina garsas“</vt:lpstr>
      <vt:lpstr>Apibendrinkime</vt:lpstr>
      <vt:lpstr>„Trakų pilis“</vt:lpstr>
      <vt:lpstr>PowerPoint pristatymas</vt:lpstr>
      <vt:lpstr>„Trakų pilis“</vt:lpstr>
      <vt:lpstr>Apibendrinkime</vt:lpstr>
      <vt:lpstr>Eilėraštis „Trakų pilis“ atmintinai  </vt:lpstr>
      <vt:lpstr>Ačiū už pamoką </vt:lpstr>
    </vt:vector>
  </TitlesOfParts>
  <Company>FL Technics,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Maironio eilėraščių pristatymas.  Retorinės figūros.</dc:title>
  <dc:creator>Lina</dc:creator>
  <cp:lastModifiedBy>lli</cp:lastModifiedBy>
  <cp:revision>9</cp:revision>
  <dcterms:created xsi:type="dcterms:W3CDTF">2013-10-14T18:39:02Z</dcterms:created>
  <dcterms:modified xsi:type="dcterms:W3CDTF">2014-04-13T20:43:12Z</dcterms:modified>
</cp:coreProperties>
</file>