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5" r:id="rId7"/>
    <p:sldId id="266" r:id="rId8"/>
    <p:sldId id="264" r:id="rId9"/>
    <p:sldId id="262" r:id="rId10"/>
    <p:sldId id="263" r:id="rId11"/>
    <p:sldId id="257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3810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42913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5187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1345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4733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1614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6672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11228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498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4488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51180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E498F-0799-409D-A408-4239D506A72E}" type="datetimeFigureOut">
              <a:rPr lang="lt-LT" smtClean="0"/>
              <a:t>2014.08.19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AB799-83B6-4ACF-99B6-42E12E30082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9382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lt/url?sa=i&amp;rct=j&amp;q=&amp;esrc=s&amp;source=images&amp;cd=&amp;cad=rja&amp;uact=8&amp;docid=i9MCTG5xX9O5PM&amp;tbnid=Yc8qJsaucAT8QM:&amp;ved=0CAUQjRw&amp;url=http://psychometamorphosis.wordpress.com/2012/11/11/don-juan-vs-don-quixote/&amp;ei=--5wU833D4jZOdjKgeAF&amp;bvm=bv.66330100,d.bGE&amp;psig=AFQjCNEazQ6y2Nl0SuoUg1blii8Sqwy69g&amp;ust=139999653108554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hyperlink" Target="http://www.google.lt/url?sa=i&amp;rct=j&amp;q=&amp;esrc=s&amp;source=images&amp;cd=&amp;cad=rja&amp;uact=8&amp;docid=i9MCTG5xX9O5PM&amp;tbnid=Yc8qJsaucAT8QM:&amp;ved=0CAUQjRw&amp;url=http://masquecomics.blogspot.com/2010_02_01_archive.html&amp;ei=EO9wU8mfL4GkPa7wgcgL&amp;bvm=bv.66330100,d.bGE&amp;psig=AFQjCNEazQ6y2Nl0SuoUg1blii8Sqwy69g&amp;ust=1399996531085544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lt/url?sa=i&amp;rct=j&amp;q=&amp;esrc=s&amp;source=images&amp;cd=&amp;cad=rja&amp;uact=8&amp;docid=ZdVe2xfywwDu_M&amp;tbnid=tu7SrcNdikwsUM:&amp;ved=0CAUQjRw&amp;url=http://www.hiszpania-apartamenty.pl/przewodnik-po-hiszpanii,don-kichot-z-la-manczy,923.html&amp;ei=G-twU72UKYLfOeyXgdgK&amp;bvm=bv.66330100,d.bGE&amp;psig=AFQjCNEsANW2UwDnCEDA5dgjkLV2-c8uyw&amp;ust=1399995438690473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 idx="4294967295"/>
          </p:nvPr>
        </p:nvSpPr>
        <p:spPr>
          <a:xfrm>
            <a:off x="0" y="260648"/>
            <a:ext cx="8820472" cy="3339803"/>
          </a:xfrm>
        </p:spPr>
        <p:txBody>
          <a:bodyPr>
            <a:normAutofit/>
          </a:bodyPr>
          <a:lstStyle/>
          <a:p>
            <a:r>
              <a:rPr lang="lt-LT" b="1" dirty="0" smtClean="0"/>
              <a:t>M. Servantesas. </a:t>
            </a:r>
            <a:r>
              <a:rPr lang="lt-LT" b="1" dirty="0" err="1" smtClean="0"/>
              <a:t>Don</a:t>
            </a:r>
            <a:r>
              <a:rPr lang="lt-LT" b="1" dirty="0" smtClean="0"/>
              <a:t> </a:t>
            </a:r>
            <a:r>
              <a:rPr lang="lt-LT" b="1" dirty="0" smtClean="0"/>
              <a:t>Kichotas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sz="2700" dirty="0" smtClean="0"/>
              <a:t>Riterinių romanų parodija. </a:t>
            </a:r>
            <a:br>
              <a:rPr lang="lt-LT" sz="2700" dirty="0" smtClean="0"/>
            </a:br>
            <a:r>
              <a:rPr lang="lt-LT" sz="2700" dirty="0" smtClean="0"/>
              <a:t>Veikėjų </a:t>
            </a:r>
            <a:r>
              <a:rPr lang="lt-LT" sz="2700" dirty="0" smtClean="0"/>
              <a:t>paveikslai ir jų simbolinė reikšmė.</a:t>
            </a:r>
            <a:br>
              <a:rPr lang="lt-LT" sz="2700" dirty="0" smtClean="0"/>
            </a:br>
            <a:r>
              <a:rPr lang="lt-LT" sz="2700" dirty="0" err="1" smtClean="0"/>
              <a:t>Donkichotiškosios</a:t>
            </a:r>
            <a:r>
              <a:rPr lang="lt-LT" sz="2700" dirty="0" smtClean="0"/>
              <a:t> </a:t>
            </a:r>
            <a:r>
              <a:rPr lang="lt-LT" sz="2700" dirty="0" smtClean="0"/>
              <a:t>situacijos esmė.</a:t>
            </a:r>
            <a:br>
              <a:rPr lang="lt-LT" sz="2700" dirty="0" smtClean="0"/>
            </a:br>
            <a:endParaRPr lang="lt-LT" sz="27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" y="3752189"/>
            <a:ext cx="345063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psychometamorphosis.files.wordpress.com/2012/11/193080_1180812449_larg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141513"/>
            <a:ext cx="26860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nostalgia80.com/wp-content/uploads/2009/09/dq3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351063"/>
            <a:ext cx="3333750" cy="332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6795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4294967295"/>
          </p:nvPr>
        </p:nvSpPr>
        <p:spPr>
          <a:xfrm>
            <a:off x="467544" y="548680"/>
            <a:ext cx="8304564" cy="590465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lt-LT" b="1" dirty="0" smtClean="0"/>
              <a:t>Gyvent nemirtinga svaja.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b="1" dirty="0" smtClean="0"/>
              <a:t>Tylos ir ramybės nekęst.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b="1" dirty="0" smtClean="0"/>
              <a:t>Vienam prieš šimtus stot į kovą,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b="1" dirty="0" smtClean="0"/>
              <a:t>Kelius į teisybę surast.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lt-LT" sz="1800" dirty="0" smtClean="0"/>
              <a:t>(iš D. </a:t>
            </a:r>
            <a:r>
              <a:rPr lang="lt-LT" sz="1800" dirty="0" err="1" smtClean="0"/>
              <a:t>Vasermano</a:t>
            </a:r>
            <a:r>
              <a:rPr lang="lt-LT" sz="1800" dirty="0" smtClean="0"/>
              <a:t> ir </a:t>
            </a:r>
            <a:r>
              <a:rPr lang="lt-LT" sz="1800" dirty="0" err="1" smtClean="0"/>
              <a:t>Dž</a:t>
            </a:r>
            <a:r>
              <a:rPr lang="lt-LT" sz="1800" dirty="0" smtClean="0"/>
              <a:t>. </a:t>
            </a:r>
            <a:r>
              <a:rPr lang="lt-LT" sz="1800" dirty="0" err="1" smtClean="0"/>
              <a:t>Deriono</a:t>
            </a:r>
            <a:endParaRPr lang="lt-LT" sz="1800" dirty="0" smtClean="0"/>
          </a:p>
          <a:p>
            <a:pPr marL="0" indent="0" algn="r">
              <a:spcBef>
                <a:spcPts val="0"/>
              </a:spcBef>
              <a:buNone/>
            </a:pPr>
            <a:r>
              <a:rPr lang="lt-LT" sz="1800" dirty="0" smtClean="0"/>
              <a:t> miuziklo Žmogus iš </a:t>
            </a:r>
            <a:r>
              <a:rPr lang="lt-LT" sz="1800" dirty="0" err="1" smtClean="0"/>
              <a:t>la</a:t>
            </a:r>
            <a:r>
              <a:rPr lang="lt-LT" sz="1800" dirty="0" smtClean="0"/>
              <a:t> </a:t>
            </a:r>
            <a:r>
              <a:rPr lang="lt-LT" sz="1800" dirty="0" err="1" smtClean="0"/>
              <a:t>Mančos</a:t>
            </a:r>
            <a:r>
              <a:rPr lang="lt-LT" sz="1800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lt-LT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40968"/>
            <a:ext cx="3696053" cy="24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4537282" y="4149080"/>
            <a:ext cx="42831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800" dirty="0" smtClean="0"/>
              <a:t>„Servanteso kūryba, nepaisant vidinio nelygiavertiškumo, yra literatūros „aukso amžiaus“ viršūnė.“ (A. Smirnovas)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570766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Servanteso veikalas įvairių epochų vertinamas ir aiškinamas prieštaringai: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Vokiečių romantikai</a:t>
            </a:r>
            <a:r>
              <a:rPr lang="lt-LT" dirty="0" smtClean="0"/>
              <a:t>: kontrastingas idealizmo ir materializmo supratimas.</a:t>
            </a:r>
          </a:p>
          <a:p>
            <a:pPr marL="0" indent="0">
              <a:buNone/>
            </a:pPr>
            <a:r>
              <a:rPr lang="lt-LT" dirty="0" err="1" smtClean="0">
                <a:solidFill>
                  <a:srgbClr val="FF0000"/>
                </a:solidFill>
              </a:rPr>
              <a:t>Dž</a:t>
            </a:r>
            <a:r>
              <a:rPr lang="lt-LT" dirty="0" smtClean="0">
                <a:solidFill>
                  <a:srgbClr val="FF0000"/>
                </a:solidFill>
              </a:rPr>
              <a:t>. Baironas</a:t>
            </a:r>
            <a:r>
              <a:rPr lang="lt-LT" dirty="0" smtClean="0"/>
              <a:t>: Servantesas padarė žalą tėvynei.</a:t>
            </a:r>
          </a:p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H. </a:t>
            </a:r>
            <a:r>
              <a:rPr lang="lt-LT" dirty="0" err="1" smtClean="0">
                <a:solidFill>
                  <a:srgbClr val="FF0000"/>
                </a:solidFill>
              </a:rPr>
              <a:t>Heinė</a:t>
            </a:r>
            <a:r>
              <a:rPr lang="lt-LT" dirty="0" smtClean="0"/>
              <a:t>: Didžiausia žmogaus susižavėjimo ir įkvėpimo satyra.</a:t>
            </a:r>
          </a:p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I. </a:t>
            </a:r>
            <a:r>
              <a:rPr lang="lt-LT" dirty="0" err="1" smtClean="0">
                <a:solidFill>
                  <a:srgbClr val="FF0000"/>
                </a:solidFill>
              </a:rPr>
              <a:t>Turgenevas</a:t>
            </a:r>
            <a:r>
              <a:rPr lang="lt-LT" dirty="0" smtClean="0"/>
              <a:t>: tikėjimas tiesa, nesavanaudiškumas tarnavimas idealui.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41546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yra Servantesas?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539552" y="1639526"/>
            <a:ext cx="4038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lt-LT" dirty="0" smtClean="0"/>
              <a:t>Labiausiai išgarsino </a:t>
            </a:r>
            <a:r>
              <a:rPr lang="lt-LT" dirty="0" smtClean="0"/>
              <a:t>romanas</a:t>
            </a:r>
          </a:p>
          <a:p>
            <a:pPr marL="0" indent="0" algn="ctr">
              <a:buNone/>
            </a:pPr>
            <a:r>
              <a:rPr lang="lt-LT" dirty="0" smtClean="0"/>
              <a:t> </a:t>
            </a:r>
            <a:r>
              <a:rPr lang="lt-LT" b="1" i="1" dirty="0" smtClean="0"/>
              <a:t>Išmoningasis hidalgas </a:t>
            </a:r>
            <a:r>
              <a:rPr lang="lt-LT" b="1" i="1" dirty="0" err="1" smtClean="0"/>
              <a:t>Don</a:t>
            </a:r>
            <a:r>
              <a:rPr lang="lt-LT" b="1" i="1" dirty="0" smtClean="0"/>
              <a:t> Kichotas iš La </a:t>
            </a:r>
            <a:r>
              <a:rPr lang="lt-LT" b="1" i="1" dirty="0" err="1"/>
              <a:t>M</a:t>
            </a:r>
            <a:r>
              <a:rPr lang="lt-LT" b="1" i="1" dirty="0" err="1" smtClean="0"/>
              <a:t>ančos</a:t>
            </a:r>
            <a:r>
              <a:rPr lang="lt-LT" b="1" i="1" dirty="0" smtClean="0"/>
              <a:t>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I dalis išleista </a:t>
            </a:r>
            <a:r>
              <a:rPr lang="en-GB" dirty="0" smtClean="0"/>
              <a:t>1605 m.</a:t>
            </a:r>
          </a:p>
          <a:p>
            <a:pPr marL="0" indent="0">
              <a:buNone/>
            </a:pPr>
            <a:r>
              <a:rPr lang="en-GB" dirty="0" smtClean="0"/>
              <a:t>II </a:t>
            </a:r>
            <a:r>
              <a:rPr lang="en-GB" dirty="0" err="1" smtClean="0"/>
              <a:t>dalis</a:t>
            </a:r>
            <a:r>
              <a:rPr lang="en-GB" dirty="0" smtClean="0"/>
              <a:t> – 1615 m.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91012"/>
            <a:ext cx="3241898" cy="3822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154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i="1" dirty="0" err="1" smtClean="0"/>
              <a:t>Don</a:t>
            </a:r>
            <a:r>
              <a:rPr lang="lt-LT" i="1" dirty="0" smtClean="0"/>
              <a:t> Kichotas </a:t>
            </a:r>
            <a:r>
              <a:rPr lang="lt-LT" dirty="0" smtClean="0"/>
              <a:t>– riterinių romanų parodija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 smtClean="0"/>
              <a:t>Servantesas nurodo, jog rašydamas savo kūrinį </a:t>
            </a:r>
            <a:r>
              <a:rPr lang="lt-LT" b="1" dirty="0" smtClean="0"/>
              <a:t>troško „atgrasyti žmones nuo klaikių bei melagingų riterinių istorijų“. </a:t>
            </a:r>
            <a:endParaRPr lang="lt-LT" b="1" dirty="0" smtClean="0"/>
          </a:p>
          <a:p>
            <a:pPr marL="0" indent="0" algn="ctr">
              <a:buNone/>
            </a:pPr>
            <a:endParaRPr lang="lt-LT" b="1" dirty="0"/>
          </a:p>
          <a:p>
            <a:pPr marL="0" indent="0" algn="ctr">
              <a:buNone/>
            </a:pPr>
            <a:r>
              <a:rPr lang="lt-LT" b="1" dirty="0" smtClean="0"/>
              <a:t>                                                    Kodėl parodija?</a:t>
            </a:r>
            <a:endParaRPr lang="lt-LT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1008"/>
            <a:ext cx="48768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229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1143000"/>
          </a:xfrm>
        </p:spPr>
        <p:txBody>
          <a:bodyPr/>
          <a:lstStyle/>
          <a:p>
            <a:r>
              <a:rPr lang="lt-LT" dirty="0" smtClean="0"/>
              <a:t>Veikėjai</a:t>
            </a:r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err="1" smtClean="0"/>
              <a:t>Don</a:t>
            </a:r>
            <a:r>
              <a:rPr lang="lt-LT" dirty="0" smtClean="0"/>
              <a:t> Kichotas 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lt-LT" dirty="0" smtClean="0"/>
          </a:p>
          <a:p>
            <a:r>
              <a:rPr lang="lt-LT" dirty="0" smtClean="0"/>
              <a:t>Liūdnojo vaizdo riteris </a:t>
            </a:r>
            <a:r>
              <a:rPr lang="lt-LT" i="1" dirty="0" smtClean="0"/>
              <a:t>(vienišas, tragiškas, gyvena iliuzijomis, neturi realybės jausmo)</a:t>
            </a:r>
          </a:p>
          <a:p>
            <a:r>
              <a:rPr lang="lt-LT" dirty="0" smtClean="0"/>
              <a:t>Komiškas personažas </a:t>
            </a:r>
            <a:r>
              <a:rPr lang="lt-LT" i="1" dirty="0" smtClean="0"/>
              <a:t>(į pasaulį žvelgia per riterinius romanus)</a:t>
            </a:r>
          </a:p>
          <a:p>
            <a:r>
              <a:rPr lang="lt-LT" i="1" dirty="0" smtClean="0"/>
              <a:t>Išmintingasis hidalgas</a:t>
            </a:r>
          </a:p>
          <a:p>
            <a:r>
              <a:rPr lang="lt-LT" dirty="0" smtClean="0"/>
              <a:t>Renesanso humanistas, labai išsilavinęs </a:t>
            </a:r>
            <a:r>
              <a:rPr lang="lt-LT" i="1" dirty="0" smtClean="0"/>
              <a:t>(vertybė – laisvė)</a:t>
            </a:r>
          </a:p>
          <a:p>
            <a:r>
              <a:rPr lang="lt-LT" dirty="0" smtClean="0"/>
              <a:t>Laimingas, kol bastosi po pasaulį. Jis gina kiekvieną žmogų.</a:t>
            </a:r>
          </a:p>
          <a:p>
            <a:r>
              <a:rPr lang="lt-LT" dirty="0" smtClean="0"/>
              <a:t>Nenugali pasaulio, bet pasaulis </a:t>
            </a:r>
            <a:r>
              <a:rPr lang="lt-LT" smtClean="0"/>
              <a:t>nugali jį.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 err="1" smtClean="0"/>
              <a:t>Sančas</a:t>
            </a:r>
            <a:r>
              <a:rPr lang="lt-LT" dirty="0" smtClean="0"/>
              <a:t> </a:t>
            </a:r>
            <a:r>
              <a:rPr lang="lt-LT" dirty="0" err="1" smtClean="0"/>
              <a:t>Pansa</a:t>
            </a:r>
            <a:endParaRPr lang="lt-LT" dirty="0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Beraštis valstietis, sutikęs būti ginklanešiu. </a:t>
            </a:r>
          </a:p>
          <a:p>
            <a:r>
              <a:rPr lang="lt-LT" dirty="0" smtClean="0"/>
              <a:t>Šmaikštus, atsargus.</a:t>
            </a:r>
          </a:p>
          <a:p>
            <a:r>
              <a:rPr lang="lt-LT" dirty="0" smtClean="0"/>
              <a:t>Materialistas  (</a:t>
            </a:r>
            <a:r>
              <a:rPr lang="lt-LT" i="1" dirty="0" smtClean="0"/>
              <a:t>vertybės ir siekiai – turtas, malonumai, valdžia).</a:t>
            </a:r>
            <a:endParaRPr lang="lt-LT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84465"/>
            <a:ext cx="944017" cy="133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974" y="137900"/>
            <a:ext cx="1221124" cy="16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888" y="335620"/>
            <a:ext cx="788914" cy="123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549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 err="1" smtClean="0">
                <a:solidFill>
                  <a:srgbClr val="FF0000"/>
                </a:solidFill>
              </a:rPr>
              <a:t>Don</a:t>
            </a:r>
            <a:r>
              <a:rPr lang="lt-LT" sz="2400" b="1" dirty="0" smtClean="0">
                <a:solidFill>
                  <a:srgbClr val="FF0000"/>
                </a:solidFill>
              </a:rPr>
              <a:t> Kichotas ir </a:t>
            </a:r>
            <a:r>
              <a:rPr lang="lt-LT" sz="2400" b="1" dirty="0" err="1" smtClean="0">
                <a:solidFill>
                  <a:srgbClr val="FF0000"/>
                </a:solidFill>
              </a:rPr>
              <a:t>Sančas</a:t>
            </a:r>
            <a:r>
              <a:rPr lang="lt-LT" sz="2400" b="1" dirty="0" smtClean="0">
                <a:solidFill>
                  <a:srgbClr val="FF0000"/>
                </a:solidFill>
              </a:rPr>
              <a:t> </a:t>
            </a:r>
            <a:r>
              <a:rPr lang="lt-LT" sz="2400" b="1" dirty="0" err="1" smtClean="0">
                <a:solidFill>
                  <a:srgbClr val="FF0000"/>
                </a:solidFill>
              </a:rPr>
              <a:t>Pansa</a:t>
            </a:r>
            <a:r>
              <a:rPr lang="lt-LT" sz="2400" b="1" dirty="0" smtClean="0">
                <a:solidFill>
                  <a:srgbClr val="FF0000"/>
                </a:solidFill>
              </a:rPr>
              <a:t> įkūnija du visiškai priešingus žmogaus tipus – idealistą ir materialistą</a:t>
            </a:r>
            <a:endParaRPr lang="lt-LT" sz="2400" b="1" dirty="0">
              <a:solidFill>
                <a:srgbClr val="FF0000"/>
              </a:solidFill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err="1" smtClean="0"/>
              <a:t>Don</a:t>
            </a:r>
            <a:r>
              <a:rPr lang="lt-LT" dirty="0" smtClean="0"/>
              <a:t> Kichotas – dvasingasis žmogaus pradas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Tikslas – ginti nuskriaustuosius, juos saugoti. </a:t>
            </a:r>
          </a:p>
          <a:p>
            <a:r>
              <a:rPr lang="lt-LT" dirty="0" smtClean="0"/>
              <a:t>Kovoti už teisingumą pasaulyje.</a:t>
            </a:r>
          </a:p>
          <a:p>
            <a:r>
              <a:rPr lang="lt-LT" dirty="0" smtClean="0"/>
              <a:t>Daryti pasaulį gražesnį.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err="1" smtClean="0"/>
              <a:t>Sančas</a:t>
            </a:r>
            <a:r>
              <a:rPr lang="lt-LT" dirty="0" smtClean="0"/>
              <a:t> </a:t>
            </a:r>
            <a:r>
              <a:rPr lang="lt-LT" dirty="0" err="1" smtClean="0"/>
              <a:t>Pansa</a:t>
            </a:r>
            <a:r>
              <a:rPr lang="lt-LT" dirty="0" smtClean="0"/>
              <a:t> – materialusis žmogaus pradas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4008" y="2204864"/>
            <a:ext cx="4041775" cy="3951288"/>
          </a:xfrm>
        </p:spPr>
        <p:txBody>
          <a:bodyPr/>
          <a:lstStyle/>
          <a:p>
            <a:endParaRPr lang="lt-LT" dirty="0" smtClean="0"/>
          </a:p>
          <a:p>
            <a:r>
              <a:rPr lang="lt-LT" dirty="0" smtClean="0"/>
              <a:t>Patarnauti sau pačiam, įtikti kūnui.</a:t>
            </a:r>
          </a:p>
          <a:p>
            <a:r>
              <a:rPr lang="lt-LT" dirty="0" smtClean="0"/>
              <a:t>Sutinka būti ginklanešiu, nes </a:t>
            </a:r>
            <a:r>
              <a:rPr lang="lt-LT" dirty="0" err="1" smtClean="0"/>
              <a:t>Don</a:t>
            </a:r>
            <a:r>
              <a:rPr lang="lt-LT" dirty="0" smtClean="0"/>
              <a:t> Kichotas pažada duoti valdyti užkariautą šalį.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56863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/>
              <a:t>Širdies dama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85000" lnSpcReduction="20000"/>
          </a:bodyPr>
          <a:lstStyle/>
          <a:p>
            <a:r>
              <a:rPr lang="lt-LT" dirty="0" smtClean="0"/>
              <a:t>Klajojantis riteris privalo turėti jo žygius stiprinantį širdies idealą – išrinktąją damą. Tokia dama – sudvasintas ir idealizuotas moters paveikslas – </a:t>
            </a:r>
            <a:r>
              <a:rPr lang="lt-LT" dirty="0" err="1" smtClean="0"/>
              <a:t>Don</a:t>
            </a:r>
            <a:r>
              <a:rPr lang="lt-LT" dirty="0" smtClean="0"/>
              <a:t> Kichotui tampa </a:t>
            </a:r>
            <a:r>
              <a:rPr lang="lt-LT" dirty="0" err="1" smtClean="0"/>
              <a:t>Dulsinėja</a:t>
            </a:r>
            <a:r>
              <a:rPr lang="lt-LT" dirty="0" smtClean="0"/>
              <a:t> iš </a:t>
            </a:r>
            <a:r>
              <a:rPr lang="lt-LT" dirty="0" err="1" smtClean="0"/>
              <a:t>Toboso</a:t>
            </a:r>
            <a:r>
              <a:rPr lang="lt-LT" dirty="0" smtClean="0"/>
              <a:t> – su jos vardu lūpose herojus veržiasi į visas tariamas kovas su blogio jėgomis. </a:t>
            </a:r>
          </a:p>
          <a:p>
            <a:r>
              <a:rPr lang="lt-LT" dirty="0" smtClean="0"/>
              <a:t>Tikrovėje ši širdies dama yra grubi, nemalonios išvaizdos moteriškė, bet herojui jos išvaizda nė motais – ją esą užbūrė piktieji raganiai, tuo norėdami palaužti jo dvasią ir pakenkti jo žygiams.</a:t>
            </a:r>
          </a:p>
          <a:p>
            <a:r>
              <a:rPr lang="lt-LT" b="1" dirty="0" smtClean="0">
                <a:solidFill>
                  <a:srgbClr val="FF0000"/>
                </a:solidFill>
              </a:rPr>
              <a:t>Taigi idealas yra svarbiau už tikrovę, jei, žinoma, juo karštai tikima. Svarbu ne tai, kas matoma, bet kas įsivaizduojama, ko trokšta širdis.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14107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lt-LT" dirty="0"/>
              <a:t>Žmogaus padėtis pasaulyje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>
            <a:normAutofit fontScale="85000" lnSpcReduction="10000"/>
          </a:bodyPr>
          <a:lstStyle/>
          <a:p>
            <a:r>
              <a:rPr lang="lt-LT" dirty="0" err="1" smtClean="0"/>
              <a:t>Don</a:t>
            </a:r>
            <a:r>
              <a:rPr lang="lt-LT" dirty="0" smtClean="0"/>
              <a:t> Kichotas ir </a:t>
            </a:r>
            <a:r>
              <a:rPr lang="lt-LT" dirty="0" err="1" smtClean="0"/>
              <a:t>Sanča</a:t>
            </a:r>
            <a:r>
              <a:rPr lang="lt-LT" dirty="0" smtClean="0"/>
              <a:t> </a:t>
            </a:r>
            <a:r>
              <a:rPr lang="lt-LT" dirty="0" err="1" smtClean="0"/>
              <a:t>Pansa</a:t>
            </a:r>
            <a:r>
              <a:rPr lang="lt-LT" dirty="0" smtClean="0"/>
              <a:t>, kaip ir </a:t>
            </a:r>
            <a:r>
              <a:rPr lang="lt-LT" dirty="0" err="1" smtClean="0"/>
              <a:t>Prometėjas</a:t>
            </a:r>
            <a:r>
              <a:rPr lang="lt-LT" dirty="0" smtClean="0"/>
              <a:t>, Hamletas, Faustas, yra tapę žmonijos dalimi. </a:t>
            </a:r>
            <a:endParaRPr lang="en-GB" dirty="0" smtClean="0"/>
          </a:p>
          <a:p>
            <a:r>
              <a:rPr lang="lt-LT" dirty="0" smtClean="0"/>
              <a:t>Tai tragikomiška vienišos, didelių užmojų asmenybės veikla, neduodanti apčiuopiamų rezultatų. Tai noras pakeisti pasaulį matant jo prieštaravimus, bet netinkamomis priemonėmis.</a:t>
            </a:r>
            <a:endParaRPr lang="en-GB" dirty="0" smtClean="0"/>
          </a:p>
          <a:p>
            <a:r>
              <a:rPr lang="lt-LT" dirty="0" smtClean="0"/>
              <a:t> Tai konfliktas nepraktiško idealizmo ir bedvasio </a:t>
            </a:r>
            <a:r>
              <a:rPr lang="lt-LT" dirty="0" err="1" smtClean="0"/>
              <a:t>prakticizmo</a:t>
            </a:r>
            <a:r>
              <a:rPr lang="lt-LT" dirty="0" smtClean="0"/>
              <a:t>. </a:t>
            </a:r>
            <a:endParaRPr lang="en-GB" dirty="0" smtClean="0"/>
          </a:p>
          <a:p>
            <a:r>
              <a:rPr lang="lt-LT" dirty="0" smtClean="0"/>
              <a:t>Šis konfliktas atskleidžiamas parodant dviejų „pamišėlių“ herojų – </a:t>
            </a:r>
            <a:r>
              <a:rPr lang="lt-LT" dirty="0" err="1" smtClean="0"/>
              <a:t>Don</a:t>
            </a:r>
            <a:r>
              <a:rPr lang="lt-LT" dirty="0" smtClean="0"/>
              <a:t> Kichoto ir </a:t>
            </a:r>
            <a:r>
              <a:rPr lang="lt-LT" dirty="0" err="1" smtClean="0"/>
              <a:t>Sančos</a:t>
            </a:r>
            <a:r>
              <a:rPr lang="lt-LT" dirty="0" smtClean="0"/>
              <a:t> </a:t>
            </a:r>
            <a:r>
              <a:rPr lang="lt-LT" dirty="0" err="1" smtClean="0"/>
              <a:t>Pansos</a:t>
            </a:r>
            <a:r>
              <a:rPr lang="lt-LT" dirty="0" smtClean="0"/>
              <a:t> – susidūrimą su „protingu“ pasauliu ir </a:t>
            </a:r>
            <a:r>
              <a:rPr lang="lt-LT" dirty="0" err="1" smtClean="0"/>
              <a:t>pači</a:t>
            </a:r>
            <a:r>
              <a:rPr lang="en-GB" dirty="0" err="1" smtClean="0"/>
              <a:t>os</a:t>
            </a:r>
            <a:r>
              <a:rPr lang="lt-LT" dirty="0" smtClean="0"/>
              <a:t> poros kontrastą – svajotojo idealisto ir realisto.</a:t>
            </a:r>
            <a:endParaRPr lang="en-GB" dirty="0" smtClean="0"/>
          </a:p>
          <a:p>
            <a:pPr lvl="1"/>
            <a:r>
              <a:rPr lang="en-GB" i="1" dirty="0" err="1" smtClean="0">
                <a:solidFill>
                  <a:srgbClr val="FF0000"/>
                </a:solidFill>
              </a:rPr>
              <a:t>Donkichotai</a:t>
            </a:r>
            <a:r>
              <a:rPr lang="en-GB" i="1" dirty="0" smtClean="0">
                <a:solidFill>
                  <a:srgbClr val="FF0000"/>
                </a:solidFill>
              </a:rPr>
              <a:t>, </a:t>
            </a:r>
            <a:r>
              <a:rPr lang="en-GB" i="1" dirty="0" err="1" smtClean="0">
                <a:solidFill>
                  <a:srgbClr val="FF0000"/>
                </a:solidFill>
              </a:rPr>
              <a:t>donkichoti</a:t>
            </a:r>
            <a:r>
              <a:rPr lang="lt-LT" i="1" dirty="0" err="1" smtClean="0">
                <a:solidFill>
                  <a:srgbClr val="FF0000"/>
                </a:solidFill>
              </a:rPr>
              <a:t>škas</a:t>
            </a:r>
            <a:r>
              <a:rPr lang="lt-LT" i="1" dirty="0" smtClean="0">
                <a:solidFill>
                  <a:srgbClr val="FF0000"/>
                </a:solidFill>
              </a:rPr>
              <a:t>, </a:t>
            </a:r>
            <a:r>
              <a:rPr lang="lt-LT" i="1" dirty="0" err="1" smtClean="0">
                <a:solidFill>
                  <a:srgbClr val="FF0000"/>
                </a:solidFill>
              </a:rPr>
              <a:t>donkichotizmas</a:t>
            </a:r>
            <a:endParaRPr lang="lt-LT" i="1" dirty="0" smtClean="0">
              <a:solidFill>
                <a:srgbClr val="FF0000"/>
              </a:solidFill>
            </a:endParaRPr>
          </a:p>
          <a:p>
            <a:pPr lvl="1"/>
            <a:r>
              <a:rPr lang="lt-LT" i="1" dirty="0" smtClean="0">
                <a:solidFill>
                  <a:srgbClr val="FF0000"/>
                </a:solidFill>
              </a:rPr>
              <a:t>Kova su vėjo malūnais</a:t>
            </a:r>
          </a:p>
          <a:p>
            <a:endParaRPr lang="lt-LT" i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301208"/>
            <a:ext cx="1138436" cy="132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213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668323" cy="836712"/>
          </a:xfrm>
        </p:spPr>
        <p:txBody>
          <a:bodyPr>
            <a:normAutofit/>
          </a:bodyPr>
          <a:lstStyle/>
          <a:p>
            <a:r>
              <a:rPr lang="lt-LT" sz="2800" dirty="0" smtClean="0">
                <a:solidFill>
                  <a:srgbClr val="FF0000"/>
                </a:solidFill>
              </a:rPr>
              <a:t>Simbolis, bendrinis žodis</a:t>
            </a:r>
            <a:endParaRPr lang="lt-LT" sz="2800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4294967295"/>
          </p:nvPr>
        </p:nvSpPr>
        <p:spPr>
          <a:xfrm>
            <a:off x="0" y="946478"/>
            <a:ext cx="4495800" cy="5759921"/>
          </a:xfrm>
        </p:spPr>
        <p:txBody>
          <a:bodyPr>
            <a:normAutofit fontScale="77500" lnSpcReduction="20000"/>
          </a:bodyPr>
          <a:lstStyle/>
          <a:p>
            <a:r>
              <a:rPr lang="lt-LT" dirty="0" err="1" smtClean="0"/>
              <a:t>Don</a:t>
            </a:r>
            <a:r>
              <a:rPr lang="lt-LT" dirty="0" smtClean="0"/>
              <a:t> Kichoto vardas tapo bendriniu, simbolizuojančiu taurų, drąsų, bet nesuvokiantį tikrovės žmogų, dėl nerealaus idealo kovojantį su pramanytomis kliūtimis.</a:t>
            </a:r>
          </a:p>
          <a:p>
            <a:r>
              <a:rPr lang="lt-LT" dirty="0" smtClean="0"/>
              <a:t>Donkichotas – idealistas, juokingas žmogus, nesuvokiantis realybės, tragiškas asmenybė, siekianti padaryti gera, bet padaranti bloga sau ir kitiems.</a:t>
            </a:r>
          </a:p>
          <a:p>
            <a:r>
              <a:rPr lang="lt-LT" dirty="0" smtClean="0"/>
              <a:t>Donkichotiškas – aukštų  idėjų skatinamas, bet nerealus, tuščiai jėgas eikvojantis.</a:t>
            </a:r>
          </a:p>
          <a:p>
            <a:endParaRPr lang="lt-LT" dirty="0"/>
          </a:p>
        </p:txBody>
      </p:sp>
      <p:sp>
        <p:nvSpPr>
          <p:cNvPr id="5" name="Stačiakampis 4"/>
          <p:cNvSpPr/>
          <p:nvPr/>
        </p:nvSpPr>
        <p:spPr>
          <a:xfrm>
            <a:off x="4668322" y="155381"/>
            <a:ext cx="4475677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Janina Degutytė</a:t>
            </a:r>
          </a:p>
          <a:p>
            <a:pPr algn="ctr"/>
            <a:r>
              <a:rPr lang="lt-LT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</a:t>
            </a: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Kichotai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Jūs buvote visada.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Apspjaudyti ir sušaudyti.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Tūkstantį metų klumpa ir keliasi </a:t>
            </a:r>
            <a:r>
              <a:rPr lang="lt-LT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rosinantai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...Ir gatvės kvėpuoja naktim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 žibintų migla geltona.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 skamba rasom ir žvaigždėm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skaudžiai ištiesinti plentai...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skersgatvius ir aikštes,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</a:t>
            </a:r>
            <a:r>
              <a:rPr lang="lt-LT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širdgėlas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ir sapnus –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mūšius, į kameras, kartuves...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O, tie malūnų sparnai kraujuoti!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Jūs buvote visada –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Vaikiškai tiesūs keistuoliai,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Svetimų ir savų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išjuokti,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sutrypti,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išduoti.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Priartėjusioj žemėj ankštoj,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nakties šviesų ir šešėlių žaisme,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Plakas milžiniški malūnų sparnai vėjuoti...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Juokingai trupūs tie jūsų šarvai, –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 ko jie apsaugos?..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 jūsų sapnai –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 pančių ir melo vaduoti...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1966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509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Refleksija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Kova su vėjo malūnais šiuolaikiniame pasaulyje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62130"/>
            <a:ext cx="4353272" cy="411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http://www.hiszpania-apartamenty.pl/userfiles/image/ESPANA/DON-KISZOT-WALKA-Z-WIATRAKAMI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784" y="2476460"/>
            <a:ext cx="4410075" cy="411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577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717</Words>
  <Application>Microsoft Office PowerPoint</Application>
  <PresentationFormat>Demonstracija ekrane (4:3)</PresentationFormat>
  <Paragraphs>90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Office tema</vt:lpstr>
      <vt:lpstr>M. Servantesas. Don Kichotas Riterinių romanų parodija.  Veikėjų paveikslai ir jų simbolinė reikšmė. Donkichotiškosios situacijos esmė. </vt:lpstr>
      <vt:lpstr>PowerPoint pristatymas</vt:lpstr>
      <vt:lpstr>Servanteso veikalas įvairių epochų vertinamas ir aiškinamas prieštaringai:</vt:lpstr>
      <vt:lpstr>Kas yra Servantesas?</vt:lpstr>
      <vt:lpstr>Don Kichotas – riterinių romanų parodija</vt:lpstr>
      <vt:lpstr>Veikėjai</vt:lpstr>
      <vt:lpstr>Don Kichotas ir Sančas Pansa įkūnija du visiškai priešingus žmogaus tipus – idealistą ir materialistą</vt:lpstr>
      <vt:lpstr>Širdies dama</vt:lpstr>
      <vt:lpstr>Žmogaus padėtis pasaulyje</vt:lpstr>
      <vt:lpstr>Simbolis, bendrinis žodis</vt:lpstr>
      <vt:lpstr>Refleksija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M. Servantesas. Don Kichotas. Riterinių romanų parodija.  Iliuzija ir tikrovė, komiškumas ir tragizmas.  Veikėjų paveikslai ir jų simbolinė reikšmė. Don Kichoto patarimai Sančai Pansai.  Donkichotiškosios situacijos esmė.</dc:title>
  <dc:creator>Alma</dc:creator>
  <cp:lastModifiedBy>Alma</cp:lastModifiedBy>
  <cp:revision>19</cp:revision>
  <dcterms:created xsi:type="dcterms:W3CDTF">2014-05-12T15:33:33Z</dcterms:created>
  <dcterms:modified xsi:type="dcterms:W3CDTF">2014-08-19T06:20:11Z</dcterms:modified>
</cp:coreProperties>
</file>