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70" r:id="rId3"/>
    <p:sldId id="262" r:id="rId4"/>
    <p:sldId id="266" r:id="rId5"/>
    <p:sldId id="268" r:id="rId6"/>
    <p:sldId id="267" r:id="rId7"/>
    <p:sldId id="264" r:id="rId8"/>
    <p:sldId id="265" r:id="rId9"/>
    <p:sldId id="260" r:id="rId10"/>
    <p:sldId id="261" r:id="rId11"/>
    <p:sldId id="272" r:id="rId12"/>
    <p:sldId id="273" r:id="rId13"/>
    <p:sldId id="271" r:id="rId14"/>
    <p:sldId id="258" r:id="rId15"/>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Spustelėję redag. ruoš. pavad.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os vietos rezervavimo ženklas 3"/>
          <p:cNvSpPr>
            <a:spLocks noGrp="1"/>
          </p:cNvSpPr>
          <p:nvPr>
            <p:ph type="dt" sz="half" idx="10"/>
          </p:nvPr>
        </p:nvSpPr>
        <p:spPr/>
        <p:txBody>
          <a:bodyPr/>
          <a:lstStyle/>
          <a:p>
            <a:fld id="{5B3D88A9-DEE4-4811-8444-2334844604CE}" type="datetimeFigureOut">
              <a:rPr lang="lt-LT" smtClean="0"/>
              <a:t>2014.08.19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44AE37BA-F7BD-4FEE-B88E-27B186779BD8}" type="slidenum">
              <a:rPr lang="lt-LT" smtClean="0"/>
              <a:t>‹#›</a:t>
            </a:fld>
            <a:endParaRPr lang="lt-LT"/>
          </a:p>
        </p:txBody>
      </p:sp>
    </p:spTree>
    <p:extLst>
      <p:ext uri="{BB962C8B-B14F-4D97-AF65-F5344CB8AC3E}">
        <p14:creationId xmlns:p14="http://schemas.microsoft.com/office/powerpoint/2010/main" val="2962735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5B3D88A9-DEE4-4811-8444-2334844604CE}" type="datetimeFigureOut">
              <a:rPr lang="lt-LT" smtClean="0"/>
              <a:t>2014.08.19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44AE37BA-F7BD-4FEE-B88E-27B186779BD8}" type="slidenum">
              <a:rPr lang="lt-LT" smtClean="0"/>
              <a:t>‹#›</a:t>
            </a:fld>
            <a:endParaRPr lang="lt-LT"/>
          </a:p>
        </p:txBody>
      </p:sp>
    </p:spTree>
    <p:extLst>
      <p:ext uri="{BB962C8B-B14F-4D97-AF65-F5344CB8AC3E}">
        <p14:creationId xmlns:p14="http://schemas.microsoft.com/office/powerpoint/2010/main" val="4050832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5B3D88A9-DEE4-4811-8444-2334844604CE}" type="datetimeFigureOut">
              <a:rPr lang="lt-LT" smtClean="0"/>
              <a:t>2014.08.19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44AE37BA-F7BD-4FEE-B88E-27B186779BD8}" type="slidenum">
              <a:rPr lang="lt-LT" smtClean="0"/>
              <a:t>‹#›</a:t>
            </a:fld>
            <a:endParaRPr lang="lt-LT"/>
          </a:p>
        </p:txBody>
      </p:sp>
    </p:spTree>
    <p:extLst>
      <p:ext uri="{BB962C8B-B14F-4D97-AF65-F5344CB8AC3E}">
        <p14:creationId xmlns:p14="http://schemas.microsoft.com/office/powerpoint/2010/main" val="1617581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5B3D88A9-DEE4-4811-8444-2334844604CE}" type="datetimeFigureOut">
              <a:rPr lang="lt-LT" smtClean="0"/>
              <a:t>2014.08.19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44AE37BA-F7BD-4FEE-B88E-27B186779BD8}" type="slidenum">
              <a:rPr lang="lt-LT" smtClean="0"/>
              <a:t>‹#›</a:t>
            </a:fld>
            <a:endParaRPr lang="lt-LT"/>
          </a:p>
        </p:txBody>
      </p:sp>
    </p:spTree>
    <p:extLst>
      <p:ext uri="{BB962C8B-B14F-4D97-AF65-F5344CB8AC3E}">
        <p14:creationId xmlns:p14="http://schemas.microsoft.com/office/powerpoint/2010/main" val="1405471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5B3D88A9-DEE4-4811-8444-2334844604CE}" type="datetimeFigureOut">
              <a:rPr lang="lt-LT" smtClean="0"/>
              <a:t>2014.08.19</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44AE37BA-F7BD-4FEE-B88E-27B186779BD8}" type="slidenum">
              <a:rPr lang="lt-LT" smtClean="0"/>
              <a:t>‹#›</a:t>
            </a:fld>
            <a:endParaRPr lang="lt-LT"/>
          </a:p>
        </p:txBody>
      </p:sp>
    </p:spTree>
    <p:extLst>
      <p:ext uri="{BB962C8B-B14F-4D97-AF65-F5344CB8AC3E}">
        <p14:creationId xmlns:p14="http://schemas.microsoft.com/office/powerpoint/2010/main" val="2250071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5B3D88A9-DEE4-4811-8444-2334844604CE}" type="datetimeFigureOut">
              <a:rPr lang="lt-LT" smtClean="0"/>
              <a:t>2014.08.19</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44AE37BA-F7BD-4FEE-B88E-27B186779BD8}" type="slidenum">
              <a:rPr lang="lt-LT" smtClean="0"/>
              <a:t>‹#›</a:t>
            </a:fld>
            <a:endParaRPr lang="lt-LT"/>
          </a:p>
        </p:txBody>
      </p:sp>
    </p:spTree>
    <p:extLst>
      <p:ext uri="{BB962C8B-B14F-4D97-AF65-F5344CB8AC3E}">
        <p14:creationId xmlns:p14="http://schemas.microsoft.com/office/powerpoint/2010/main" val="150650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5B3D88A9-DEE4-4811-8444-2334844604CE}" type="datetimeFigureOut">
              <a:rPr lang="lt-LT" smtClean="0"/>
              <a:t>2014.08.19</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44AE37BA-F7BD-4FEE-B88E-27B186779BD8}" type="slidenum">
              <a:rPr lang="lt-LT" smtClean="0"/>
              <a:t>‹#›</a:t>
            </a:fld>
            <a:endParaRPr lang="lt-LT"/>
          </a:p>
        </p:txBody>
      </p:sp>
    </p:spTree>
    <p:extLst>
      <p:ext uri="{BB962C8B-B14F-4D97-AF65-F5344CB8AC3E}">
        <p14:creationId xmlns:p14="http://schemas.microsoft.com/office/powerpoint/2010/main" val="2036588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5B3D88A9-DEE4-4811-8444-2334844604CE}" type="datetimeFigureOut">
              <a:rPr lang="lt-LT" smtClean="0"/>
              <a:t>2014.08.19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44AE37BA-F7BD-4FEE-B88E-27B186779BD8}" type="slidenum">
              <a:rPr lang="lt-LT" smtClean="0"/>
              <a:t>‹#›</a:t>
            </a:fld>
            <a:endParaRPr lang="lt-LT"/>
          </a:p>
        </p:txBody>
      </p:sp>
    </p:spTree>
    <p:extLst>
      <p:ext uri="{BB962C8B-B14F-4D97-AF65-F5344CB8AC3E}">
        <p14:creationId xmlns:p14="http://schemas.microsoft.com/office/powerpoint/2010/main" val="2398973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5B3D88A9-DEE4-4811-8444-2334844604CE}" type="datetimeFigureOut">
              <a:rPr lang="lt-LT" smtClean="0"/>
              <a:t>2014.08.19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44AE37BA-F7BD-4FEE-B88E-27B186779BD8}" type="slidenum">
              <a:rPr lang="lt-LT" smtClean="0"/>
              <a:t>‹#›</a:t>
            </a:fld>
            <a:endParaRPr lang="lt-LT"/>
          </a:p>
        </p:txBody>
      </p:sp>
    </p:spTree>
    <p:extLst>
      <p:ext uri="{BB962C8B-B14F-4D97-AF65-F5344CB8AC3E}">
        <p14:creationId xmlns:p14="http://schemas.microsoft.com/office/powerpoint/2010/main" val="3929469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5B3D88A9-DEE4-4811-8444-2334844604CE}" type="datetimeFigureOut">
              <a:rPr lang="lt-LT" smtClean="0"/>
              <a:t>2014.08.19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44AE37BA-F7BD-4FEE-B88E-27B186779BD8}" type="slidenum">
              <a:rPr lang="lt-LT" smtClean="0"/>
              <a:t>‹#›</a:t>
            </a:fld>
            <a:endParaRPr lang="lt-LT"/>
          </a:p>
        </p:txBody>
      </p:sp>
    </p:spTree>
    <p:extLst>
      <p:ext uri="{BB962C8B-B14F-4D97-AF65-F5344CB8AC3E}">
        <p14:creationId xmlns:p14="http://schemas.microsoft.com/office/powerpoint/2010/main" val="1162350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5B3D88A9-DEE4-4811-8444-2334844604CE}" type="datetimeFigureOut">
              <a:rPr lang="lt-LT" smtClean="0"/>
              <a:t>2014.08.19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44AE37BA-F7BD-4FEE-B88E-27B186779BD8}" type="slidenum">
              <a:rPr lang="lt-LT" smtClean="0"/>
              <a:t>‹#›</a:t>
            </a:fld>
            <a:endParaRPr lang="lt-LT"/>
          </a:p>
        </p:txBody>
      </p:sp>
    </p:spTree>
    <p:extLst>
      <p:ext uri="{BB962C8B-B14F-4D97-AF65-F5344CB8AC3E}">
        <p14:creationId xmlns:p14="http://schemas.microsoft.com/office/powerpoint/2010/main" val="783087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3D88A9-DEE4-4811-8444-2334844604CE}" type="datetimeFigureOut">
              <a:rPr lang="lt-LT" smtClean="0"/>
              <a:t>2014.08.19</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AE37BA-F7BD-4FEE-B88E-27B186779BD8}" type="slidenum">
              <a:rPr lang="lt-LT" smtClean="0"/>
              <a:t>‹#›</a:t>
            </a:fld>
            <a:endParaRPr lang="lt-LT"/>
          </a:p>
        </p:txBody>
      </p:sp>
    </p:spTree>
    <p:extLst>
      <p:ext uri="{BB962C8B-B14F-4D97-AF65-F5344CB8AC3E}">
        <p14:creationId xmlns:p14="http://schemas.microsoft.com/office/powerpoint/2010/main" val="33311411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archyvas.tst.bernardinai.lt/index.php?url=articles/14148" TargetMode="External"/><Relationship Id="rId3" Type="http://schemas.openxmlformats.org/officeDocument/2006/relationships/hyperlink" Target="http://www.elektronika.lt/naujienos/ivykiai/16143/facebook-as-magnetas%20narcizams-%20sako-psichologai/" TargetMode="External"/><Relationship Id="rId7" Type="http://schemas.openxmlformats.org/officeDocument/2006/relationships/hyperlink" Target="http://www.culture.lt/satenai/?leid_id=635&amp;kas=straipsnis&amp;st_id=1509" TargetMode="External"/><Relationship Id="rId2" Type="http://schemas.openxmlformats.org/officeDocument/2006/relationships/hyperlink" Target="http://www.delfi.lt/news/daily/Health/psichologe-saves-demonstravimas-socialiniuose-tinkluose-atskleidzia-zmogaus-narciziskuspolinkius.d?id=24362462" TargetMode="External"/><Relationship Id="rId1" Type="http://schemas.openxmlformats.org/officeDocument/2006/relationships/slideLayout" Target="../slideLayouts/slideLayout2.xml"/><Relationship Id="rId6" Type="http://schemas.openxmlformats.org/officeDocument/2006/relationships/hyperlink" Target="http://www.delfi.lt/news/daily/comments/article.php?id=7150177" TargetMode="External"/><Relationship Id="rId5" Type="http://schemas.openxmlformats.org/officeDocument/2006/relationships/hyperlink" Target="http://www.diena.lt/naujienos/mokslas-ir-it/aktyvus-facebook-lankytojai-linke-i-%20%20narcisizma-298816" TargetMode="External"/><Relationship Id="rId10" Type="http://schemas.openxmlformats.org/officeDocument/2006/relationships/image" Target="../media/image1.png"/><Relationship Id="rId4" Type="http://schemas.openxmlformats.org/officeDocument/2006/relationships/hyperlink" Target="http://ingosknygos.lt/straipsniai/psichologija/issukiu-spastuose" TargetMode="External"/><Relationship Id="rId9" Type="http://schemas.openxmlformats.org/officeDocument/2006/relationships/hyperlink" Target="http://www.bernardinai.lt/straipsnis/2011-01-25-andrew-fellows-narcisizmo-kultura-ii/56681"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418058"/>
          </a:xfrm>
        </p:spPr>
        <p:txBody>
          <a:bodyPr>
            <a:normAutofit fontScale="90000"/>
          </a:bodyPr>
          <a:lstStyle/>
          <a:p>
            <a:r>
              <a:rPr lang="lt-LT" dirty="0" smtClean="0"/>
              <a:t>Namų darbai</a:t>
            </a:r>
            <a:endParaRPr lang="lt-LT" dirty="0"/>
          </a:p>
        </p:txBody>
      </p:sp>
      <p:sp>
        <p:nvSpPr>
          <p:cNvPr id="3" name="Turinio vietos rezervavimo ženklas 2"/>
          <p:cNvSpPr>
            <a:spLocks noGrp="1"/>
          </p:cNvSpPr>
          <p:nvPr>
            <p:ph idx="1"/>
          </p:nvPr>
        </p:nvSpPr>
        <p:spPr>
          <a:xfrm>
            <a:off x="467544" y="1188939"/>
            <a:ext cx="8229600" cy="5688632"/>
          </a:xfrm>
        </p:spPr>
        <p:txBody>
          <a:bodyPr>
            <a:normAutofit fontScale="47500" lnSpcReduction="20000"/>
          </a:bodyPr>
          <a:lstStyle/>
          <a:p>
            <a:r>
              <a:rPr lang="lt-LT" sz="3800" dirty="0" smtClean="0">
                <a:solidFill>
                  <a:srgbClr val="FF0000"/>
                </a:solidFill>
              </a:rPr>
              <a:t>Perskaityti mitą </a:t>
            </a:r>
            <a:r>
              <a:rPr lang="lt-LT" sz="3800" i="1" dirty="0" smtClean="0">
                <a:solidFill>
                  <a:srgbClr val="FF0000"/>
                </a:solidFill>
              </a:rPr>
              <a:t>Narcizas</a:t>
            </a:r>
            <a:r>
              <a:rPr lang="lt-LT" sz="3800" dirty="0" smtClean="0">
                <a:solidFill>
                  <a:srgbClr val="FF0000"/>
                </a:solidFill>
              </a:rPr>
              <a:t>.</a:t>
            </a:r>
          </a:p>
          <a:p>
            <a:r>
              <a:rPr lang="lt-LT" sz="3800" dirty="0" smtClean="0">
                <a:solidFill>
                  <a:srgbClr val="FF0000"/>
                </a:solidFill>
              </a:rPr>
              <a:t>Raštu atskleisti </a:t>
            </a:r>
            <a:r>
              <a:rPr lang="lt-LT" sz="3800" dirty="0">
                <a:solidFill>
                  <a:srgbClr val="FF0000"/>
                </a:solidFill>
              </a:rPr>
              <a:t>jo </a:t>
            </a:r>
            <a:r>
              <a:rPr lang="lt-LT" sz="3800" dirty="0" smtClean="0">
                <a:solidFill>
                  <a:srgbClr val="FF0000"/>
                </a:solidFill>
              </a:rPr>
              <a:t>paveikslą</a:t>
            </a:r>
          </a:p>
          <a:p>
            <a:r>
              <a:rPr lang="lt-LT" sz="3800" dirty="0" smtClean="0">
                <a:solidFill>
                  <a:srgbClr val="FF0000"/>
                </a:solidFill>
              </a:rPr>
              <a:t>Perskaityti straipsnių narcizo tema. </a:t>
            </a:r>
          </a:p>
          <a:p>
            <a:endParaRPr lang="lt-LT" sz="3800" dirty="0">
              <a:solidFill>
                <a:srgbClr val="FF0000"/>
              </a:solidFill>
            </a:endParaRPr>
          </a:p>
          <a:p>
            <a:pPr marL="0" lvl="0" indent="0">
              <a:buNone/>
            </a:pPr>
            <a:r>
              <a:rPr lang="lt-LT" dirty="0"/>
              <a:t>Psichologė: savęs demonstravimas socialiniuose tinkluose atskleidžia žmogaus </a:t>
            </a:r>
            <a:r>
              <a:rPr lang="lt-LT" dirty="0" err="1"/>
              <a:t>narciziškus</a:t>
            </a:r>
            <a:r>
              <a:rPr lang="lt-LT" dirty="0"/>
              <a:t>  polinkius.</a:t>
            </a:r>
            <a:endParaRPr lang="lt-LT" b="1" dirty="0"/>
          </a:p>
          <a:p>
            <a:pPr marL="0" indent="0">
              <a:buNone/>
            </a:pPr>
            <a:r>
              <a:rPr lang="lt-LT" b="1" u="sng" dirty="0">
                <a:hlinkClick r:id="rId2"/>
              </a:rPr>
              <a:t>http://www.delfi.lt/news/daily/Health/psichologe-saves-demonstravimas-socialiniuose-tinkluose-atskleidzia-zmogaus-narciziskuspolinkius.d?id=24362462</a:t>
            </a:r>
            <a:endParaRPr lang="lt-LT" b="1" dirty="0"/>
          </a:p>
          <a:p>
            <a:pPr marL="0" lvl="0" indent="0">
              <a:buNone/>
            </a:pPr>
            <a:r>
              <a:rPr lang="lt-LT" dirty="0"/>
              <a:t>„</a:t>
            </a:r>
            <a:r>
              <a:rPr lang="lt-LT" dirty="0" err="1"/>
              <a:t>Facebook‘as</a:t>
            </a:r>
            <a:r>
              <a:rPr lang="lt-LT" dirty="0"/>
              <a:t>“ — magnetas narcizams, sako psichologai </a:t>
            </a:r>
            <a:r>
              <a:rPr lang="lt-LT" u="sng" dirty="0">
                <a:hlinkClick r:id="rId3"/>
              </a:rPr>
              <a:t>http://www.elektronika.lt/naujienos/ivykiai/16143/facebook-as-magnetas narcizams- sako-psichologai/</a:t>
            </a:r>
            <a:endParaRPr lang="lt-LT" dirty="0"/>
          </a:p>
          <a:p>
            <a:pPr marL="0" lvl="0" indent="0">
              <a:buNone/>
            </a:pPr>
            <a:r>
              <a:rPr lang="lt-LT" dirty="0"/>
              <a:t>Inga Liutkevičienė. Iššūkių spąstuose.</a:t>
            </a:r>
            <a:br>
              <a:rPr lang="lt-LT" dirty="0"/>
            </a:br>
            <a:r>
              <a:rPr lang="lt-LT" dirty="0"/>
              <a:t> </a:t>
            </a:r>
            <a:r>
              <a:rPr lang="lt-LT" u="sng" dirty="0">
                <a:hlinkClick r:id="rId4"/>
              </a:rPr>
              <a:t>http://ingosknygos.lt/straipsniai/psichologija/issukiu-spastuose</a:t>
            </a:r>
            <a:endParaRPr lang="lt-LT" dirty="0"/>
          </a:p>
          <a:p>
            <a:pPr marL="0" lvl="0" indent="0">
              <a:buNone/>
            </a:pPr>
            <a:r>
              <a:rPr lang="lt-LT" dirty="0"/>
              <a:t>Aktyvūs „</a:t>
            </a:r>
            <a:r>
              <a:rPr lang="lt-LT" dirty="0" err="1"/>
              <a:t>Facebook</a:t>
            </a:r>
            <a:r>
              <a:rPr lang="lt-LT" dirty="0"/>
              <a:t>“ lankytojai linkę į narcisizmą. </a:t>
            </a:r>
            <a:r>
              <a:rPr lang="lt-LT" u="sng" dirty="0">
                <a:hlinkClick r:id="rId5"/>
              </a:rPr>
              <a:t>http://www.diena.lt/naujienos/mokslas-ir-it/aktyvus-facebook-lankytojai-linke-i-  </a:t>
            </a:r>
            <a:r>
              <a:rPr lang="lt-LT" u="sng" dirty="0" err="1">
                <a:hlinkClick r:id="rId5"/>
              </a:rPr>
              <a:t>narcisizma-298816</a:t>
            </a:r>
            <a:r>
              <a:rPr lang="lt-LT" dirty="0"/>
              <a:t> </a:t>
            </a:r>
          </a:p>
          <a:p>
            <a:pPr marL="0" lvl="0" indent="0">
              <a:buNone/>
            </a:pPr>
            <a:r>
              <a:rPr lang="lt-LT" dirty="0"/>
              <a:t>Leonidas </a:t>
            </a:r>
            <a:r>
              <a:rPr lang="lt-LT" dirty="0" err="1"/>
              <a:t>Donskis</a:t>
            </a:r>
            <a:r>
              <a:rPr lang="lt-LT" dirty="0"/>
              <a:t>. Garsenybė ir įvaizdis, arba Viešojo žmogaus krizė. </a:t>
            </a:r>
            <a:r>
              <a:rPr lang="lt-LT" u="sng" dirty="0">
                <a:hlinkClick r:id="rId6"/>
              </a:rPr>
              <a:t>http://www.delfi.lt/news/daily/comments/article.php?id=7150177</a:t>
            </a:r>
            <a:endParaRPr lang="lt-LT" dirty="0"/>
          </a:p>
          <a:p>
            <a:pPr marL="0" lvl="0" indent="0">
              <a:buNone/>
            </a:pPr>
            <a:r>
              <a:rPr lang="lt-LT" dirty="0" err="1"/>
              <a:t>Christopher</a:t>
            </a:r>
            <a:r>
              <a:rPr lang="lt-LT" dirty="0"/>
              <a:t> </a:t>
            </a:r>
            <a:r>
              <a:rPr lang="lt-LT" dirty="0" err="1"/>
              <a:t>Lasch</a:t>
            </a:r>
            <a:r>
              <a:rPr lang="lt-LT" dirty="0"/>
              <a:t>. Šių dienų narcizas // Šiaurės Atėnai, 2003-01-11, nr. 635. </a:t>
            </a:r>
            <a:r>
              <a:rPr lang="lt-LT" u="sng" dirty="0">
                <a:hlinkClick r:id="rId7"/>
              </a:rPr>
              <a:t>http://www.culture.lt/satenai/?leid_id=635&amp;kas=straipsnis&amp;st_id=1509</a:t>
            </a:r>
            <a:endParaRPr lang="lt-LT" dirty="0"/>
          </a:p>
          <a:p>
            <a:pPr marL="0" indent="0">
              <a:buNone/>
            </a:pPr>
            <a:r>
              <a:rPr lang="lt-LT" u="sng" dirty="0">
                <a:hlinkClick r:id="rId8"/>
              </a:rPr>
              <a:t>http://archyvas.tst.bernardinai.lt/index.php?url=articles/14148</a:t>
            </a:r>
            <a:endParaRPr lang="lt-LT" dirty="0"/>
          </a:p>
          <a:p>
            <a:pPr marL="0" lvl="0" indent="0">
              <a:buNone/>
            </a:pPr>
            <a:r>
              <a:rPr lang="lt-LT" dirty="0" err="1"/>
              <a:t>Andrew</a:t>
            </a:r>
            <a:r>
              <a:rPr lang="lt-LT" dirty="0"/>
              <a:t> </a:t>
            </a:r>
            <a:r>
              <a:rPr lang="lt-LT" dirty="0" err="1"/>
              <a:t>Fellows</a:t>
            </a:r>
            <a:r>
              <a:rPr lang="lt-LT" dirty="0"/>
              <a:t>. Narcisizmo kultūra.  </a:t>
            </a:r>
          </a:p>
          <a:p>
            <a:pPr marL="0" indent="0">
              <a:buNone/>
            </a:pPr>
            <a:r>
              <a:rPr lang="lt-LT" u="sng" dirty="0">
                <a:hlinkClick r:id="rId9"/>
              </a:rPr>
              <a:t>http://www.bernardinai.lt/straipsnis/2011-01-25-andrew-fellows-narcisizmo-kultura-ii/56681</a:t>
            </a:r>
            <a:endParaRPr lang="lt-LT" dirty="0"/>
          </a:p>
          <a:p>
            <a:pPr marL="0" indent="0">
              <a:buNone/>
            </a:pPr>
            <a:r>
              <a:rPr lang="lt-LT" dirty="0"/>
              <a:t> </a:t>
            </a:r>
          </a:p>
          <a:p>
            <a:endParaRPr lang="lt-LT" dirty="0"/>
          </a:p>
          <a:p>
            <a:endParaRPr lang="lt-LT" dirty="0"/>
          </a:p>
        </p:txBody>
      </p:sp>
      <p:pic>
        <p:nvPicPr>
          <p:cNvPr id="4098"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44208" y="116632"/>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37168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Pasvarstyti / pamąstyti</a:t>
            </a:r>
            <a:endParaRPr lang="lt-LT" dirty="0"/>
          </a:p>
        </p:txBody>
      </p:sp>
      <p:sp>
        <p:nvSpPr>
          <p:cNvPr id="3" name="Turinio vietos rezervavimo ženklas 2"/>
          <p:cNvSpPr>
            <a:spLocks noGrp="1"/>
          </p:cNvSpPr>
          <p:nvPr>
            <p:ph idx="1"/>
          </p:nvPr>
        </p:nvSpPr>
        <p:spPr/>
        <p:txBody>
          <a:bodyPr>
            <a:normAutofit fontScale="70000" lnSpcReduction="20000"/>
          </a:bodyPr>
          <a:lstStyle/>
          <a:p>
            <a:pPr marL="514350" indent="-514350">
              <a:buFont typeface="+mj-lt"/>
              <a:buAutoNum type="arabicPeriod"/>
            </a:pPr>
            <a:r>
              <a:rPr lang="lt-LT" dirty="0" smtClean="0"/>
              <a:t>Kodėl </a:t>
            </a:r>
            <a:r>
              <a:rPr lang="lt-LT" dirty="0"/>
              <a:t>/ kaip  tampama narcizu</a:t>
            </a:r>
            <a:r>
              <a:rPr lang="lt-LT" dirty="0" smtClean="0"/>
              <a:t>?</a:t>
            </a:r>
            <a:r>
              <a:rPr lang="lt-LT" dirty="0"/>
              <a:t> Ką laikote sveiku narcisizmu? Kur riba tarp sveiko ir nesveiko narcisizmo?</a:t>
            </a:r>
          </a:p>
          <a:p>
            <a:pPr marL="514350" indent="-514350">
              <a:buFont typeface="+mj-lt"/>
              <a:buAutoNum type="arabicPeriod"/>
            </a:pPr>
            <a:r>
              <a:rPr lang="lt-LT" dirty="0" smtClean="0"/>
              <a:t>Ar </a:t>
            </a:r>
            <a:r>
              <a:rPr lang="lt-LT" dirty="0"/>
              <a:t>iš tiesų šiuolaikinė populiarioji kultūra ugdo narcizus</a:t>
            </a:r>
            <a:r>
              <a:rPr lang="lt-LT" dirty="0" smtClean="0"/>
              <a:t>?</a:t>
            </a:r>
            <a:r>
              <a:rPr lang="lt-LT" dirty="0"/>
              <a:t> Ar šiandien narcisizmo tema vis dar aktuali? Kodėl?</a:t>
            </a:r>
          </a:p>
          <a:p>
            <a:pPr marL="514350" indent="-514350">
              <a:buFont typeface="+mj-lt"/>
              <a:buAutoNum type="arabicPeriod"/>
            </a:pPr>
            <a:r>
              <a:rPr lang="lt-LT" dirty="0" smtClean="0"/>
              <a:t>Ar </a:t>
            </a:r>
            <a:r>
              <a:rPr lang="lt-LT" dirty="0"/>
              <a:t>narcizai pasmerkti vienišumui / visada nelaimingi</a:t>
            </a:r>
            <a:r>
              <a:rPr lang="lt-LT" dirty="0" smtClean="0"/>
              <a:t>?</a:t>
            </a:r>
          </a:p>
          <a:p>
            <a:pPr marL="514350" indent="-514350">
              <a:buFont typeface="+mj-lt"/>
              <a:buAutoNum type="arabicPeriod"/>
            </a:pPr>
            <a:r>
              <a:rPr lang="lt-LT" dirty="0" smtClean="0"/>
              <a:t>Ar </a:t>
            </a:r>
            <a:r>
              <a:rPr lang="lt-LT" dirty="0"/>
              <a:t>visada meilė sau yra narcisizmo </a:t>
            </a:r>
            <a:r>
              <a:rPr lang="lt-LT" dirty="0" smtClean="0"/>
              <a:t>išraiška? Ar </a:t>
            </a:r>
            <a:r>
              <a:rPr lang="lt-LT" dirty="0"/>
              <a:t>/ kodėl meilė sau yra tragiška / pražūtinga?</a:t>
            </a:r>
          </a:p>
          <a:p>
            <a:pPr marL="514350" indent="-514350">
              <a:buFont typeface="+mj-lt"/>
              <a:buAutoNum type="arabicPeriod"/>
            </a:pPr>
            <a:r>
              <a:rPr lang="lt-LT" dirty="0" smtClean="0"/>
              <a:t>Ar </a:t>
            </a:r>
            <a:r>
              <a:rPr lang="lt-LT" dirty="0"/>
              <a:t>iš tiesų šiuolaikinėje visuomenėje narcizus lydi didesnė sėkmė?</a:t>
            </a:r>
          </a:p>
          <a:p>
            <a:pPr marL="514350" indent="-514350">
              <a:buFont typeface="+mj-lt"/>
              <a:buAutoNum type="arabicPeriod"/>
            </a:pPr>
            <a:r>
              <a:rPr lang="lt-LT" dirty="0" smtClean="0"/>
              <a:t>Ar </a:t>
            </a:r>
            <a:r>
              <a:rPr lang="lt-LT" dirty="0"/>
              <a:t>visada noras būti gražiam yra narcisizmo požymis</a:t>
            </a:r>
            <a:r>
              <a:rPr lang="lt-LT" dirty="0" smtClean="0"/>
              <a:t>? </a:t>
            </a:r>
            <a:r>
              <a:rPr lang="lt-LT" dirty="0"/>
              <a:t>Ar blogai norėti, kad kiti mumis žavėtųsi?</a:t>
            </a:r>
          </a:p>
          <a:p>
            <a:pPr marL="514350" indent="-514350">
              <a:buFont typeface="+mj-lt"/>
              <a:buAutoNum type="arabicPeriod"/>
            </a:pPr>
            <a:endParaRPr lang="lt-LT" dirty="0" smtClean="0"/>
          </a:p>
          <a:p>
            <a:pPr marL="0" indent="0">
              <a:buNone/>
            </a:pPr>
            <a:r>
              <a:rPr lang="lt-LT" dirty="0" smtClean="0"/>
              <a:t>Užsirašyti ne mažiau kaip </a:t>
            </a:r>
            <a:r>
              <a:rPr lang="en-GB" dirty="0" smtClean="0"/>
              <a:t>5 </a:t>
            </a:r>
            <a:r>
              <a:rPr lang="en-GB" dirty="0" err="1" smtClean="0"/>
              <a:t>mintis</a:t>
            </a:r>
            <a:r>
              <a:rPr lang="en-GB" dirty="0" smtClean="0"/>
              <a:t> </a:t>
            </a:r>
            <a:r>
              <a:rPr lang="en-GB" dirty="0" err="1" smtClean="0"/>
              <a:t>nurodytu</a:t>
            </a:r>
            <a:r>
              <a:rPr lang="en-GB" dirty="0" smtClean="0"/>
              <a:t> </a:t>
            </a:r>
            <a:r>
              <a:rPr lang="en-GB" dirty="0" err="1" smtClean="0"/>
              <a:t>klausimu</a:t>
            </a:r>
            <a:r>
              <a:rPr lang="en-GB" dirty="0" smtClean="0"/>
              <a:t>.</a:t>
            </a:r>
            <a:endParaRPr lang="lt-LT" dirty="0"/>
          </a:p>
          <a:p>
            <a:pPr marL="0" indent="0">
              <a:buNone/>
            </a:pPr>
            <a:r>
              <a:rPr lang="lt-LT" dirty="0" smtClean="0">
                <a:solidFill>
                  <a:srgbClr val="FF0000"/>
                </a:solidFill>
              </a:rPr>
              <a:t>Prisiminkite</a:t>
            </a:r>
            <a:r>
              <a:rPr lang="lt-LT" dirty="0">
                <a:solidFill>
                  <a:srgbClr val="FF0000"/>
                </a:solidFill>
              </a:rPr>
              <a:t>, kokių esate skaitę knygų, matę filmų, dailės kūrinių šia </a:t>
            </a:r>
            <a:r>
              <a:rPr lang="lt-LT" dirty="0" smtClean="0">
                <a:solidFill>
                  <a:srgbClr val="FF0000"/>
                </a:solidFill>
              </a:rPr>
              <a:t>tema? </a:t>
            </a:r>
            <a:endParaRPr lang="lt-LT" dirty="0">
              <a:solidFill>
                <a:srgbClr val="FF0000"/>
              </a:solidFill>
            </a:endParaRPr>
          </a:p>
          <a:p>
            <a:endParaRPr lang="lt-LT" dirty="0"/>
          </a:p>
        </p:txBody>
      </p:sp>
    </p:spTree>
    <p:extLst>
      <p:ext uri="{BB962C8B-B14F-4D97-AF65-F5344CB8AC3E}">
        <p14:creationId xmlns:p14="http://schemas.microsoft.com/office/powerpoint/2010/main" val="6810067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lt-LT" altLang="lt-LT" dirty="0" smtClean="0"/>
              <a:t>Narcizas</a:t>
            </a:r>
            <a:endParaRPr lang="en-US" altLang="lt-LT" dirty="0"/>
          </a:p>
        </p:txBody>
      </p:sp>
      <p:sp>
        <p:nvSpPr>
          <p:cNvPr id="31747" name="Rectangle 3"/>
          <p:cNvSpPr>
            <a:spLocks noGrp="1" noChangeArrowheads="1"/>
          </p:cNvSpPr>
          <p:nvPr>
            <p:ph type="body" sz="half" idx="1"/>
          </p:nvPr>
        </p:nvSpPr>
        <p:spPr>
          <a:xfrm>
            <a:off x="0" y="1600200"/>
            <a:ext cx="4495800" cy="4525963"/>
          </a:xfrm>
        </p:spPr>
        <p:txBody>
          <a:bodyPr/>
          <a:lstStyle/>
          <a:p>
            <a:pPr algn="ctr">
              <a:lnSpc>
                <a:spcPct val="80000"/>
              </a:lnSpc>
              <a:buFont typeface="Wingdings" pitchFamily="2" charset="2"/>
              <a:buNone/>
            </a:pPr>
            <a:r>
              <a:rPr lang="lt-LT" altLang="lt-LT" sz="2400" dirty="0"/>
              <a:t>	Senovės graikų mitologijoje pasakojama apie labai gražų jaunuolį, kurio vardas buvo Narcizas. </a:t>
            </a:r>
            <a:endParaRPr lang="lt-LT" altLang="lt-LT" sz="2400" dirty="0" smtClean="0"/>
          </a:p>
          <a:p>
            <a:pPr algn="ctr">
              <a:lnSpc>
                <a:spcPct val="80000"/>
              </a:lnSpc>
              <a:buFont typeface="Wingdings" pitchFamily="2" charset="2"/>
              <a:buNone/>
            </a:pPr>
            <a:r>
              <a:rPr lang="lt-LT" altLang="lt-LT" sz="2400" b="1" dirty="0" smtClean="0"/>
              <a:t>Jis </a:t>
            </a:r>
            <a:r>
              <a:rPr lang="lt-LT" altLang="lt-LT" sz="2400" b="1" dirty="0"/>
              <a:t>taip save mylėjo, kad aplinkui nieko nepastebėdavo ir vis žiūrėdavo į savo gražaus veido atspindį vandenyje</a:t>
            </a:r>
            <a:r>
              <a:rPr lang="lt-LT" altLang="lt-LT" sz="2400" dirty="0"/>
              <a:t>. </a:t>
            </a:r>
            <a:endParaRPr lang="lt-LT" altLang="lt-LT" sz="2400" dirty="0" smtClean="0"/>
          </a:p>
          <a:p>
            <a:pPr algn="ctr">
              <a:lnSpc>
                <a:spcPct val="80000"/>
              </a:lnSpc>
              <a:buFont typeface="Wingdings" pitchFamily="2" charset="2"/>
              <a:buNone/>
            </a:pPr>
            <a:r>
              <a:rPr lang="lt-LT" altLang="lt-LT" sz="2400" dirty="0" smtClean="0">
                <a:solidFill>
                  <a:srgbClr val="FF0000"/>
                </a:solidFill>
              </a:rPr>
              <a:t>Tačiau </a:t>
            </a:r>
            <a:r>
              <a:rPr lang="lt-LT" altLang="lt-LT" sz="2400" dirty="0">
                <a:solidFill>
                  <a:srgbClr val="FF0000"/>
                </a:solidFill>
              </a:rPr>
              <a:t>už tai dievai jį nubaudė ir pavertė </a:t>
            </a:r>
            <a:r>
              <a:rPr lang="lt-LT" altLang="lt-LT" sz="2400" b="1" dirty="0">
                <a:solidFill>
                  <a:srgbClr val="FF0000"/>
                </a:solidFill>
              </a:rPr>
              <a:t>gėle, kuri savo žiedą yra pasukusi į šoną arba žemyn, tarsi žiūrėdama į veidrodį ar į vandenį. </a:t>
            </a:r>
          </a:p>
        </p:txBody>
      </p:sp>
      <p:pic>
        <p:nvPicPr>
          <p:cNvPr id="31750" name="Picture 6"/>
          <p:cNvPicPr>
            <a:picLocks noGrp="1" noChangeAspect="1" noChangeArrowheads="1"/>
          </p:cNvPicPr>
          <p:nvPr>
            <p:ph type="body" sz="half" idx="2"/>
          </p:nvPr>
        </p:nvPicPr>
        <p:blipFill>
          <a:blip r:embed="rId2">
            <a:extLst>
              <a:ext uri="{28A0092B-C50C-407E-A947-70E740481C1C}">
                <a14:useLocalDpi xmlns:a14="http://schemas.microsoft.com/office/drawing/2010/main" val="0"/>
              </a:ext>
            </a:extLst>
          </a:blip>
          <a:srcRect/>
          <a:stretch>
            <a:fillRect/>
          </a:stretch>
        </p:blipFill>
        <p:spPr>
          <a:xfrm>
            <a:off x="4787900" y="3644900"/>
            <a:ext cx="4038600" cy="3028950"/>
          </a:xfrm>
          <a:noFill/>
          <a:ln/>
        </p:spPr>
      </p:pic>
      <p:pic>
        <p:nvPicPr>
          <p:cNvPr id="3175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557512"/>
            <a:ext cx="1472952" cy="1966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tačiakampis 1"/>
          <p:cNvSpPr/>
          <p:nvPr/>
        </p:nvSpPr>
        <p:spPr>
          <a:xfrm>
            <a:off x="6444208" y="188640"/>
            <a:ext cx="2592288" cy="3139321"/>
          </a:xfrm>
          <a:prstGeom prst="rect">
            <a:avLst/>
          </a:prstGeom>
        </p:spPr>
        <p:txBody>
          <a:bodyPr wrap="square">
            <a:spAutoFit/>
          </a:bodyPr>
          <a:lstStyle/>
          <a:p>
            <a:pPr algn="ctr"/>
            <a:r>
              <a:rPr lang="lt-LT" dirty="0"/>
              <a:t>„ Žmogus, kuriam pasaulis terūpi tiek, kiek tas pasaulis žavisi jo asmeniu, vargu ar pasieks tikslą. O jei ir pasieks, nebus visiškai laimingas, nes žmogiškas instinktas iš tikrųjų nėra sutelktas vien į save“. </a:t>
            </a:r>
          </a:p>
          <a:p>
            <a:pPr algn="r"/>
            <a:r>
              <a:rPr lang="lt-LT" sz="1200" dirty="0" err="1"/>
              <a:t>Bertrandas</a:t>
            </a:r>
            <a:r>
              <a:rPr lang="lt-LT" sz="1200" dirty="0"/>
              <a:t> </a:t>
            </a:r>
            <a:r>
              <a:rPr lang="lt-LT" sz="1200" dirty="0" err="1"/>
              <a:t>Russellas</a:t>
            </a:r>
            <a:r>
              <a:rPr lang="lt-LT" sz="1200" dirty="0"/>
              <a:t>, filosofas ir matematikas, Nobelio premijos laureatas </a:t>
            </a:r>
          </a:p>
        </p:txBody>
      </p:sp>
    </p:spTree>
    <p:extLst>
      <p:ext uri="{BB962C8B-B14F-4D97-AF65-F5344CB8AC3E}">
        <p14:creationId xmlns:p14="http://schemas.microsoft.com/office/powerpoint/2010/main" val="31194725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idx="4294967295"/>
          </p:nvPr>
        </p:nvSpPr>
        <p:spPr>
          <a:xfrm>
            <a:off x="467544" y="260648"/>
            <a:ext cx="8229600" cy="490066"/>
          </a:xfrm>
        </p:spPr>
        <p:txBody>
          <a:bodyPr>
            <a:normAutofit fontScale="90000"/>
          </a:bodyPr>
          <a:lstStyle/>
          <a:p>
            <a:r>
              <a:rPr lang="lt-LT" dirty="0"/>
              <a:t>Komplimentai klasės draugams </a:t>
            </a: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797152"/>
            <a:ext cx="5514975" cy="160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2852936"/>
            <a:ext cx="3724275"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52010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3851920" y="5661248"/>
            <a:ext cx="5040560" cy="369332"/>
          </a:xfrm>
          <a:prstGeom prst="rect">
            <a:avLst/>
          </a:prstGeom>
        </p:spPr>
        <p:txBody>
          <a:bodyPr wrap="square">
            <a:spAutoFit/>
          </a:bodyPr>
          <a:lstStyle/>
          <a:p>
            <a:r>
              <a:rPr lang="lt-LT" dirty="0"/>
              <a:t>http://</a:t>
            </a:r>
            <a:r>
              <a:rPr lang="lt-LT" dirty="0" smtClean="0"/>
              <a:t>www.youtube.com/watch?v=9sraAgfwcYY</a:t>
            </a:r>
            <a:endParaRPr lang="lt-LT" dirty="0"/>
          </a:p>
        </p:txBody>
      </p:sp>
      <p:sp>
        <p:nvSpPr>
          <p:cNvPr id="3" name="Stačiakampis 2"/>
          <p:cNvSpPr/>
          <p:nvPr/>
        </p:nvSpPr>
        <p:spPr>
          <a:xfrm>
            <a:off x="2483768" y="908720"/>
            <a:ext cx="3564566" cy="369332"/>
          </a:xfrm>
          <a:prstGeom prst="rect">
            <a:avLst/>
          </a:prstGeom>
        </p:spPr>
        <p:txBody>
          <a:bodyPr wrap="none">
            <a:spAutoFit/>
          </a:bodyPr>
          <a:lstStyle/>
          <a:p>
            <a:r>
              <a:rPr lang="lt-LT" dirty="0" err="1" smtClean="0"/>
              <a:t>V</a:t>
            </a:r>
            <a:r>
              <a:rPr lang="pl-PL" dirty="0" err="1" smtClean="0"/>
              <a:t>aizdo</a:t>
            </a:r>
            <a:r>
              <a:rPr lang="pl-PL" dirty="0" smtClean="0"/>
              <a:t> </a:t>
            </a:r>
            <a:r>
              <a:rPr lang="pl-PL" dirty="0" err="1"/>
              <a:t>klipas</a:t>
            </a:r>
            <a:r>
              <a:rPr lang="pl-PL" dirty="0"/>
              <a:t> „</a:t>
            </a:r>
            <a:r>
              <a:rPr lang="pl-PL" dirty="0" err="1"/>
              <a:t>Nieka</a:t>
            </a:r>
            <a:r>
              <a:rPr lang="pl-PL" dirty="0"/>
              <a:t>, </a:t>
            </a:r>
            <a:r>
              <a:rPr lang="pl-PL" dirty="0" err="1"/>
              <a:t>nieka</a:t>
            </a:r>
            <a:r>
              <a:rPr lang="pl-PL" dirty="0"/>
              <a:t>, </a:t>
            </a:r>
            <a:r>
              <a:rPr lang="pl-PL" dirty="0" err="1"/>
              <a:t>nieka</a:t>
            </a:r>
            <a:r>
              <a:rPr lang="pl-PL" dirty="0"/>
              <a:t>...“ </a:t>
            </a:r>
            <a:endParaRPr lang="lt-LT" dirty="0"/>
          </a:p>
        </p:txBody>
      </p:sp>
      <p:sp>
        <p:nvSpPr>
          <p:cNvPr id="4" name="Stačiakampis 3"/>
          <p:cNvSpPr/>
          <p:nvPr/>
        </p:nvSpPr>
        <p:spPr>
          <a:xfrm>
            <a:off x="179512" y="2204864"/>
            <a:ext cx="8208912" cy="3170099"/>
          </a:xfrm>
          <a:prstGeom prst="rect">
            <a:avLst/>
          </a:prstGeom>
        </p:spPr>
        <p:txBody>
          <a:bodyPr wrap="square">
            <a:spAutoFit/>
          </a:bodyPr>
          <a:lstStyle/>
          <a:p>
            <a:pPr marL="342900" indent="-342900">
              <a:buFont typeface="+mj-lt"/>
              <a:buAutoNum type="arabicPeriod"/>
            </a:pPr>
            <a:r>
              <a:rPr lang="lt-LT" sz="2000" dirty="0"/>
              <a:t>Kokias įžvelgiate šio vaizdo klipo sąsajas su „Narcizo“ mitu? </a:t>
            </a:r>
          </a:p>
          <a:p>
            <a:pPr marL="342900" indent="-342900">
              <a:buFont typeface="+mj-lt"/>
              <a:buAutoNum type="arabicPeriod"/>
            </a:pPr>
            <a:r>
              <a:rPr lang="lt-LT" sz="2000" dirty="0" smtClean="0"/>
              <a:t>Kaip </a:t>
            </a:r>
            <a:r>
              <a:rPr lang="lt-LT" sz="2000" dirty="0"/>
              <a:t>suprantate epigrafu pasirinktus J. V. Getės </a:t>
            </a:r>
            <a:r>
              <a:rPr lang="lt-LT" sz="2000" dirty="0" smtClean="0"/>
              <a:t>žodžius: „Kiekvienas girdi tai, ką supranta“? </a:t>
            </a:r>
            <a:r>
              <a:rPr lang="lt-LT" sz="2000" dirty="0"/>
              <a:t>Kokios jų sąsajos su matomais vaizdais ir dainos tekstu?</a:t>
            </a:r>
          </a:p>
          <a:p>
            <a:pPr marL="342900" indent="-342900">
              <a:buFont typeface="+mj-lt"/>
              <a:buAutoNum type="arabicPeriod"/>
            </a:pPr>
            <a:r>
              <a:rPr lang="lt-LT" sz="2000" dirty="0" smtClean="0"/>
              <a:t>Apie </a:t>
            </a:r>
            <a:r>
              <a:rPr lang="lt-LT" sz="2000" dirty="0"/>
              <a:t>ką kalbama šiame vaizdo klipe, kokios aktualios problemos jame keliamos?</a:t>
            </a:r>
          </a:p>
          <a:p>
            <a:pPr marL="342900" indent="-342900">
              <a:buFont typeface="+mj-lt"/>
              <a:buAutoNum type="arabicPeriod"/>
            </a:pPr>
            <a:r>
              <a:rPr lang="lt-LT" sz="2000" dirty="0" smtClean="0"/>
              <a:t>Kas </a:t>
            </a:r>
            <a:r>
              <a:rPr lang="lt-LT" sz="2000" dirty="0"/>
              <a:t>vaizdo klipe kartojasi ir kas nuolat kinta? Kokia to pasikartojimo ir kaitos prasmė? </a:t>
            </a:r>
          </a:p>
          <a:p>
            <a:pPr marL="342900" indent="-342900">
              <a:buFont typeface="+mj-lt"/>
              <a:buAutoNum type="arabicPeriod"/>
            </a:pPr>
            <a:r>
              <a:rPr lang="lt-LT" sz="2000" dirty="0" smtClean="0"/>
              <a:t>Kokias </a:t>
            </a:r>
            <a:r>
              <a:rPr lang="lt-LT" sz="2000" dirty="0"/>
              <a:t>šiuolaikinio gyvenimo sritis / kontekstus įžvelgėte šiame vaizdo klipe? </a:t>
            </a:r>
            <a:endParaRPr lang="lt-LT" sz="2000" dirty="0" smtClean="0"/>
          </a:p>
          <a:p>
            <a:pPr marL="342900" indent="-342900">
              <a:buFont typeface="+mj-lt"/>
              <a:buAutoNum type="arabicPeriod"/>
            </a:pPr>
            <a:r>
              <a:rPr lang="lt-LT" sz="2000" dirty="0" smtClean="0"/>
              <a:t>Ar </a:t>
            </a:r>
            <a:r>
              <a:rPr lang="lt-LT" sz="2000" dirty="0"/>
              <a:t>ši problema jums atrodo aktuali, kodėl?</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169461"/>
            <a:ext cx="195262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2876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Japonų </a:t>
            </a:r>
            <a:r>
              <a:rPr lang="lt-LT" dirty="0"/>
              <a:t>menininkės </a:t>
            </a:r>
            <a:r>
              <a:rPr lang="lt-LT" dirty="0" err="1"/>
              <a:t>Yayoi</a:t>
            </a:r>
            <a:r>
              <a:rPr lang="lt-LT" dirty="0"/>
              <a:t> </a:t>
            </a:r>
            <a:r>
              <a:rPr lang="lt-LT" dirty="0" err="1"/>
              <a:t>Kusama</a:t>
            </a:r>
            <a:r>
              <a:rPr lang="lt-LT" dirty="0"/>
              <a:t> instaliacija „Narcizo sodas“ </a:t>
            </a:r>
          </a:p>
        </p:txBody>
      </p:sp>
      <p:sp>
        <p:nvSpPr>
          <p:cNvPr id="5" name="Turinio vietos rezervavimo ženklas 4"/>
          <p:cNvSpPr>
            <a:spLocks noGrp="1"/>
          </p:cNvSpPr>
          <p:nvPr>
            <p:ph sz="half" idx="1"/>
          </p:nvPr>
        </p:nvSpPr>
        <p:spPr/>
        <p:txBody>
          <a:bodyPr/>
          <a:lstStyle/>
          <a:p>
            <a:endParaRPr lang="lt-LT" dirty="0"/>
          </a:p>
        </p:txBody>
      </p:sp>
      <p:sp>
        <p:nvSpPr>
          <p:cNvPr id="6" name="Turinio vietos rezervavimo ženklas 5"/>
          <p:cNvSpPr>
            <a:spLocks noGrp="1"/>
          </p:cNvSpPr>
          <p:nvPr>
            <p:ph sz="half" idx="2"/>
          </p:nvPr>
        </p:nvSpPr>
        <p:spPr/>
        <p:txBody>
          <a:bodyPr/>
          <a:lstStyle/>
          <a:p>
            <a:pPr marL="0" indent="0" algn="just">
              <a:buNone/>
            </a:pPr>
            <a:r>
              <a:rPr lang="lt-LT" dirty="0"/>
              <a:t>•  Kodėl ši instaliacija vadinama „Narcizo sodu“?</a:t>
            </a:r>
          </a:p>
          <a:p>
            <a:pPr marL="0" indent="0" algn="just">
              <a:buNone/>
            </a:pPr>
            <a:r>
              <a:rPr lang="lt-LT" dirty="0"/>
              <a:t>•  Kokiomis vaizdinėmis detalėmis sukuriamas šis sodas?</a:t>
            </a:r>
          </a:p>
          <a:p>
            <a:pPr marL="0" indent="0" algn="just">
              <a:buNone/>
            </a:pPr>
            <a:r>
              <a:rPr lang="lt-LT" dirty="0"/>
              <a:t>•  Ką jums sako šie vaizdai?</a:t>
            </a:r>
          </a:p>
          <a:p>
            <a:endParaRPr lang="lt-L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556792"/>
            <a:ext cx="4320480" cy="4392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tačiakampis 3"/>
          <p:cNvSpPr/>
          <p:nvPr/>
        </p:nvSpPr>
        <p:spPr>
          <a:xfrm rot="10800000" flipV="1">
            <a:off x="1619672" y="6298287"/>
            <a:ext cx="7272808" cy="369332"/>
          </a:xfrm>
          <a:prstGeom prst="rect">
            <a:avLst/>
          </a:prstGeom>
        </p:spPr>
        <p:txBody>
          <a:bodyPr wrap="square">
            <a:spAutoFit/>
          </a:bodyPr>
          <a:lstStyle/>
          <a:p>
            <a:r>
              <a:rPr lang="lt-LT" dirty="0"/>
              <a:t> http://www.youtube.com/watch?v=HxMwouPTU7M&amp;feature=related</a:t>
            </a:r>
          </a:p>
        </p:txBody>
      </p:sp>
    </p:spTree>
    <p:extLst>
      <p:ext uri="{BB962C8B-B14F-4D97-AF65-F5344CB8AC3E}">
        <p14:creationId xmlns:p14="http://schemas.microsoft.com/office/powerpoint/2010/main" val="352471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Narcizo mitas. </a:t>
            </a:r>
            <a:r>
              <a:rPr lang="lt-LT" i="1" dirty="0" smtClean="0"/>
              <a:t>Uždavinys</a:t>
            </a:r>
            <a:endParaRPr lang="lt-LT" i="1" dirty="0"/>
          </a:p>
        </p:txBody>
      </p:sp>
      <p:sp>
        <p:nvSpPr>
          <p:cNvPr id="3" name="Antrinis pavadinimas 2"/>
          <p:cNvSpPr>
            <a:spLocks noGrp="1"/>
          </p:cNvSpPr>
          <p:nvPr>
            <p:ph idx="1"/>
          </p:nvPr>
        </p:nvSpPr>
        <p:spPr/>
        <p:txBody>
          <a:bodyPr>
            <a:normAutofit/>
          </a:bodyPr>
          <a:lstStyle/>
          <a:p>
            <a:r>
              <a:rPr lang="lt-LT" dirty="0"/>
              <a:t>Ką reiškia būti narcizu? </a:t>
            </a:r>
            <a:endParaRPr lang="lt-LT" dirty="0" smtClean="0"/>
          </a:p>
          <a:p>
            <a:r>
              <a:rPr lang="lt-LT" dirty="0" smtClean="0"/>
              <a:t>Kaip </a:t>
            </a:r>
            <a:r>
              <a:rPr lang="lt-LT" dirty="0"/>
              <a:t>mitas apie Narcizą interpretuojamas literatūroje (mene</a:t>
            </a:r>
            <a:r>
              <a:rPr lang="lt-LT" dirty="0" smtClean="0"/>
              <a:t>)?</a:t>
            </a:r>
          </a:p>
          <a:p>
            <a:r>
              <a:rPr lang="lt-LT" dirty="0" smtClean="0"/>
              <a:t>Kaip </a:t>
            </a:r>
            <a:r>
              <a:rPr lang="lt-LT" dirty="0"/>
              <a:t>narcisizmas pasireiškia šiuolaikinėje vartotojiškoje kultūroje?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4221088"/>
            <a:ext cx="3048000" cy="2114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59274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277813"/>
            <a:ext cx="8229600" cy="558800"/>
          </a:xfrm>
        </p:spPr>
        <p:txBody>
          <a:bodyPr>
            <a:normAutofit fontScale="90000"/>
          </a:bodyPr>
          <a:lstStyle/>
          <a:p>
            <a:r>
              <a:rPr lang="lt-LT" altLang="lt-LT" sz="4000"/>
              <a:t>Mitas</a:t>
            </a:r>
            <a:endParaRPr lang="en-US" altLang="lt-LT" sz="4000"/>
          </a:p>
        </p:txBody>
      </p:sp>
      <p:sp>
        <p:nvSpPr>
          <p:cNvPr id="38915" name="Rectangle 3"/>
          <p:cNvSpPr>
            <a:spLocks noGrp="1" noChangeArrowheads="1"/>
          </p:cNvSpPr>
          <p:nvPr>
            <p:ph type="body" idx="1"/>
          </p:nvPr>
        </p:nvSpPr>
        <p:spPr>
          <a:xfrm>
            <a:off x="457200" y="1125538"/>
            <a:ext cx="8229600" cy="5543550"/>
          </a:xfrm>
        </p:spPr>
        <p:txBody>
          <a:bodyPr>
            <a:normAutofit lnSpcReduction="10000"/>
          </a:bodyPr>
          <a:lstStyle/>
          <a:p>
            <a:pPr marL="0" indent="0" algn="just">
              <a:lnSpc>
                <a:spcPct val="80000"/>
              </a:lnSpc>
              <a:buFont typeface="Wingdings" pitchFamily="2" charset="2"/>
              <a:buNone/>
            </a:pPr>
            <a:r>
              <a:rPr lang="lt-LT" altLang="lt-LT" sz="2800" dirty="0"/>
              <a:t>	Tą, kuris negerbia </a:t>
            </a:r>
            <a:r>
              <a:rPr lang="lt-LT" altLang="lt-LT" sz="2800" dirty="0" err="1"/>
              <a:t>Afroditės</a:t>
            </a:r>
            <a:r>
              <a:rPr lang="lt-LT" altLang="lt-LT" sz="2800" dirty="0"/>
              <a:t>, kas atstumia jos dovanas, priešinasi jos valiai, meilės deivė negailestingai baudžia. Taip ji nubaudė </a:t>
            </a:r>
            <a:r>
              <a:rPr lang="lt-LT" altLang="lt-LT" sz="2800" b="1" dirty="0"/>
              <a:t>upių dievo </a:t>
            </a:r>
            <a:r>
              <a:rPr lang="lt-LT" altLang="lt-LT" sz="2800" b="1" dirty="0" err="1"/>
              <a:t>Kefiso</a:t>
            </a:r>
            <a:r>
              <a:rPr lang="lt-LT" altLang="lt-LT" sz="2800" b="1" dirty="0"/>
              <a:t> ir nimfos </a:t>
            </a:r>
            <a:r>
              <a:rPr lang="lt-LT" altLang="lt-LT" sz="2800" b="1" dirty="0" err="1"/>
              <a:t>Lariopės</a:t>
            </a:r>
            <a:r>
              <a:rPr lang="lt-LT" altLang="lt-LT" sz="2800" b="1" dirty="0"/>
              <a:t> sūnų, gražų, bet šaltą, išdidų Narcizą. </a:t>
            </a:r>
            <a:r>
              <a:rPr lang="lt-LT" altLang="lt-LT" sz="2800" b="1" dirty="0">
                <a:solidFill>
                  <a:srgbClr val="FF0000"/>
                </a:solidFill>
              </a:rPr>
              <a:t>Nieko jis nemylėjo, išskyrus patį save, vien save laikė vertu meilės.</a:t>
            </a:r>
          </a:p>
          <a:p>
            <a:pPr marL="0" indent="0" algn="just">
              <a:lnSpc>
                <a:spcPct val="80000"/>
              </a:lnSpc>
              <a:buFont typeface="Wingdings" pitchFamily="2" charset="2"/>
              <a:buNone/>
            </a:pPr>
            <a:r>
              <a:rPr lang="lt-LT" altLang="lt-LT" sz="2800" dirty="0"/>
              <a:t>	Narcizas medžiodamas miškuose </a:t>
            </a:r>
            <a:r>
              <a:rPr lang="lt-LT" altLang="lt-LT" sz="2800" b="1" dirty="0"/>
              <a:t>atstūmė daug jį įsimylėjusių nimfų</a:t>
            </a:r>
            <a:r>
              <a:rPr lang="lt-LT" altLang="lt-LT" sz="2800" dirty="0"/>
              <a:t>. Viena iš jų jam sušuko, kad jis pamiltų žmogų ir jo meilė liktų be atsako. Supyko meilės deivė </a:t>
            </a:r>
            <a:r>
              <a:rPr lang="lt-LT" altLang="lt-LT" sz="2800" dirty="0" err="1"/>
              <a:t>Afroditė</a:t>
            </a:r>
            <a:r>
              <a:rPr lang="lt-LT" altLang="lt-LT" sz="2800" dirty="0"/>
              <a:t>, kad Narcizas atstūmė jos dovanas, ir nubaudė Narcizą. </a:t>
            </a:r>
            <a:r>
              <a:rPr lang="lt-LT" altLang="lt-LT" sz="2800" b="1" dirty="0"/>
              <a:t>Narcizas pamilo savo atvaizdą upokšnio vandenyje. Kankinamas meilės jis nei valgė, nei gėrė ir taip numirė. </a:t>
            </a:r>
            <a:r>
              <a:rPr lang="lt-LT" altLang="lt-LT" sz="2800" dirty="0"/>
              <a:t>O toje vietoje išdygo gėlė – narcizas</a:t>
            </a:r>
            <a:r>
              <a:rPr lang="lt-LT" altLang="lt-LT" sz="2800" dirty="0" smtClean="0"/>
              <a:t>.</a:t>
            </a:r>
          </a:p>
          <a:p>
            <a:pPr marL="0" indent="0" algn="just">
              <a:lnSpc>
                <a:spcPct val="80000"/>
              </a:lnSpc>
              <a:buFont typeface="Wingdings" pitchFamily="2" charset="2"/>
              <a:buNone/>
            </a:pPr>
            <a:endParaRPr lang="lt-LT" altLang="lt-LT" sz="2800" dirty="0" smtClean="0"/>
          </a:p>
          <a:p>
            <a:pPr marL="0" indent="0" algn="r">
              <a:lnSpc>
                <a:spcPct val="80000"/>
              </a:lnSpc>
              <a:buFont typeface="Wingdings" pitchFamily="2" charset="2"/>
              <a:buNone/>
            </a:pPr>
            <a:r>
              <a:rPr lang="lt-LT" altLang="lt-LT" sz="2800" b="1" dirty="0" smtClean="0">
                <a:solidFill>
                  <a:srgbClr val="FF0000"/>
                </a:solidFill>
              </a:rPr>
              <a:t>KOKS VAIZDUOJAMAS NARCIZAS?</a:t>
            </a:r>
            <a:endParaRPr lang="lt-LT" altLang="lt-LT" sz="2800" b="1" dirty="0">
              <a:solidFill>
                <a:srgbClr val="FF0000"/>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3" y="5445224"/>
            <a:ext cx="1324285"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93154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Esmė</a:t>
            </a:r>
            <a:endParaRPr lang="lt-LT" dirty="0"/>
          </a:p>
        </p:txBody>
      </p:sp>
      <p:sp>
        <p:nvSpPr>
          <p:cNvPr id="3" name="Turinio vietos rezervavimo ženklas 2"/>
          <p:cNvSpPr>
            <a:spLocks noGrp="1"/>
          </p:cNvSpPr>
          <p:nvPr>
            <p:ph idx="1"/>
          </p:nvPr>
        </p:nvSpPr>
        <p:spPr>
          <a:xfrm>
            <a:off x="457200" y="1196752"/>
            <a:ext cx="8229600" cy="4929411"/>
          </a:xfrm>
        </p:spPr>
        <p:txBody>
          <a:bodyPr/>
          <a:lstStyle/>
          <a:p>
            <a:pPr marL="0" indent="0" algn="ctr">
              <a:buNone/>
            </a:pPr>
            <a:r>
              <a:rPr lang="lt-LT" dirty="0" smtClean="0"/>
              <a:t>Mitas </a:t>
            </a:r>
            <a:r>
              <a:rPr lang="lt-LT" dirty="0"/>
              <a:t>jau trečią tūkstantmetį žmonijai byloja liūdną istoriją </a:t>
            </a:r>
            <a:r>
              <a:rPr lang="lt-LT" b="1" dirty="0"/>
              <a:t>apie žmogų – pasaulio centrą, nuolat susirūpinusį savo poreikių tenkinimu kitų sąskaita, abejingą kito žmogaus jausmams, pasipūtusį, egoistišką ir savimylą. </a:t>
            </a:r>
            <a:endParaRPr lang="lt-LT" b="1" dirty="0" smtClean="0"/>
          </a:p>
          <a:p>
            <a:pPr marL="0" indent="0" algn="ctr">
              <a:buNone/>
            </a:pPr>
            <a:r>
              <a:rPr lang="lt-LT" b="1" dirty="0" smtClean="0"/>
              <a:t>Už </a:t>
            </a:r>
            <a:r>
              <a:rPr lang="lt-LT" b="1" dirty="0"/>
              <a:t>šaltumą ir žiaurumą aplinkiniams dievai gražuolį nubaudė – jis įsimylėjo pats save.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5174758"/>
            <a:ext cx="15240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36396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Grupinis darbas</a:t>
            </a:r>
            <a:endParaRPr lang="lt-LT" dirty="0"/>
          </a:p>
        </p:txBody>
      </p:sp>
      <p:sp>
        <p:nvSpPr>
          <p:cNvPr id="3" name="Turinio vietos rezervavimo ženklas 2"/>
          <p:cNvSpPr>
            <a:spLocks noGrp="1"/>
          </p:cNvSpPr>
          <p:nvPr>
            <p:ph sz="half" idx="1"/>
          </p:nvPr>
        </p:nvSpPr>
        <p:spPr/>
        <p:txBody>
          <a:bodyPr>
            <a:normAutofit fontScale="62500" lnSpcReduction="20000"/>
          </a:bodyPr>
          <a:lstStyle/>
          <a:p>
            <a:pPr marL="514350" indent="-514350">
              <a:buFont typeface="+mj-lt"/>
              <a:buAutoNum type="arabicPeriod"/>
            </a:pPr>
            <a:r>
              <a:rPr lang="lt-LT" dirty="0" smtClean="0"/>
              <a:t>Kodėl </a:t>
            </a:r>
            <a:r>
              <a:rPr lang="lt-LT" dirty="0"/>
              <a:t>/ kaip  tampama narcizu</a:t>
            </a:r>
            <a:r>
              <a:rPr lang="lt-LT" dirty="0" smtClean="0"/>
              <a:t>?</a:t>
            </a:r>
            <a:r>
              <a:rPr lang="lt-LT" dirty="0"/>
              <a:t> Ką laikote sveiku narcisizmu? Kur riba tarp sveiko ir nesveiko narcisizmo?</a:t>
            </a:r>
          </a:p>
          <a:p>
            <a:pPr marL="514350" indent="-514350">
              <a:buFont typeface="+mj-lt"/>
              <a:buAutoNum type="arabicPeriod"/>
            </a:pPr>
            <a:r>
              <a:rPr lang="lt-LT" dirty="0" smtClean="0"/>
              <a:t>Ar </a:t>
            </a:r>
            <a:r>
              <a:rPr lang="lt-LT" dirty="0"/>
              <a:t>iš tiesų šiuolaikinė populiarioji kultūra ugdo narcizus</a:t>
            </a:r>
            <a:r>
              <a:rPr lang="lt-LT" dirty="0" smtClean="0"/>
              <a:t>?</a:t>
            </a:r>
            <a:r>
              <a:rPr lang="lt-LT" dirty="0"/>
              <a:t> Ar šiandien narcisizmo tema vis dar aktuali? Kodėl?</a:t>
            </a:r>
          </a:p>
          <a:p>
            <a:pPr marL="514350" indent="-514350">
              <a:buFont typeface="+mj-lt"/>
              <a:buAutoNum type="arabicPeriod"/>
            </a:pPr>
            <a:r>
              <a:rPr lang="lt-LT" dirty="0" smtClean="0"/>
              <a:t>Ar </a:t>
            </a:r>
            <a:r>
              <a:rPr lang="lt-LT" dirty="0"/>
              <a:t>narcizai pasmerkti vienišumui / visada nelaimingi</a:t>
            </a:r>
            <a:r>
              <a:rPr lang="lt-LT" dirty="0" smtClean="0"/>
              <a:t>?</a:t>
            </a:r>
          </a:p>
          <a:p>
            <a:pPr marL="514350" indent="-514350">
              <a:buFont typeface="+mj-lt"/>
              <a:buAutoNum type="arabicPeriod"/>
            </a:pPr>
            <a:r>
              <a:rPr lang="lt-LT" dirty="0" smtClean="0"/>
              <a:t>Ar </a:t>
            </a:r>
            <a:r>
              <a:rPr lang="lt-LT" dirty="0"/>
              <a:t>visada meilė sau yra narcisizmo </a:t>
            </a:r>
            <a:r>
              <a:rPr lang="lt-LT" dirty="0" smtClean="0"/>
              <a:t>išraiška? Ar </a:t>
            </a:r>
            <a:r>
              <a:rPr lang="lt-LT" dirty="0"/>
              <a:t>/ kodėl meilė sau yra tragiška / pražūtinga?</a:t>
            </a:r>
          </a:p>
          <a:p>
            <a:pPr marL="514350" indent="-514350">
              <a:buFont typeface="+mj-lt"/>
              <a:buAutoNum type="arabicPeriod"/>
            </a:pPr>
            <a:r>
              <a:rPr lang="lt-LT" dirty="0" smtClean="0"/>
              <a:t>Ar </a:t>
            </a:r>
            <a:r>
              <a:rPr lang="lt-LT" dirty="0"/>
              <a:t>iš tiesų šiuolaikinėje visuomenėje narcizus lydi didesnė sėkmė?</a:t>
            </a:r>
          </a:p>
          <a:p>
            <a:pPr marL="514350" indent="-514350">
              <a:buFont typeface="+mj-lt"/>
              <a:buAutoNum type="arabicPeriod"/>
            </a:pPr>
            <a:r>
              <a:rPr lang="lt-LT" dirty="0" smtClean="0"/>
              <a:t>Ar </a:t>
            </a:r>
            <a:r>
              <a:rPr lang="lt-LT" dirty="0"/>
              <a:t>visada noras būti gražiam yra narcisizmo požymis</a:t>
            </a:r>
            <a:r>
              <a:rPr lang="lt-LT" dirty="0" smtClean="0"/>
              <a:t>? </a:t>
            </a:r>
            <a:r>
              <a:rPr lang="lt-LT" dirty="0"/>
              <a:t>Ar blogai norėti, kad kiti mumis žavėtųsi?</a:t>
            </a:r>
          </a:p>
          <a:p>
            <a:pPr marL="514350" indent="-514350">
              <a:buFont typeface="+mj-lt"/>
              <a:buAutoNum type="arabicPeriod"/>
            </a:pPr>
            <a:endParaRPr lang="lt-LT" dirty="0" smtClean="0"/>
          </a:p>
          <a:p>
            <a:endParaRPr lang="lt-LT" dirty="0"/>
          </a:p>
        </p:txBody>
      </p:sp>
      <p:sp>
        <p:nvSpPr>
          <p:cNvPr id="4" name="Turinio vietos rezervavimo ženklas 3"/>
          <p:cNvSpPr>
            <a:spLocks noGrp="1"/>
          </p:cNvSpPr>
          <p:nvPr>
            <p:ph sz="half" idx="2"/>
          </p:nvPr>
        </p:nvSpPr>
        <p:spPr/>
        <p:txBody>
          <a:bodyPr>
            <a:normAutofit fontScale="62500" lnSpcReduction="20000"/>
          </a:bodyPr>
          <a:lstStyle/>
          <a:p>
            <a:pPr marL="514350" indent="-514350">
              <a:buAutoNum type="arabicPeriod"/>
            </a:pPr>
            <a:r>
              <a:rPr lang="lt-LT" dirty="0" smtClean="0"/>
              <a:t>Aptarti savo atsakymus ir parengti vieną bendrą pristatymą žodžiu.</a:t>
            </a:r>
          </a:p>
          <a:p>
            <a:pPr marL="0" indent="0">
              <a:buNone/>
            </a:pPr>
            <a:r>
              <a:rPr lang="lt-LT" dirty="0" smtClean="0"/>
              <a:t>(</a:t>
            </a:r>
            <a:r>
              <a:rPr lang="lt-LT" i="1" dirty="0" smtClean="0"/>
              <a:t>Remtis pasirašytomis mintimis namuose, skaitytais straipsniais</a:t>
            </a:r>
            <a:r>
              <a:rPr lang="lt-LT" dirty="0" smtClean="0"/>
              <a:t>).</a:t>
            </a:r>
          </a:p>
          <a:p>
            <a:pPr marL="0" indent="0">
              <a:buNone/>
            </a:pPr>
            <a:endParaRPr lang="lt-LT" dirty="0"/>
          </a:p>
          <a:p>
            <a:pPr marL="0" indent="534988">
              <a:buAutoNum type="arabicPeriod" startAt="2"/>
            </a:pPr>
            <a:r>
              <a:rPr lang="lt-LT" dirty="0" smtClean="0"/>
              <a:t>Remdamiesi </a:t>
            </a:r>
            <a:r>
              <a:rPr lang="lt-LT" dirty="0"/>
              <a:t>savo išsakytomis mintimis apie šiuolaikinį narcizą, </a:t>
            </a:r>
            <a:r>
              <a:rPr lang="lt-LT" dirty="0" smtClean="0"/>
              <a:t>grupėje parengiate </a:t>
            </a:r>
            <a:r>
              <a:rPr lang="lt-LT" dirty="0"/>
              <a:t>plakatą </a:t>
            </a:r>
            <a:r>
              <a:rPr lang="lt-LT" i="1" dirty="0"/>
              <a:t>Šiuolaikinio narcizo </a:t>
            </a:r>
            <a:r>
              <a:rPr lang="lt-LT" i="1" dirty="0" smtClean="0"/>
              <a:t>portretas. </a:t>
            </a:r>
          </a:p>
          <a:p>
            <a:pPr marL="0" indent="0">
              <a:buNone/>
            </a:pPr>
            <a:r>
              <a:rPr lang="lt-LT" i="1" dirty="0" smtClean="0"/>
              <a:t> (</a:t>
            </a:r>
            <a:r>
              <a:rPr lang="lt-LT" i="1" dirty="0"/>
              <a:t>S</a:t>
            </a:r>
            <a:r>
              <a:rPr lang="lt-LT" i="1" dirty="0" smtClean="0"/>
              <a:t>chema, piešinis ir kt.)</a:t>
            </a:r>
            <a:endParaRPr lang="lt-LT" i="1" dirty="0"/>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180" y="260648"/>
            <a:ext cx="975551" cy="1202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76320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ntraštė 4"/>
          <p:cNvSpPr>
            <a:spLocks noGrp="1"/>
          </p:cNvSpPr>
          <p:nvPr>
            <p:ph type="title"/>
          </p:nvPr>
        </p:nvSpPr>
        <p:spPr/>
        <p:txBody>
          <a:bodyPr/>
          <a:lstStyle/>
          <a:p>
            <a:r>
              <a:rPr lang="lt-LT" dirty="0" smtClean="0"/>
              <a:t>Namų darbai</a:t>
            </a:r>
            <a:endParaRPr lang="lt-LT" dirty="0"/>
          </a:p>
        </p:txBody>
      </p:sp>
      <p:sp>
        <p:nvSpPr>
          <p:cNvPr id="6" name="Turinio vietos rezervavimo ženklas 5"/>
          <p:cNvSpPr>
            <a:spLocks noGrp="1"/>
          </p:cNvSpPr>
          <p:nvPr>
            <p:ph idx="1"/>
          </p:nvPr>
        </p:nvSpPr>
        <p:spPr>
          <a:xfrm>
            <a:off x="251520" y="1268760"/>
            <a:ext cx="8445624" cy="4525963"/>
          </a:xfrm>
        </p:spPr>
        <p:txBody>
          <a:bodyPr/>
          <a:lstStyle/>
          <a:p>
            <a:r>
              <a:rPr lang="lt-LT" dirty="0" smtClean="0"/>
              <a:t>Lyginti </a:t>
            </a:r>
            <a:r>
              <a:rPr lang="lt-LT" dirty="0"/>
              <a:t>graikų mitą su jo šiuolaikinėmis interpretacijomis </a:t>
            </a:r>
            <a:r>
              <a:rPr lang="lt-LT" dirty="0" smtClean="0"/>
              <a:t>parašyti impresiją </a:t>
            </a:r>
            <a:r>
              <a:rPr lang="lt-LT" i="1" dirty="0">
                <a:solidFill>
                  <a:srgbClr val="C00000"/>
                </a:solidFill>
              </a:rPr>
              <a:t>Keičiasi laikai, papročiai, net narcizai</a:t>
            </a:r>
            <a:r>
              <a:rPr lang="lt-LT" i="1" dirty="0" smtClean="0">
                <a:solidFill>
                  <a:srgbClr val="C00000"/>
                </a:solidFill>
              </a:rPr>
              <a:t>. </a:t>
            </a:r>
          </a:p>
          <a:p>
            <a:pPr marL="0" indent="0">
              <a:buNone/>
            </a:pPr>
            <a:r>
              <a:rPr lang="lt-LT" dirty="0" smtClean="0"/>
              <a:t>ARBA</a:t>
            </a:r>
          </a:p>
          <a:p>
            <a:r>
              <a:rPr lang="lt-LT" dirty="0" smtClean="0"/>
              <a:t>Samprotavimo pastraipa </a:t>
            </a:r>
            <a:r>
              <a:rPr lang="lt-LT" dirty="0"/>
              <a:t>Narcizo mito tema </a:t>
            </a:r>
            <a:r>
              <a:rPr lang="lt-LT" i="1" dirty="0" smtClean="0">
                <a:solidFill>
                  <a:srgbClr val="C00000"/>
                </a:solidFill>
              </a:rPr>
              <a:t>Ar </a:t>
            </a:r>
            <a:r>
              <a:rPr lang="lt-LT" i="1" dirty="0">
                <a:solidFill>
                  <a:srgbClr val="C00000"/>
                </a:solidFill>
              </a:rPr>
              <a:t>esu regėjusi/ėjęs šiuolaikinių narcizų, kokie jie</a:t>
            </a:r>
            <a:r>
              <a:rPr lang="lt-LT" i="1" dirty="0" smtClean="0">
                <a:solidFill>
                  <a:srgbClr val="C00000"/>
                </a:solidFill>
              </a:rPr>
              <a:t>?.. </a:t>
            </a:r>
            <a:endParaRPr lang="lt-LT" i="1" dirty="0">
              <a:solidFill>
                <a:srgbClr val="C00000"/>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4437112"/>
            <a:ext cx="30480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5015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562074"/>
          </a:xfrm>
        </p:spPr>
        <p:txBody>
          <a:bodyPr>
            <a:normAutofit fontScale="90000"/>
          </a:bodyPr>
          <a:lstStyle/>
          <a:p>
            <a:r>
              <a:rPr lang="lt-LT" dirty="0" smtClean="0"/>
              <a:t>Refleksija</a:t>
            </a:r>
            <a:endParaRPr lang="lt-LT" dirty="0"/>
          </a:p>
        </p:txBody>
      </p:sp>
      <p:sp>
        <p:nvSpPr>
          <p:cNvPr id="3" name="Turinio vietos rezervavimo ženklas 2"/>
          <p:cNvSpPr>
            <a:spLocks noGrp="1"/>
          </p:cNvSpPr>
          <p:nvPr>
            <p:ph idx="1"/>
          </p:nvPr>
        </p:nvSpPr>
        <p:spPr>
          <a:xfrm>
            <a:off x="457200" y="1196752"/>
            <a:ext cx="8229600" cy="5328592"/>
          </a:xfrm>
        </p:spPr>
        <p:txBody>
          <a:bodyPr>
            <a:normAutofit fontScale="70000" lnSpcReduction="20000"/>
          </a:bodyPr>
          <a:lstStyle/>
          <a:p>
            <a:pPr marL="0" indent="0" algn="ctr">
              <a:buNone/>
            </a:pPr>
            <a:r>
              <a:rPr lang="lt-LT" b="1" dirty="0" smtClean="0"/>
              <a:t>Paaiškinimas žmogui iš šalies </a:t>
            </a:r>
            <a:r>
              <a:rPr lang="lt-LT" b="1" dirty="0" smtClean="0"/>
              <a:t>/</a:t>
            </a:r>
          </a:p>
          <a:p>
            <a:pPr marL="0" indent="0" algn="ctr">
              <a:buNone/>
            </a:pPr>
            <a:r>
              <a:rPr lang="lt-LT" b="1" dirty="0" smtClean="0"/>
              <a:t> </a:t>
            </a:r>
            <a:r>
              <a:rPr lang="lt-LT" b="1" dirty="0" smtClean="0"/>
              <a:t>tėvams apie šios dienos pamoką.</a:t>
            </a:r>
          </a:p>
          <a:p>
            <a:pPr marL="0" indent="0" algn="just">
              <a:buNone/>
            </a:pPr>
            <a:endParaRPr lang="lt-LT" dirty="0" smtClean="0"/>
          </a:p>
          <a:p>
            <a:pPr marL="0" indent="0" algn="just">
              <a:buNone/>
            </a:pPr>
            <a:r>
              <a:rPr lang="lt-LT" dirty="0" smtClean="0"/>
              <a:t>Pvz</a:t>
            </a:r>
            <a:r>
              <a:rPr lang="lt-LT" dirty="0"/>
              <a:t>., </a:t>
            </a:r>
            <a:r>
              <a:rPr lang="lt-LT" i="1" dirty="0"/>
              <a:t>Narcizas – tai ne keiksmažodis ir ne kito žmogaus įžeidimo forma. Šiuo žodžiu vadinamas žmogus, kuriam trūksta vertės pojūčio, savigarbos, todėl jis bando sukurti jį ar apsaugoti nuo naujo nuvertinimo. Ir nesvarbu, ar narcizo oda stora, ar plona, jis slapta ilgisi kažko paprasto ir gero, nori išgyventi tikro artumo su kitu žmogumi jausmą ir galbūt tas išgyvenimas padės suprasti: galiu save mylėti tokį, koks esu</a:t>
            </a:r>
            <a:r>
              <a:rPr lang="lt-LT" i="1" dirty="0" smtClean="0"/>
              <a:t>.</a:t>
            </a:r>
          </a:p>
          <a:p>
            <a:pPr marL="0" indent="0" algn="just">
              <a:buNone/>
            </a:pPr>
            <a:endParaRPr lang="lt-LT" i="1" dirty="0"/>
          </a:p>
          <a:p>
            <a:pPr marL="0" indent="0" algn="just">
              <a:buNone/>
            </a:pPr>
            <a:r>
              <a:rPr lang="lt-LT" i="1" dirty="0"/>
              <a:t>Anot  </a:t>
            </a:r>
            <a:r>
              <a:rPr lang="lt-LT" i="1" dirty="0" err="1"/>
              <a:t>psichoanalitikės</a:t>
            </a:r>
            <a:r>
              <a:rPr lang="lt-LT" i="1" dirty="0"/>
              <a:t> </a:t>
            </a:r>
            <a:r>
              <a:rPr lang="lt-LT" i="1" dirty="0" err="1"/>
              <a:t>Remos</a:t>
            </a:r>
            <a:r>
              <a:rPr lang="lt-LT" i="1" dirty="0"/>
              <a:t> </a:t>
            </a:r>
            <a:r>
              <a:rPr lang="lt-LT" i="1" dirty="0" err="1"/>
              <a:t>Židonienės</a:t>
            </a:r>
            <a:r>
              <a:rPr lang="lt-LT" i="1" dirty="0"/>
              <a:t>, narcisizmas gali būti konstruktyvusis arba „sveikasis“. &lt;...&gt; Būtina mylėti save, palepinti save dvasiškai ir kūniškai, nes tik mylėdamas save gali mylėti savo artimą. Sveikas narciziškumas skatina siekti savo tikslų. </a:t>
            </a:r>
          </a:p>
          <a:p>
            <a:pPr marL="0" indent="0" algn="just">
              <a:buNone/>
            </a:pPr>
            <a:endParaRPr lang="lt-LT" i="1" dirty="0"/>
          </a:p>
        </p:txBody>
      </p:sp>
    </p:spTree>
    <p:extLst>
      <p:ext uri="{BB962C8B-B14F-4D97-AF65-F5344CB8AC3E}">
        <p14:creationId xmlns:p14="http://schemas.microsoft.com/office/powerpoint/2010/main" val="165822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normAutofit fontScale="92500" lnSpcReduction="10000"/>
          </a:bodyPr>
          <a:lstStyle/>
          <a:p>
            <a:pPr marL="0" indent="0">
              <a:buNone/>
            </a:pPr>
            <a:r>
              <a:rPr lang="lt-LT" dirty="0" smtClean="0"/>
              <a:t>Mito prasmės aptarimas: tema, problema, pagrindinė mintis, potekstės.</a:t>
            </a:r>
          </a:p>
          <a:p>
            <a:pPr marL="0" indent="0">
              <a:buNone/>
            </a:pPr>
            <a:r>
              <a:rPr lang="lt-LT" dirty="0" smtClean="0"/>
              <a:t>Narcizo mito šiuolaikinės  interpretacijos:  grupėms perskaityti skirtingas mito interpretacijas, pasirengti raiškiai perskaityti ar suvaidinti tekstus ir išsiaiškinti prasmes (tema, nuotaika, mintys, potekstės):</a:t>
            </a:r>
          </a:p>
          <a:p>
            <a:pPr marL="0" indent="0">
              <a:buNone/>
            </a:pPr>
            <a:r>
              <a:rPr lang="lt-LT" dirty="0" smtClean="0"/>
              <a:t>1) H. Radausko eilėraštis </a:t>
            </a:r>
            <a:r>
              <a:rPr lang="lt-LT" dirty="0" err="1" smtClean="0"/>
              <a:t>Afroditė</a:t>
            </a:r>
            <a:r>
              <a:rPr lang="lt-LT" dirty="0" smtClean="0"/>
              <a:t> ir Narcizas;</a:t>
            </a:r>
          </a:p>
          <a:p>
            <a:pPr marL="0" indent="0">
              <a:buNone/>
            </a:pPr>
            <a:r>
              <a:rPr lang="lt-LT" dirty="0" smtClean="0"/>
              <a:t>2) A. A.Jonyno eilėraštis  Narcizo metamorfozė;</a:t>
            </a:r>
          </a:p>
          <a:p>
            <a:pPr marL="0" indent="0">
              <a:buNone/>
            </a:pPr>
            <a:r>
              <a:rPr lang="lt-LT" dirty="0" smtClean="0"/>
              <a:t>3) V.Žilinskaitės  humoreska Narcizo mįslė.</a:t>
            </a:r>
          </a:p>
          <a:p>
            <a:endParaRPr lang="lt-LT" dirty="0" smtClean="0"/>
          </a:p>
          <a:p>
            <a:endParaRPr lang="lt-LT" dirty="0"/>
          </a:p>
        </p:txBody>
      </p:sp>
    </p:spTree>
    <p:extLst>
      <p:ext uri="{BB962C8B-B14F-4D97-AF65-F5344CB8AC3E}">
        <p14:creationId xmlns:p14="http://schemas.microsoft.com/office/powerpoint/2010/main" val="30250983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normAutofit fontScale="70000" lnSpcReduction="20000"/>
          </a:bodyPr>
          <a:lstStyle/>
          <a:p>
            <a:pPr marL="0" indent="0">
              <a:buNone/>
            </a:pPr>
            <a:r>
              <a:rPr lang="lt-LT" dirty="0" smtClean="0"/>
              <a:t>Grožinės literatūros tekstai. Ovidijaus poema Metamorfozės, V. Šekspyro (</a:t>
            </a:r>
            <a:r>
              <a:rPr lang="lt-LT" dirty="0" err="1" smtClean="0"/>
              <a:t>Shakespeare</a:t>
            </a:r>
            <a:r>
              <a:rPr lang="lt-LT" dirty="0" smtClean="0"/>
              <a:t>) 62 sonetas, O. Vaildo (</a:t>
            </a:r>
            <a:r>
              <a:rPr lang="lt-LT" dirty="0" err="1" smtClean="0"/>
              <a:t>Wilde</a:t>
            </a:r>
            <a:r>
              <a:rPr lang="lt-LT" dirty="0" smtClean="0"/>
              <a:t>) romanas </a:t>
            </a:r>
            <a:r>
              <a:rPr lang="lt-LT" dirty="0" err="1" smtClean="0"/>
              <a:t>Doriano</a:t>
            </a:r>
            <a:r>
              <a:rPr lang="lt-LT" dirty="0" smtClean="0"/>
              <a:t> </a:t>
            </a:r>
            <a:r>
              <a:rPr lang="lt-LT" dirty="0" err="1" smtClean="0"/>
              <a:t>Grėjaus</a:t>
            </a:r>
            <a:r>
              <a:rPr lang="lt-LT" dirty="0" smtClean="0"/>
              <a:t> portretas, H. Radausko eilėraštis </a:t>
            </a:r>
            <a:r>
              <a:rPr lang="lt-LT" dirty="0" err="1" smtClean="0"/>
              <a:t>Afroditė</a:t>
            </a:r>
            <a:r>
              <a:rPr lang="lt-LT" dirty="0" smtClean="0"/>
              <a:t> ir Narcizas, A. A. Jonyno eilėraštis Narcizo metamorfozė, V. Žilinskaitės humoreska Narcizo mįslė </a:t>
            </a:r>
          </a:p>
          <a:p>
            <a:pPr marL="0" indent="0">
              <a:buNone/>
            </a:pPr>
            <a:endParaRPr lang="lt-LT" dirty="0" smtClean="0"/>
          </a:p>
          <a:p>
            <a:pPr marL="0" indent="0">
              <a:buNone/>
            </a:pPr>
            <a:r>
              <a:rPr lang="lt-LT" dirty="0" smtClean="0"/>
              <a:t>Pažintinės literatūros tekstai. L. </a:t>
            </a:r>
            <a:r>
              <a:rPr lang="lt-LT" dirty="0" err="1" smtClean="0"/>
              <a:t>Donskis</a:t>
            </a:r>
            <a:r>
              <a:rPr lang="lt-LT" dirty="0" smtClean="0"/>
              <a:t>.  Garsenybė ir įvaizdis, arba Viešojo žmogaus krizė (2005) </a:t>
            </a:r>
          </a:p>
          <a:p>
            <a:pPr marL="0" indent="0">
              <a:buNone/>
            </a:pPr>
            <a:endParaRPr lang="lt-LT" dirty="0" smtClean="0"/>
          </a:p>
          <a:p>
            <a:pPr marL="0" indent="0">
              <a:buNone/>
            </a:pPr>
            <a:r>
              <a:rPr lang="lt-LT" dirty="0" smtClean="0"/>
              <a:t>Dailė. M. </a:t>
            </a:r>
            <a:r>
              <a:rPr lang="lt-LT" dirty="0" err="1" smtClean="0"/>
              <a:t>Caravaggio</a:t>
            </a:r>
            <a:r>
              <a:rPr lang="lt-LT" dirty="0" smtClean="0"/>
              <a:t>. Narcizas (1597–1599), S. Dali.  Narcizo metamorfozė (1937)</a:t>
            </a:r>
          </a:p>
          <a:p>
            <a:pPr marL="0" indent="0">
              <a:buNone/>
            </a:pPr>
            <a:endParaRPr lang="lt-LT" dirty="0" smtClean="0"/>
          </a:p>
          <a:p>
            <a:pPr marL="0" indent="0">
              <a:buNone/>
            </a:pPr>
            <a:r>
              <a:rPr lang="lt-LT" dirty="0" smtClean="0"/>
              <a:t>Teatras. Dramos spektaklis A. </a:t>
            </a:r>
            <a:r>
              <a:rPr lang="lt-LT" dirty="0" err="1" smtClean="0"/>
              <a:t>Strinbergo</a:t>
            </a:r>
            <a:r>
              <a:rPr lang="lt-LT" dirty="0" smtClean="0"/>
              <a:t> (</a:t>
            </a:r>
            <a:r>
              <a:rPr lang="lt-LT" dirty="0" err="1" smtClean="0"/>
              <a:t>Strinberg</a:t>
            </a:r>
            <a:r>
              <a:rPr lang="lt-LT" dirty="0" smtClean="0"/>
              <a:t>) Velykos (</a:t>
            </a:r>
            <a:r>
              <a:rPr lang="lt-LT" dirty="0" err="1" smtClean="0"/>
              <a:t>rež</a:t>
            </a:r>
            <a:r>
              <a:rPr lang="lt-LT" dirty="0" smtClean="0"/>
              <a:t>. G. Padegimas, 2009)</a:t>
            </a:r>
            <a:endParaRPr lang="lt-LT" dirty="0"/>
          </a:p>
        </p:txBody>
      </p:sp>
    </p:spTree>
    <p:extLst>
      <p:ext uri="{BB962C8B-B14F-4D97-AF65-F5344CB8AC3E}">
        <p14:creationId xmlns:p14="http://schemas.microsoft.com/office/powerpoint/2010/main" val="36825797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TotalTime>
  <Words>916</Words>
  <Application>Microsoft Office PowerPoint</Application>
  <PresentationFormat>Demonstracija ekrane (4:3)</PresentationFormat>
  <Paragraphs>93</Paragraphs>
  <Slides>14</Slides>
  <Notes>0</Notes>
  <HiddenSlides>0</HiddenSlides>
  <MMClips>0</MMClips>
  <ScaleCrop>false</ScaleCrop>
  <HeadingPairs>
    <vt:vector size="4" baseType="variant">
      <vt:variant>
        <vt:lpstr>Tema</vt:lpstr>
      </vt:variant>
      <vt:variant>
        <vt:i4>1</vt:i4>
      </vt:variant>
      <vt:variant>
        <vt:lpstr>Skaidrių pavadinimai</vt:lpstr>
      </vt:variant>
      <vt:variant>
        <vt:i4>14</vt:i4>
      </vt:variant>
    </vt:vector>
  </HeadingPairs>
  <TitlesOfParts>
    <vt:vector size="15" baseType="lpstr">
      <vt:lpstr>Office tema</vt:lpstr>
      <vt:lpstr>Namų darbai</vt:lpstr>
      <vt:lpstr>Pasvarstyti / pamąstyti</vt:lpstr>
      <vt:lpstr>Narcizas</vt:lpstr>
      <vt:lpstr>Komplimentai klasės draugams </vt:lpstr>
      <vt:lpstr>PowerPoint pristatymas</vt:lpstr>
      <vt:lpstr>Japonų menininkės Yayoi Kusama instaliacija „Narcizo sodas“ </vt:lpstr>
      <vt:lpstr>Narcizo mitas. Uždavinys</vt:lpstr>
      <vt:lpstr>Mitas</vt:lpstr>
      <vt:lpstr>Esmė</vt:lpstr>
      <vt:lpstr>Grupinis darbas</vt:lpstr>
      <vt:lpstr>Namų darbai</vt:lpstr>
      <vt:lpstr>Refleksija</vt:lpstr>
      <vt:lpstr>PowerPoint pristatymas</vt:lpstr>
      <vt:lpstr>PowerPoint pristatymas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Narcizo mitas</dc:title>
  <dc:creator>Alma</dc:creator>
  <cp:lastModifiedBy>Alma</cp:lastModifiedBy>
  <cp:revision>24</cp:revision>
  <dcterms:created xsi:type="dcterms:W3CDTF">2014-03-13T18:59:26Z</dcterms:created>
  <dcterms:modified xsi:type="dcterms:W3CDTF">2014-08-19T06:27:30Z</dcterms:modified>
</cp:coreProperties>
</file>