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sldIdLst>
    <p:sldId id="256" r:id="rId2"/>
    <p:sldId id="257" r:id="rId3"/>
    <p:sldId id="258" r:id="rId4"/>
    <p:sldId id="259" r:id="rId5"/>
    <p:sldId id="260" r:id="rId6"/>
    <p:sldId id="293" r:id="rId7"/>
    <p:sldId id="262" r:id="rId8"/>
    <p:sldId id="277" r:id="rId9"/>
    <p:sldId id="264" r:id="rId10"/>
    <p:sldId id="266" r:id="rId11"/>
    <p:sldId id="271" r:id="rId12"/>
    <p:sldId id="267" r:id="rId13"/>
    <p:sldId id="294" r:id="rId14"/>
    <p:sldId id="273" r:id="rId15"/>
    <p:sldId id="274" r:id="rId16"/>
    <p:sldId id="276" r:id="rId17"/>
    <p:sldId id="278" r:id="rId18"/>
    <p:sldId id="292" r:id="rId19"/>
    <p:sldId id="275" r:id="rId20"/>
    <p:sldId id="279" r:id="rId21"/>
    <p:sldId id="280" r:id="rId22"/>
    <p:sldId id="281" r:id="rId23"/>
    <p:sldId id="287" r:id="rId24"/>
    <p:sldId id="286" r:id="rId25"/>
    <p:sldId id="285" r:id="rId26"/>
    <p:sldId id="288" r:id="rId27"/>
    <p:sldId id="291" r:id="rId28"/>
    <p:sldId id="290" r:id="rId29"/>
    <p:sldId id="289" r:id="rId30"/>
    <p:sldId id="270" r:id="rId3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CBC1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87" d="100"/>
          <a:sy n="87" d="100"/>
        </p:scale>
        <p:origin x="-105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16" name="Slide Number Placeholder 15"/>
          <p:cNvSpPr>
            <a:spLocks noGrp="1"/>
          </p:cNvSpPr>
          <p:nvPr>
            <p:ph type="sldNum" sz="quarter" idx="11"/>
          </p:nvPr>
        </p:nvSpPr>
        <p:spPr/>
        <p:txBody>
          <a:bodyPr/>
          <a:lstStyle/>
          <a:p>
            <a:fld id="{0B357F54-D940-476B-976B-48F39205B3FC}" type="slidenum">
              <a:rPr lang="lt-LT" smtClean="0"/>
              <a:pPr/>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transition spd="med">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F799E39-EFDD-46B0-B89E-20E67897DC30}" type="datetimeFigureOut">
              <a:rPr lang="lt-LT" smtClean="0"/>
              <a:pPr/>
              <a:t>2014.05.15</a:t>
            </a:fld>
            <a:endParaRPr lang="lt-LT"/>
          </a:p>
        </p:txBody>
      </p:sp>
      <p:sp>
        <p:nvSpPr>
          <p:cNvPr id="15" name="Slide Number Placeholder 14"/>
          <p:cNvSpPr>
            <a:spLocks noGrp="1"/>
          </p:cNvSpPr>
          <p:nvPr>
            <p:ph type="sldNum" sz="quarter" idx="15"/>
          </p:nvPr>
        </p:nvSpPr>
        <p:spPr/>
        <p:txBody>
          <a:bodyPr/>
          <a:lstStyle>
            <a:lvl1pPr algn="ctr">
              <a:defRPr/>
            </a:lvl1pPr>
          </a:lstStyle>
          <a:p>
            <a:fld id="{0B357F54-D940-476B-976B-48F39205B3FC}" type="slidenum">
              <a:rPr lang="lt-LT" smtClean="0"/>
              <a:pPr/>
              <a:t>‹#›</a:t>
            </a:fld>
            <a:endParaRPr lang="lt-LT"/>
          </a:p>
        </p:txBody>
      </p:sp>
      <p:sp>
        <p:nvSpPr>
          <p:cNvPr id="16" name="Footer Placeholder 15"/>
          <p:cNvSpPr>
            <a:spLocks noGrp="1"/>
          </p:cNvSpPr>
          <p:nvPr>
            <p:ph type="ftr" sz="quarter" idx="16"/>
          </p:nvPr>
        </p:nvSpPr>
        <p:spPr/>
        <p:txBody>
          <a:bodyPr/>
          <a:lstStyle/>
          <a:p>
            <a:endParaRPr lang="lt-LT"/>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spd="med">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B357F54-D940-476B-976B-48F39205B3FC}" type="slidenum">
              <a:rPr lang="lt-LT" smtClean="0"/>
              <a:pPr/>
              <a:t>‹#›</a:t>
            </a:fld>
            <a:endParaRPr lang="lt-LT"/>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B357F54-D940-476B-976B-48F39205B3FC}" type="slidenum">
              <a:rPr lang="lt-LT" smtClean="0"/>
              <a:pPr/>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B357F54-D940-476B-976B-48F39205B3FC}" type="slidenum">
              <a:rPr lang="lt-LT" smtClean="0"/>
              <a:pPr/>
              <a:t>‹#›</a:t>
            </a:fld>
            <a:endParaRPr lang="lt-LT"/>
          </a:p>
        </p:txBody>
      </p:sp>
      <p:sp>
        <p:nvSpPr>
          <p:cNvPr id="8" name="Footer Placeholder 7"/>
          <p:cNvSpPr>
            <a:spLocks noGrp="1"/>
          </p:cNvSpPr>
          <p:nvPr>
            <p:ph type="ftr" sz="quarter" idx="11"/>
          </p:nvPr>
        </p:nvSpPr>
        <p:spPr/>
        <p:txBody>
          <a:bodyPr/>
          <a:lstStyle/>
          <a:p>
            <a:endParaRPr lang="lt-LT"/>
          </a:p>
        </p:txBody>
      </p:sp>
      <p:sp>
        <p:nvSpPr>
          <p:cNvPr id="7" name="Date Placeholder 6"/>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0B357F54-D940-476B-976B-48F39205B3FC}" type="slidenum">
              <a:rPr lang="lt-LT" smtClean="0"/>
              <a:pPr/>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spd="med">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B357F54-D940-476B-976B-48F39205B3FC}" type="slidenum">
              <a:rPr lang="lt-LT" smtClean="0"/>
              <a:pPr/>
              <a:t>‹#›</a:t>
            </a:fld>
            <a:endParaRPr lang="lt-LT"/>
          </a:p>
        </p:txBody>
      </p:sp>
    </p:spTree>
  </p:cSld>
  <p:clrMapOvr>
    <a:masterClrMapping/>
  </p:clrMapOvr>
  <p:transition spd="med">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F799E39-EFDD-46B0-B89E-20E67897DC30}" type="datetimeFigureOut">
              <a:rPr lang="lt-LT" smtClean="0"/>
              <a:pPr/>
              <a:t>2014.05.15</a:t>
            </a:fld>
            <a:endParaRPr lang="lt-LT"/>
          </a:p>
        </p:txBody>
      </p:sp>
      <p:sp>
        <p:nvSpPr>
          <p:cNvPr id="9" name="Slide Number Placeholder 8"/>
          <p:cNvSpPr>
            <a:spLocks noGrp="1"/>
          </p:cNvSpPr>
          <p:nvPr>
            <p:ph type="sldNum" sz="quarter" idx="15"/>
          </p:nvPr>
        </p:nvSpPr>
        <p:spPr/>
        <p:txBody>
          <a:bodyPr/>
          <a:lstStyle/>
          <a:p>
            <a:fld id="{0B357F54-D940-476B-976B-48F39205B3FC}" type="slidenum">
              <a:rPr lang="lt-LT" smtClean="0"/>
              <a:pPr/>
              <a:t>‹#›</a:t>
            </a:fld>
            <a:endParaRPr lang="lt-LT"/>
          </a:p>
        </p:txBody>
      </p:sp>
      <p:sp>
        <p:nvSpPr>
          <p:cNvPr id="10" name="Footer Placeholder 9"/>
          <p:cNvSpPr>
            <a:spLocks noGrp="1"/>
          </p:cNvSpPr>
          <p:nvPr>
            <p:ph type="ftr" sz="quarter" idx="16"/>
          </p:nvPr>
        </p:nvSpPr>
        <p:spPr/>
        <p:txBody>
          <a:bodyPr/>
          <a:lstStyle/>
          <a:p>
            <a:endParaRPr lang="lt-LT"/>
          </a:p>
        </p:txBody>
      </p:sp>
    </p:spTree>
  </p:cSld>
  <p:clrMapOvr>
    <a:masterClrMapping/>
  </p:clrMapOvr>
  <p:transition spd="med">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9" name="Slide Number Placeholder 8"/>
          <p:cNvSpPr>
            <a:spLocks noGrp="1"/>
          </p:cNvSpPr>
          <p:nvPr>
            <p:ph type="sldNum" sz="quarter" idx="11"/>
          </p:nvPr>
        </p:nvSpPr>
        <p:spPr/>
        <p:txBody>
          <a:bodyPr/>
          <a:lstStyle/>
          <a:p>
            <a:fld id="{0B357F54-D940-476B-976B-48F39205B3FC}" type="slidenum">
              <a:rPr lang="lt-LT" smtClean="0"/>
              <a:pPr/>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transition spd="med">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B357F54-D940-476B-976B-48F39205B3FC}" type="slidenum">
              <a:rPr lang="lt-LT" smtClean="0"/>
              <a:pPr/>
              <a:t>‹#›</a:t>
            </a:fld>
            <a:endParaRPr lang="lt-LT"/>
          </a:p>
        </p:txBody>
      </p:sp>
    </p:spTree>
  </p:cSld>
  <p:clrMapOvr>
    <a:masterClrMapping/>
  </p:clrMapOvr>
  <p:transition spd="med">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799E39-EFDD-46B0-B89E-20E67897DC30}" type="datetimeFigureOut">
              <a:rPr lang="lt-LT" smtClean="0"/>
              <a:pPr/>
              <a:t>2014.05.15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B357F54-D940-476B-976B-48F39205B3FC}" type="slidenum">
              <a:rPr lang="lt-LT" smtClean="0"/>
              <a:pPr/>
              <a:t>‹#›</a:t>
            </a:fld>
            <a:endParaRPr lang="lt-LT"/>
          </a:p>
        </p:txBody>
      </p:sp>
    </p:spTree>
  </p:cSld>
  <p:clrMapOvr>
    <a:masterClrMapping/>
  </p:clrMapOvr>
  <p:transition spd="med">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F799E39-EFDD-46B0-B89E-20E67897DC30}" type="datetimeFigureOut">
              <a:rPr lang="lt-LT" smtClean="0"/>
              <a:pPr/>
              <a:t>2014.05.15</a:t>
            </a:fld>
            <a:endParaRPr lang="lt-LT"/>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B357F54-D940-476B-976B-48F39205B3FC}" type="slidenum">
              <a:rPr lang="lt-LT" smtClean="0"/>
              <a:pPr/>
              <a:t>‹#›</a:t>
            </a:fld>
            <a:endParaRPr lang="lt-LT"/>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transition spd="med">
    <p:dissolve/>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lt/url?sa=i&amp;rct=j&amp;q=&amp;esrc=s&amp;source=images&amp;cd=&amp;cad=rja&amp;uact=8&amp;docid=t8artnztZ3EG7M&amp;tbnid=4WELgM5xSG5t_M:&amp;ved=0CAUQjRw&amp;url=http://lt.wikipedia.org/wiki/Mikalojus_Konstantinas_%C4%8Ciurlionis&amp;ei=CmxrU4iUN7KM7Aav0IHQBg&amp;bvm=bv.66330100,d.ZGU&amp;psig=AFQjCNGccwoz2sgDTL9FUHfmcW3rFadUlw&amp;ust=1399635337122039"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lt/url?sa=i&amp;rct=j&amp;q=&amp;esrc=s&amp;source=images&amp;cd=&amp;cad=rja&amp;uact=8&amp;docid=n9g4CEqBl2d7NM&amp;tbnid=cjznVvmyeEgVkM:&amp;ved=0CAUQjRw&amp;url=http://www.miestai.net/forumas/showthread.php?t=1786&amp;page=3&amp;ei=BW1rU-6YL7CV7AbxjoC4Aw&amp;bvm=bv.66330100,d.ZGU&amp;psig=AFQjCNEIdKdSvA0NfJEnfqPCoQv_IfuLmw&amp;ust=139963557682868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n0av7HfAP0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57686" y="214290"/>
            <a:ext cx="4786314" cy="3429000"/>
          </a:xfrm>
        </p:spPr>
        <p:txBody>
          <a:bodyPr>
            <a:normAutofit fontScale="90000"/>
          </a:bodyPr>
          <a:lstStyle/>
          <a:p>
            <a:pPr algn="ctr"/>
            <a:r>
              <a:rPr lang="lt-LT" sz="6600" b="1" dirty="0" smtClean="0">
                <a:solidFill>
                  <a:schemeClr val="bg1"/>
                </a:solidFill>
                <a:latin typeface="Times New Roman" pitchFamily="18" charset="0"/>
                <a:cs typeface="Times New Roman" pitchFamily="18" charset="0"/>
              </a:rPr>
              <a:t>Mikalojus</a:t>
            </a:r>
            <a:br>
              <a:rPr lang="lt-LT" sz="6600" b="1" dirty="0" smtClean="0">
                <a:solidFill>
                  <a:schemeClr val="bg1"/>
                </a:solidFill>
                <a:latin typeface="Times New Roman" pitchFamily="18" charset="0"/>
                <a:cs typeface="Times New Roman" pitchFamily="18" charset="0"/>
              </a:rPr>
            </a:br>
            <a:r>
              <a:rPr lang="lt-LT" sz="6600" b="1" dirty="0" smtClean="0">
                <a:solidFill>
                  <a:schemeClr val="bg1"/>
                </a:solidFill>
                <a:latin typeface="Times New Roman" pitchFamily="18" charset="0"/>
                <a:cs typeface="Times New Roman" pitchFamily="18" charset="0"/>
              </a:rPr>
              <a:t>Konstantinas</a:t>
            </a:r>
            <a:br>
              <a:rPr lang="lt-LT" sz="6600" b="1" dirty="0" smtClean="0">
                <a:solidFill>
                  <a:schemeClr val="bg1"/>
                </a:solidFill>
                <a:latin typeface="Times New Roman" pitchFamily="18" charset="0"/>
                <a:cs typeface="Times New Roman" pitchFamily="18" charset="0"/>
              </a:rPr>
            </a:br>
            <a:r>
              <a:rPr lang="lt-LT" sz="6600" b="1" dirty="0" smtClean="0">
                <a:solidFill>
                  <a:schemeClr val="bg1"/>
                </a:solidFill>
                <a:latin typeface="Times New Roman" pitchFamily="18" charset="0"/>
                <a:cs typeface="Times New Roman" pitchFamily="18" charset="0"/>
              </a:rPr>
              <a:t>Čiurlionis</a:t>
            </a:r>
            <a:br>
              <a:rPr lang="lt-LT" sz="6600" b="1" dirty="0" smtClean="0">
                <a:solidFill>
                  <a:schemeClr val="bg1"/>
                </a:solidFill>
                <a:latin typeface="Times New Roman" pitchFamily="18" charset="0"/>
                <a:cs typeface="Times New Roman" pitchFamily="18" charset="0"/>
              </a:rPr>
            </a:br>
            <a:r>
              <a:rPr lang="lt-LT" dirty="0" smtClean="0">
                <a:solidFill>
                  <a:schemeClr val="bg1"/>
                </a:solidFill>
                <a:latin typeface="Times New Roman" pitchFamily="18" charset="0"/>
                <a:cs typeface="Times New Roman" pitchFamily="18" charset="0"/>
              </a:rPr>
              <a:t>(1875-1911)</a:t>
            </a:r>
            <a:endParaRPr lang="lt-LT" sz="6600" b="1" dirty="0">
              <a:solidFill>
                <a:schemeClr val="bg1"/>
              </a:solidFill>
              <a:latin typeface="Times New Roman" pitchFamily="18" charset="0"/>
              <a:cs typeface="Times New Roman" pitchFamily="18" charset="0"/>
            </a:endParaRPr>
          </a:p>
        </p:txBody>
      </p:sp>
      <p:pic>
        <p:nvPicPr>
          <p:cNvPr id="6" name="Picture 2" descr="http://upload.wikimedia.org/wikipedia/commons/thumb/b/b7/Mikalojus_Konstantinas_Ciurlionis.jpg/220px-Mikalojus_Konstantinas_Ciurlioni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4500562"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lt-LT" sz="2800" dirty="0" smtClean="0">
                <a:solidFill>
                  <a:srgbClr val="FFFFFF"/>
                </a:solidFill>
                <a:latin typeface="Times New Roman" pitchFamily="18" charset="0"/>
                <a:cs typeface="Times New Roman" pitchFamily="18" charset="0"/>
              </a:rPr>
              <a:t>Žvelgdami į M. K. Čiurlionio kūrinius galima pastebėtime, kad jo tapyboje jaučiama simbolistų ir  art noveau įtaka, muzikinė kalba siekia praplėsti chromatines ir harmonines mažoro-minoro sistemos galimybes, o visą kūrybą vienija ryškios sinestetinės tendencijos. Visi šie bruožai liudija Čiurlionį esant tipišką vidurio Europos devyniolikto-dvidešimto amžių sandūros menininką.</a:t>
            </a:r>
          </a:p>
          <a:p>
            <a:endParaRPr lang="lt-LT" sz="2800" dirty="0">
              <a:solidFill>
                <a:srgbClr val="FFFFFF"/>
              </a:solidFill>
            </a:endParaRPr>
          </a:p>
        </p:txBody>
      </p:sp>
      <p:sp>
        <p:nvSpPr>
          <p:cNvPr id="2" name="Title 1"/>
          <p:cNvSpPr>
            <a:spLocks noGrp="1"/>
          </p:cNvSpPr>
          <p:nvPr>
            <p:ph type="title"/>
          </p:nvPr>
        </p:nvSpPr>
        <p:spPr>
          <a:xfrm>
            <a:off x="642910" y="214290"/>
            <a:ext cx="7239000" cy="857232"/>
          </a:xfrm>
        </p:spPr>
        <p:txBody>
          <a:bodyPr>
            <a:normAutofit fontScale="90000"/>
          </a:bodyPr>
          <a:lstStyle/>
          <a:p>
            <a:pPr algn="ctr"/>
            <a:r>
              <a:rPr lang="lt-LT" sz="5400" b="1" dirty="0" smtClean="0"/>
              <a:t>Simbolizmas</a:t>
            </a:r>
            <a:endParaRPr lang="lt-LT" sz="5400" b="1" dirty="0"/>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571480"/>
            <a:ext cx="8358246" cy="5786478"/>
          </a:xfrm>
        </p:spPr>
        <p:txBody>
          <a:bodyPr/>
          <a:lstStyle/>
          <a:p>
            <a:r>
              <a:rPr lang="lt-LT" sz="2800" dirty="0" smtClean="0">
                <a:latin typeface="Times New Roman" pitchFamily="18" charset="0"/>
                <a:cs typeface="Times New Roman" pitchFamily="18" charset="0"/>
              </a:rPr>
              <a:t>Vis dėlto brandieji M. K. Čiurlionio paveikslai, kurių plastika subtiliai pagrįsta muzikinėmis formomis ir muzikine motyvine plėtojimo logika, ir vėlyvieji kūriniai fortepijonui, kuriuose persipina serijinė technika ir ostinatinė logika, melodiniai bei ritminiai moduliai ir harmoninių kompleksų dariniai, visoje Europos kultūros istorijoje išsiskiria kaip unikalūs muzikos ir tapybos sferas suliejantys meno pavyzdžiai.</a:t>
            </a:r>
          </a:p>
          <a:p>
            <a:endParaRPr lang="lt-LT" dirty="0"/>
          </a:p>
        </p:txBody>
      </p:sp>
    </p:spTree>
  </p:cSld>
  <p:clrMapOvr>
    <a:masterClrMapping/>
  </p:clrMapOvr>
  <p:transition spd="med">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7298"/>
            <a:ext cx="8258204" cy="5098438"/>
          </a:xfrm>
        </p:spPr>
        <p:txBody>
          <a:bodyPr>
            <a:normAutofit/>
          </a:bodyPr>
          <a:lstStyle/>
          <a:p>
            <a:pPr>
              <a:buNone/>
            </a:pPr>
            <a:r>
              <a:rPr lang="lt-LT" sz="3200" dirty="0" smtClean="0"/>
              <a:t>   </a:t>
            </a:r>
            <a:r>
              <a:rPr lang="lt-LT" sz="3200" dirty="0" smtClean="0">
                <a:latin typeface="Times New Roman" pitchFamily="18" charset="0"/>
                <a:cs typeface="Times New Roman" pitchFamily="18" charset="0"/>
              </a:rPr>
              <a:t>Vaikystę </a:t>
            </a:r>
            <a:r>
              <a:rPr lang="lt-LT" sz="3200" dirty="0">
                <a:latin typeface="Times New Roman" pitchFamily="18" charset="0"/>
                <a:cs typeface="Times New Roman" pitchFamily="18" charset="0"/>
              </a:rPr>
              <a:t>būsimasis menininkas praleido Druskininkuose, kur tėvo prižiūrimas išmoko skambinti fortepijonu. </a:t>
            </a:r>
            <a:r>
              <a:rPr lang="lt-LT" sz="3200" dirty="0" smtClean="0">
                <a:latin typeface="Times New Roman" pitchFamily="18" charset="0"/>
                <a:cs typeface="Times New Roman" pitchFamily="18" charset="0"/>
              </a:rPr>
              <a:t>1885 m</a:t>
            </a:r>
            <a:r>
              <a:rPr lang="lt-LT" sz="3200" dirty="0">
                <a:latin typeface="Times New Roman" pitchFamily="18" charset="0"/>
                <a:cs typeface="Times New Roman" pitchFamily="18" charset="0"/>
              </a:rPr>
              <a:t>. baigė liaudies mokyklą ir svajojo toliau mokytis. 1889–1893 m. gydytojo J. Markevičiaus rūpesčiu mokėsi M. Oginskio Plungės </a:t>
            </a:r>
            <a:r>
              <a:rPr lang="lt-LT" sz="3200" dirty="0" smtClean="0">
                <a:latin typeface="Times New Roman" pitchFamily="18" charset="0"/>
                <a:cs typeface="Times New Roman" pitchFamily="18" charset="0"/>
              </a:rPr>
              <a:t>dvaro orkestro </a:t>
            </a:r>
            <a:r>
              <a:rPr lang="lt-LT" sz="3200" dirty="0">
                <a:latin typeface="Times New Roman" pitchFamily="18" charset="0"/>
                <a:cs typeface="Times New Roman" pitchFamily="18" charset="0"/>
              </a:rPr>
              <a:t>mokykloje, kur pramoko muzikos teorijos ir bandė kurti, </a:t>
            </a:r>
            <a:r>
              <a:rPr lang="lt-LT" sz="3200" dirty="0" smtClean="0">
                <a:latin typeface="Times New Roman" pitchFamily="18" charset="0"/>
                <a:cs typeface="Times New Roman" pitchFamily="18" charset="0"/>
              </a:rPr>
              <a:t>fleita grojo </a:t>
            </a:r>
            <a:r>
              <a:rPr lang="lt-LT" sz="3200" dirty="0">
                <a:latin typeface="Times New Roman" pitchFamily="18" charset="0"/>
                <a:cs typeface="Times New Roman" pitchFamily="18" charset="0"/>
              </a:rPr>
              <a:t>dvaro orkestre.</a:t>
            </a:r>
            <a:r>
              <a:rPr lang="lt-LT" dirty="0">
                <a:latin typeface="Times New Roman" pitchFamily="18" charset="0"/>
                <a:cs typeface="Times New Roman" pitchFamily="18" charset="0"/>
              </a:rPr>
              <a:t> </a:t>
            </a:r>
          </a:p>
        </p:txBody>
      </p:sp>
      <p:sp>
        <p:nvSpPr>
          <p:cNvPr id="2" name="Title 1"/>
          <p:cNvSpPr>
            <a:spLocks noGrp="1"/>
          </p:cNvSpPr>
          <p:nvPr>
            <p:ph type="title"/>
          </p:nvPr>
        </p:nvSpPr>
        <p:spPr>
          <a:xfrm>
            <a:off x="457200" y="0"/>
            <a:ext cx="7239000" cy="1000108"/>
          </a:xfrm>
        </p:spPr>
        <p:txBody>
          <a:bodyPr>
            <a:normAutofit/>
          </a:bodyPr>
          <a:lstStyle/>
          <a:p>
            <a:pPr algn="ctr"/>
            <a:r>
              <a:rPr lang="lt-LT" sz="5400" b="1" dirty="0" smtClean="0"/>
              <a:t>Vaikystė</a:t>
            </a:r>
            <a:endParaRPr lang="lt-LT" sz="5400" b="1" dirty="0"/>
          </a:p>
        </p:txBody>
      </p:sp>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00042"/>
            <a:ext cx="8429684" cy="6143668"/>
          </a:xfrm>
        </p:spPr>
        <p:txBody>
          <a:bodyPr>
            <a:normAutofit/>
          </a:bodyPr>
          <a:lstStyle/>
          <a:p>
            <a:r>
              <a:rPr lang="lt-LT" dirty="0" smtClean="0">
                <a:latin typeface="Times New Roman" pitchFamily="18" charset="0"/>
                <a:cs typeface="Times New Roman" pitchFamily="18" charset="0"/>
              </a:rPr>
              <a:t>1894–1899 m. kunigaikščio M. Oginskio remiamas studijavo Varšuvos muzikos institute: fortepijono mokėsi pas prof. T. Bržezickį ir A. Sigetinskį, kompozicijos – pas prof. Z. Noskovskį. Baigęs studijas, dar kurį laiką gyveno Varšuvoje ir vertėsi privačiomis muzikos pamokomis. 1899 m. Čiurlionis gavo pasiūlymą tapti Liublino muzikos mokyklos direktoriumi, tačiau to atsisakė, pasirinkdamas tolimesnį muzikos kūrėjo tobulinimosi kelią.</a:t>
            </a:r>
            <a:endParaRPr lang="lt-LT"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146-tevai1.png"/>
          <p:cNvPicPr>
            <a:picLocks noGrp="1" noChangeAspect="1"/>
          </p:cNvPicPr>
          <p:nvPr>
            <p:ph idx="1"/>
          </p:nvPr>
        </p:nvPicPr>
        <p:blipFill>
          <a:blip r:embed="rId2"/>
          <a:stretch>
            <a:fillRect/>
          </a:stretch>
        </p:blipFill>
        <p:spPr>
          <a:xfrm>
            <a:off x="0" y="0"/>
            <a:ext cx="9144000" cy="6857999"/>
          </a:xfrm>
        </p:spPr>
      </p:pic>
      <p:sp>
        <p:nvSpPr>
          <p:cNvPr id="3" name="Title 2"/>
          <p:cNvSpPr>
            <a:spLocks noGrp="1"/>
          </p:cNvSpPr>
          <p:nvPr>
            <p:ph type="title"/>
          </p:nvPr>
        </p:nvSpPr>
        <p:spPr>
          <a:xfrm>
            <a:off x="457200" y="152400"/>
            <a:ext cx="8229600" cy="847708"/>
          </a:xfrm>
        </p:spPr>
        <p:txBody>
          <a:bodyPr/>
          <a:lstStyle/>
          <a:p>
            <a:pPr algn="ctr"/>
            <a:r>
              <a:rPr lang="lt-LT" b="1" dirty="0" err="1" smtClean="0"/>
              <a:t>M.K.Čiurlionio</a:t>
            </a:r>
            <a:r>
              <a:rPr lang="lt-LT" b="1" dirty="0" smtClean="0"/>
              <a:t> </a:t>
            </a:r>
            <a:r>
              <a:rPr lang="lt-LT" b="1" dirty="0" smtClean="0"/>
              <a:t>tėvai </a:t>
            </a:r>
            <a:endParaRPr lang="en-US" b="1" dirty="0"/>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736"/>
            <a:ext cx="8329642" cy="5027000"/>
          </a:xfrm>
        </p:spPr>
        <p:txBody>
          <a:bodyPr>
            <a:normAutofit/>
          </a:bodyPr>
          <a:lstStyle/>
          <a:p>
            <a:r>
              <a:rPr lang="lt-LT" dirty="0">
                <a:latin typeface="Times New Roman" pitchFamily="18" charset="0"/>
                <a:cs typeface="Times New Roman" pitchFamily="18" charset="0"/>
              </a:rPr>
              <a:t>K. Čiurlionis į Plungę atvyko 1889 m., kai jam buvo 14 metų</a:t>
            </a:r>
            <a:r>
              <a:rPr lang="lt-LT" dirty="0" smtClean="0">
                <a:latin typeface="Times New Roman" pitchFamily="18" charset="0"/>
                <a:cs typeface="Times New Roman" pitchFamily="18" charset="0"/>
              </a:rPr>
              <a:t>.</a:t>
            </a:r>
          </a:p>
          <a:p>
            <a:r>
              <a:rPr lang="lt-LT" dirty="0">
                <a:latin typeface="Times New Roman" pitchFamily="18" charset="0"/>
                <a:cs typeface="Times New Roman" pitchFamily="18" charset="0"/>
              </a:rPr>
              <a:t>Plungėje būsimasis kompozitorius mokėsi groti fleita ir klarnetu, taip pat grodavo pianinu ir vargonais. </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Čia </a:t>
            </a:r>
            <a:r>
              <a:rPr lang="lt-LT" dirty="0">
                <a:latin typeface="Times New Roman" pitchFamily="18" charset="0"/>
                <a:cs typeface="Times New Roman" pitchFamily="18" charset="0"/>
              </a:rPr>
              <a:t>jis domėjosi ir kitais instrumentais, tikrino partitūras</a:t>
            </a:r>
            <a:r>
              <a:rPr lang="lt-LT" dirty="0" smtClean="0">
                <a:latin typeface="Times New Roman" pitchFamily="18" charset="0"/>
                <a:cs typeface="Times New Roman" pitchFamily="18" charset="0"/>
              </a:rPr>
              <a:t>.</a:t>
            </a:r>
          </a:p>
          <a:p>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Žemaitijoje M. K. Čiurlionis susidomėjo piešimu. Besimokydamas Plungėje, M. K. Čiurlionis sukūrė apie 20 paveikslų.</a:t>
            </a:r>
          </a:p>
        </p:txBody>
      </p:sp>
      <p:sp>
        <p:nvSpPr>
          <p:cNvPr id="2" name="Title 1"/>
          <p:cNvSpPr>
            <a:spLocks noGrp="1"/>
          </p:cNvSpPr>
          <p:nvPr>
            <p:ph type="title"/>
          </p:nvPr>
        </p:nvSpPr>
        <p:spPr>
          <a:xfrm>
            <a:off x="785786" y="214290"/>
            <a:ext cx="7239000" cy="1071546"/>
          </a:xfrm>
        </p:spPr>
        <p:txBody>
          <a:bodyPr>
            <a:normAutofit/>
          </a:bodyPr>
          <a:lstStyle/>
          <a:p>
            <a:pPr algn="ctr"/>
            <a:r>
              <a:rPr lang="lt-LT" sz="5400" b="1" dirty="0" smtClean="0"/>
              <a:t>Čiurlionis ir Plungė</a:t>
            </a:r>
            <a:endParaRPr lang="lt-LT" sz="5400" b="1" dirty="0"/>
          </a:p>
        </p:txBody>
      </p:sp>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2" descr="http://ciurlionis.eu/wp-content/uploads/2010/09/p169_1-Plungės-rūmai-1024x74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428604"/>
            <a:ext cx="8501122" cy="6215106"/>
          </a:xfrm>
        </p:spPr>
        <p:txBody>
          <a:bodyPr>
            <a:normAutofit/>
          </a:bodyPr>
          <a:lstStyle/>
          <a:p>
            <a:r>
              <a:rPr lang="lt-LT" dirty="0">
                <a:latin typeface="Times New Roman" pitchFamily="18" charset="0"/>
                <a:cs typeface="Times New Roman" pitchFamily="18" charset="0"/>
              </a:rPr>
              <a:t>M. K. Čiurlionis labai mėgo Plungės dvaro parką, ypač ūksmingesnes jo vietas. Čia jis dažnai grodavo, piešdavo, skaitydavo knygas. Labiausiai M. K. Čiurlionį žavėdavo Joninių nakties šventė rūmų parke</a:t>
            </a:r>
            <a:r>
              <a:rPr lang="lt-LT" dirty="0" smtClean="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Mokydamasis </a:t>
            </a:r>
            <a:r>
              <a:rPr lang="lt-LT" dirty="0">
                <a:latin typeface="Times New Roman" pitchFamily="18" charset="0"/>
                <a:cs typeface="Times New Roman" pitchFamily="18" charset="0"/>
              </a:rPr>
              <a:t>Plungėje, M. K. Čiurlionis parašė muzikinį kūrinį, skirtą kunigaikščio M. Oginskio vardo dienai. Jį per Mykolines atliko orkestras ir tai buvo graži staigmena kunigaikščiui. Po šio įvykio kunigaikštis vaikiną pasikvietė pokalbiui, jaunajam kompozitoriui kunigaikščio viešnia įteikė rožių.</a:t>
            </a:r>
          </a:p>
        </p:txBody>
      </p:sp>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00174"/>
            <a:ext cx="3857652" cy="4983179"/>
          </a:xfrm>
        </p:spPr>
        <p:txBody>
          <a:bodyPr>
            <a:normAutofit/>
          </a:bodyPr>
          <a:lstStyle/>
          <a:p>
            <a:r>
              <a:rPr lang="lt-LT" sz="3200" dirty="0">
                <a:latin typeface="Times New Roman" pitchFamily="18" charset="0"/>
                <a:cs typeface="Times New Roman" pitchFamily="18" charset="0"/>
              </a:rPr>
              <a:t>Beveik visi žinomi Čiurlionio dailės darbai, rankraščiai ir pan. saugomi ir eksponuojami Nacionaliniame M. K. Čiurlionio dailės muziejuje Kaune</a:t>
            </a:r>
            <a:r>
              <a:rPr lang="lt-LT" sz="3200" dirty="0" smtClean="0">
                <a:latin typeface="Times New Roman" pitchFamily="18" charset="0"/>
                <a:cs typeface="Times New Roman" pitchFamily="18" charset="0"/>
              </a:rPr>
              <a:t>.</a:t>
            </a:r>
          </a:p>
          <a:p>
            <a:endParaRPr lang="en-US" sz="3200" dirty="0" smtClean="0"/>
          </a:p>
        </p:txBody>
      </p:sp>
      <p:sp>
        <p:nvSpPr>
          <p:cNvPr id="2" name="Title 1"/>
          <p:cNvSpPr>
            <a:spLocks noGrp="1"/>
          </p:cNvSpPr>
          <p:nvPr>
            <p:ph type="title"/>
          </p:nvPr>
        </p:nvSpPr>
        <p:spPr>
          <a:xfrm>
            <a:off x="500034" y="214290"/>
            <a:ext cx="7467600" cy="857232"/>
          </a:xfrm>
        </p:spPr>
        <p:txBody>
          <a:bodyPr>
            <a:normAutofit fontScale="90000"/>
          </a:bodyPr>
          <a:lstStyle/>
          <a:p>
            <a:pPr algn="ctr"/>
            <a:r>
              <a:rPr lang="lt-LT" sz="5400" b="1" dirty="0" smtClean="0"/>
              <a:t>Kūryba</a:t>
            </a:r>
            <a:endParaRPr lang="lt-LT" sz="5400" b="1" dirty="0"/>
          </a:p>
        </p:txBody>
      </p:sp>
      <p:pic>
        <p:nvPicPr>
          <p:cNvPr id="5" name="Picture 4" descr="http://img358.imageshack.us/img358/9482/aleja1083s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686" y="1571612"/>
            <a:ext cx="4429156" cy="41434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357166"/>
            <a:ext cx="8258204" cy="6215106"/>
          </a:xfrm>
        </p:spPr>
        <p:txBody>
          <a:bodyPr>
            <a:normAutofit/>
          </a:bodyPr>
          <a:lstStyle/>
          <a:p>
            <a:r>
              <a:rPr lang="lt-LT" sz="2800" dirty="0" smtClean="0">
                <a:latin typeface="Times New Roman" pitchFamily="18" charset="0"/>
                <a:cs typeface="Times New Roman" pitchFamily="18" charset="0"/>
              </a:rPr>
              <a:t>M. K. Čiurlionis – ne tik garsus dailininkas, bet ir lietuvių profesionaliosios muzikos pradininkas. Jo muzikinį palikimą sudaro dvi simfoninės poemos „Miške“ ir „Jūra“, simfoninė uvertiūra „Kęstutis“, Styginių kvartetas, kantata „De profundis“, fuga „Kyrie“, „Agnus dei“, „Sanctus“, „Neliūskime“, „Lapas pageltęs nukrinta“, apie 200 kūrinių fortepijonui, apie 40 harmonizuotų lietuvių liaudies dainų ir kt.</a:t>
            </a:r>
          </a:p>
          <a:p>
            <a:endParaRPr lang="en-US" dirty="0"/>
          </a:p>
        </p:txBody>
      </p:sp>
    </p:spTree>
  </p:cSld>
  <p:clrMapOvr>
    <a:masterClrMapping/>
  </p:clrMapOvr>
  <p:transition spd="med">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428604"/>
            <a:ext cx="8501122" cy="6143668"/>
          </a:xfrm>
        </p:spPr>
        <p:txBody>
          <a:bodyPr>
            <a:normAutofit/>
          </a:bodyPr>
          <a:lstStyle/>
          <a:p>
            <a:r>
              <a:rPr lang="lt-LT" dirty="0">
                <a:latin typeface="Times New Roman" pitchFamily="18" charset="0"/>
                <a:cs typeface="Times New Roman" pitchFamily="18" charset="0"/>
              </a:rPr>
              <a:t>1909 m. Varšuvoje išleistas jo harmonizuotų lietuvių liaudies dainų rinkinys „Vieversėlis“. M. K. Čiurlionio harmonizuotos liaudies dainos „Beauštanti aušrelė“, „Oi lekia, lekia“, „Šoks tėvelis suktinį“ ir „Taip toli žadėta“ skambėjo JAV ir Kanados lietuvių dainų šventėse Čikagoje irToronte. Retas choras ir Lietuvoje apsieina be M. K. Čiurlionio harmonizuotų liaudies dainų. Iš viso sukūrė apie 350 įvairių muzikos kūrinių (dalis jų nebaigti) ir apie 300 dailės ir grafikos darbų.</a:t>
            </a:r>
          </a:p>
        </p:txBody>
      </p:sp>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Content Placeholder 3" descr="M._K._Čiurlionis_su_žmona_Sofija.LH6314.jpg"/>
          <p:cNvPicPr>
            <a:picLocks noGrp="1" noChangeAspect="1"/>
          </p:cNvPicPr>
          <p:nvPr>
            <p:ph idx="1"/>
          </p:nvPr>
        </p:nvPicPr>
        <p:blipFill>
          <a:blip r:embed="rId2"/>
          <a:stretch>
            <a:fillRect/>
          </a:stretch>
        </p:blipFill>
        <p:spPr>
          <a:xfrm>
            <a:off x="0" y="0"/>
            <a:ext cx="9144000" cy="6858000"/>
          </a:xfrm>
        </p:spPr>
      </p:pic>
    </p:spTree>
  </p:cSld>
  <p:clrMapOvr>
    <a:masterClrMapping/>
  </p:clrMapOvr>
  <p:transitio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lt-LT" sz="3200" dirty="0" smtClean="0">
                <a:latin typeface="Times New Roman" pitchFamily="18" charset="0"/>
                <a:cs typeface="Times New Roman" pitchFamily="18" charset="0"/>
              </a:rPr>
              <a:t> Jau trisdešimtmetis dailininkas ir kompozitorius mini savo „literatūrą“. Nebuvo tai jaunuoliški ar kokios ambicijos diktuojami kūriniai. Veikiau – tikrų ir imperatyvių kūrybos jėgų balsas. Visą Čiurlionio publicistiką, o ypač laiškus žymi ryškus žodis ir talpus vaizdas</a:t>
            </a:r>
            <a:r>
              <a:rPr lang="en-US" sz="3200" dirty="0" smtClean="0">
                <a:latin typeface="Times New Roman" pitchFamily="18" charset="0"/>
                <a:cs typeface="Times New Roman" pitchFamily="18" charset="0"/>
              </a:rPr>
              <a:t>.</a:t>
            </a:r>
            <a:endParaRPr lang="lt-LT" sz="3200" dirty="0" smtClean="0">
              <a:latin typeface="Times New Roman" pitchFamily="18" charset="0"/>
              <a:cs typeface="Times New Roman" pitchFamily="18" charset="0"/>
            </a:endParaRPr>
          </a:p>
        </p:txBody>
      </p:sp>
      <p:sp>
        <p:nvSpPr>
          <p:cNvPr id="2" name="Title 1"/>
          <p:cNvSpPr>
            <a:spLocks noGrp="1"/>
          </p:cNvSpPr>
          <p:nvPr>
            <p:ph type="title"/>
          </p:nvPr>
        </p:nvSpPr>
        <p:spPr>
          <a:xfrm>
            <a:off x="457200" y="0"/>
            <a:ext cx="7239000" cy="1071546"/>
          </a:xfrm>
        </p:spPr>
        <p:txBody>
          <a:bodyPr>
            <a:normAutofit/>
          </a:bodyPr>
          <a:lstStyle/>
          <a:p>
            <a:pPr algn="ctr"/>
            <a:r>
              <a:rPr lang="lt-LT" sz="5400" dirty="0" smtClean="0">
                <a:latin typeface="Arial Black" panose="020B0A04020102020204" pitchFamily="34" charset="0"/>
                <a:cs typeface="Times New Roman" panose="02020603050405020304" pitchFamily="18" charset="0"/>
              </a:rPr>
              <a:t>Rašytojas</a:t>
            </a:r>
            <a:endParaRPr lang="en-US" sz="5400" dirty="0"/>
          </a:p>
        </p:txBody>
      </p:sp>
    </p:spTree>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401080" cy="6027132"/>
          </a:xfrm>
        </p:spPr>
        <p:txBody>
          <a:bodyPr>
            <a:normAutofit/>
          </a:bodyPr>
          <a:lstStyle/>
          <a:p>
            <a:r>
              <a:rPr lang="lt-LT" sz="3200" dirty="0" smtClean="0">
                <a:latin typeface="Times New Roman" panose="02020603050405020304" pitchFamily="18" charset="0"/>
                <a:cs typeface="Times New Roman" panose="02020603050405020304" pitchFamily="18" charset="0"/>
              </a:rPr>
              <a:t>Čiurlionis rašė lenkiškai ir savo žodžio kūrybos nespausdino. Iš pradžių tikriausiai manė ją esant nepakankamai brandžią, vėliau galbūt nenorėjo būti kaip lenkų literatas, o lietuvių kalbos pakankamai dar nemokėjo, kad plunksna suspėtų paskui mintį ir fantaziją. </a:t>
            </a:r>
            <a:endParaRPr lang="en-US" sz="3200" dirty="0" smtClean="0"/>
          </a:p>
        </p:txBody>
      </p:sp>
    </p:spTree>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iurlionio_rankrastis2.jpg"/>
          <p:cNvPicPr>
            <a:picLocks noGrp="1" noChangeAspect="1"/>
          </p:cNvPicPr>
          <p:nvPr>
            <p:ph idx="1"/>
          </p:nvPr>
        </p:nvPicPr>
        <p:blipFill>
          <a:blip r:embed="rId2"/>
          <a:stretch>
            <a:fillRect/>
          </a:stretch>
        </p:blipFill>
        <p:spPr>
          <a:xfrm>
            <a:off x="1" y="0"/>
            <a:ext cx="9144000" cy="6858000"/>
          </a:xfrm>
        </p:spPr>
      </p:pic>
    </p:spTree>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57298"/>
            <a:ext cx="8229600" cy="5143536"/>
          </a:xfrm>
        </p:spPr>
        <p:txBody>
          <a:bodyPr/>
          <a:lstStyle/>
          <a:p>
            <a:r>
              <a:rPr lang="lt-LT" dirty="0" smtClean="0">
                <a:latin typeface="Times New Roman" panose="02020603050405020304" pitchFamily="18" charset="0"/>
                <a:cs typeface="Times New Roman" panose="02020603050405020304" pitchFamily="18" charset="0"/>
              </a:rPr>
              <a:t> M.K.Čiurlionis – lietuvių profesionaliosios muzikos pradininkas. Jo svarbiausią muzikinį palikimą sudaro dvi simfoninės poemos „Miške“ ir „Jūra“, apie 200 kūrinių fortepijonui, apie 40 harmonizuotų lietuvių liaudies dainų ir kt.</a:t>
            </a:r>
          </a:p>
          <a:p>
            <a:r>
              <a:rPr lang="lt-LT" dirty="0" smtClean="0">
                <a:latin typeface="Times New Roman" panose="02020603050405020304" pitchFamily="18" charset="0"/>
                <a:cs typeface="Times New Roman" panose="02020603050405020304" pitchFamily="18" charset="0"/>
              </a:rPr>
              <a:t>   Jis pirmasis muzikas, supratęs lietuvių liaudies dainų nepaprastą grožį, ieškojęs lietuviško stiliaus, naujų kūrybos formų, sugebėjęs įsiskverbti į savo tautos gilumines erdves ir ten įsiklausyti į muzikos bei tapybos paslaptis. </a:t>
            </a:r>
            <a:endParaRPr lang="en-US" dirty="0"/>
          </a:p>
        </p:txBody>
      </p:sp>
      <p:sp>
        <p:nvSpPr>
          <p:cNvPr id="3" name="Title 2"/>
          <p:cNvSpPr>
            <a:spLocks noGrp="1"/>
          </p:cNvSpPr>
          <p:nvPr>
            <p:ph type="title"/>
          </p:nvPr>
        </p:nvSpPr>
        <p:spPr>
          <a:xfrm>
            <a:off x="428596" y="142852"/>
            <a:ext cx="8229600" cy="1014434"/>
          </a:xfrm>
        </p:spPr>
        <p:txBody>
          <a:bodyPr>
            <a:normAutofit/>
          </a:bodyPr>
          <a:lstStyle/>
          <a:p>
            <a:pPr algn="ctr"/>
            <a:r>
              <a:rPr sz="5400" b="1" smtClean="0">
                <a:latin typeface="Times New Roman" pitchFamily="18" charset="0"/>
                <a:cs typeface="Times New Roman" pitchFamily="18" charset="0"/>
              </a:rPr>
              <a:t>Muzikas</a:t>
            </a:r>
            <a:endParaRPr lang="en-US" sz="5400" b="1"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url199.jpg"/>
          <p:cNvPicPr>
            <a:picLocks noGrp="1" noChangeAspect="1"/>
          </p:cNvPicPr>
          <p:nvPr>
            <p:ph idx="1"/>
          </p:nvPr>
        </p:nvPicPr>
        <p:blipFill>
          <a:blip r:embed="rId2"/>
          <a:stretch>
            <a:fillRect/>
          </a:stretch>
        </p:blipFill>
        <p:spPr>
          <a:xfrm>
            <a:off x="0" y="0"/>
            <a:ext cx="9143999" cy="6858000"/>
          </a:xfrm>
        </p:spPr>
      </p:pic>
      <p:sp>
        <p:nvSpPr>
          <p:cNvPr id="7" name="Rectangle 6"/>
          <p:cNvSpPr/>
          <p:nvPr/>
        </p:nvSpPr>
        <p:spPr>
          <a:xfrm>
            <a:off x="0" y="5934670"/>
            <a:ext cx="9144000" cy="1354217"/>
          </a:xfrm>
          <a:prstGeom prst="rect">
            <a:avLst/>
          </a:prstGeom>
        </p:spPr>
        <p:txBody>
          <a:bodyPr wrap="square">
            <a:spAutoFit/>
          </a:bodyPr>
          <a:lstStyle/>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hlinkClick r:id="rId3"/>
              </a:rPr>
              <a:t>http://www.youtube.com/watch?v=n0av7HfAP00</a:t>
            </a:r>
            <a:endParaRPr lang="en-US"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smtClean="0"/>
          </a:p>
          <a:p>
            <a:endParaRPr lang="en-US" dirty="0" smtClean="0"/>
          </a:p>
          <a:p>
            <a:endParaRPr lang="en-US" dirty="0"/>
          </a:p>
        </p:txBody>
      </p:sp>
    </p:spTree>
  </p:cSld>
  <p:clrMapOvr>
    <a:masterClrMapping/>
  </p:clrMapOvr>
  <p:transition spd="med">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401080" cy="5572140"/>
          </a:xfrm>
        </p:spPr>
        <p:txBody>
          <a:bodyPr>
            <a:normAutofit/>
          </a:bodyPr>
          <a:lstStyle/>
          <a:p>
            <a:r>
              <a:rPr lang="lt-LT" sz="2800" dirty="0" smtClean="0">
                <a:latin typeface="Times New Roman" pitchFamily="18" charset="0"/>
                <a:cs typeface="Times New Roman" pitchFamily="18" charset="0"/>
              </a:rPr>
              <a:t> Čiurlionis, kaip dailininkas, pradėjo formuotis vėlai. Nors žinoma, kad besimokydamas Plungėje apie 1893 m., jis piešdavo miesto apylinkes, tačiau profesionalaus dailininko kelią pradėjo būdamas tik apie 29 m. amžiaus, įstojęs į Varšuvos dailės mokyklą. Čiurlionis vėliau apie ją pasakys: „</a:t>
            </a:r>
            <a:r>
              <a:rPr lang="lt-LT" sz="2800" i="1" dirty="0" smtClean="0">
                <a:latin typeface="Times New Roman" pitchFamily="18" charset="0"/>
                <a:cs typeface="Times New Roman" pitchFamily="18" charset="0"/>
              </a:rPr>
              <a:t>Nieko nemokė ten to, ko aš norėjau išmokti</a:t>
            </a:r>
            <a:r>
              <a:rPr lang="lt-LT" sz="2800" dirty="0" smtClean="0">
                <a:latin typeface="Times New Roman" pitchFamily="18" charset="0"/>
                <a:cs typeface="Times New Roman" pitchFamily="18" charset="0"/>
              </a:rPr>
              <a:t>“. Jau pirmuosiuose Čiurlionio darbuose pasireiškė dailininko potraukis į simbolizmą ir abstrakciją, mistikos ir paslapties šydą kūryboje.</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a:xfrm>
            <a:off x="457200" y="0"/>
            <a:ext cx="7239000" cy="1000108"/>
          </a:xfrm>
        </p:spPr>
        <p:txBody>
          <a:bodyPr>
            <a:normAutofit/>
          </a:bodyPr>
          <a:lstStyle/>
          <a:p>
            <a:pPr algn="ctr"/>
            <a:r>
              <a:rPr lang="lt-LT" sz="5400" dirty="0" smtClean="0">
                <a:latin typeface="Arial Black" panose="020B0A04020102020204" pitchFamily="34" charset="0"/>
                <a:cs typeface="Times New Roman" panose="02020603050405020304" pitchFamily="18" charset="0"/>
              </a:rPr>
              <a:t>Dailininkas</a:t>
            </a:r>
            <a:endParaRPr lang="en-US" sz="5400" dirty="0"/>
          </a:p>
        </p:txBody>
      </p:sp>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latin typeface="Arial Black" pitchFamily="34" charset="0"/>
              </a:rPr>
              <a:t>Paveikslai minimi ,,Laiškai Sofijai’’ skaitytoje ištraukoje:</a:t>
            </a:r>
            <a:endParaRPr lang="lt-LT" dirty="0">
              <a:latin typeface="Arial Black" pitchFamily="34" charset="0"/>
            </a:endParaRPr>
          </a:p>
        </p:txBody>
      </p:sp>
      <p:pic>
        <p:nvPicPr>
          <p:cNvPr id="1026" name="Picture 2" descr="C:\Users\aspire\Desktop\ciurlionis_karaliu-300x297.jpg"/>
          <p:cNvPicPr>
            <a:picLocks noChangeAspect="1" noChangeArrowheads="1"/>
          </p:cNvPicPr>
          <p:nvPr/>
        </p:nvPicPr>
        <p:blipFill>
          <a:blip r:embed="rId2"/>
          <a:srcRect/>
          <a:stretch>
            <a:fillRect/>
          </a:stretch>
        </p:blipFill>
        <p:spPr bwMode="auto">
          <a:xfrm>
            <a:off x="428596" y="1500174"/>
            <a:ext cx="4857062" cy="4808491"/>
          </a:xfrm>
          <a:prstGeom prst="rect">
            <a:avLst/>
          </a:prstGeom>
          <a:noFill/>
        </p:spPr>
      </p:pic>
      <p:sp>
        <p:nvSpPr>
          <p:cNvPr id="5" name="TextBox 4"/>
          <p:cNvSpPr txBox="1"/>
          <p:nvPr/>
        </p:nvSpPr>
        <p:spPr>
          <a:xfrm>
            <a:off x="500034" y="6286520"/>
            <a:ext cx="3143272" cy="400110"/>
          </a:xfrm>
          <a:prstGeom prst="rect">
            <a:avLst/>
          </a:prstGeom>
          <a:noFill/>
        </p:spPr>
        <p:txBody>
          <a:bodyPr wrap="square" rtlCol="0">
            <a:spAutoFit/>
          </a:bodyPr>
          <a:lstStyle/>
          <a:p>
            <a:r>
              <a:rPr lang="lt-LT" sz="2000" b="1" dirty="0" smtClean="0">
                <a:latin typeface="Times New Roman" pitchFamily="18" charset="0"/>
                <a:cs typeface="Times New Roman" pitchFamily="18" charset="0"/>
              </a:rPr>
              <a:t>,,Karalių pasaka’’, 1908 m.</a:t>
            </a:r>
          </a:p>
        </p:txBody>
      </p:sp>
      <p:sp>
        <p:nvSpPr>
          <p:cNvPr id="6" name="TextBox 5"/>
          <p:cNvSpPr txBox="1"/>
          <p:nvPr/>
        </p:nvSpPr>
        <p:spPr>
          <a:xfrm>
            <a:off x="5357818" y="1714488"/>
            <a:ext cx="3429024" cy="2246769"/>
          </a:xfrm>
          <a:prstGeom prst="rect">
            <a:avLst/>
          </a:prstGeom>
          <a:noFill/>
        </p:spPr>
        <p:txBody>
          <a:bodyPr wrap="square" rtlCol="0">
            <a:spAutoFit/>
          </a:bodyPr>
          <a:lstStyle/>
          <a:p>
            <a:r>
              <a:rPr lang="lt-LT" sz="2800" i="1" dirty="0" smtClean="0">
                <a:latin typeface="Times New Roman" pitchFamily="18" charset="0"/>
                <a:cs typeface="Times New Roman" pitchFamily="18" charset="0"/>
              </a:rPr>
              <a:t>,,O gal paėmei ir rėmus to miesto su lekiančiu žirgu , o gal Pasaką su dviem karaliais.’’</a:t>
            </a:r>
            <a:endParaRPr lang="lt-LT" sz="2800" i="1"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pire\Desktop\ciurl188.jpg"/>
          <p:cNvPicPr>
            <a:picLocks noChangeAspect="1" noChangeArrowheads="1"/>
          </p:cNvPicPr>
          <p:nvPr/>
        </p:nvPicPr>
        <p:blipFill>
          <a:blip r:embed="rId2"/>
          <a:srcRect/>
          <a:stretch>
            <a:fillRect/>
          </a:stretch>
        </p:blipFill>
        <p:spPr bwMode="auto">
          <a:xfrm>
            <a:off x="357158" y="500042"/>
            <a:ext cx="5487283" cy="5177267"/>
          </a:xfrm>
          <a:prstGeom prst="rect">
            <a:avLst/>
          </a:prstGeom>
          <a:noFill/>
        </p:spPr>
      </p:pic>
      <p:sp>
        <p:nvSpPr>
          <p:cNvPr id="5" name="TextBox 4"/>
          <p:cNvSpPr txBox="1"/>
          <p:nvPr/>
        </p:nvSpPr>
        <p:spPr>
          <a:xfrm>
            <a:off x="357158" y="5715016"/>
            <a:ext cx="4071966" cy="400110"/>
          </a:xfrm>
          <a:prstGeom prst="rect">
            <a:avLst/>
          </a:prstGeom>
          <a:noFill/>
        </p:spPr>
        <p:txBody>
          <a:bodyPr wrap="square" rtlCol="0">
            <a:spAutoFit/>
          </a:bodyPr>
          <a:lstStyle/>
          <a:p>
            <a:r>
              <a:rPr lang="lt-LT" sz="2000" b="1" dirty="0" smtClean="0">
                <a:latin typeface="Times New Roman" pitchFamily="18" charset="0"/>
                <a:cs typeface="Times New Roman" pitchFamily="18" charset="0"/>
              </a:rPr>
              <a:t>,,Miesto preliudas’’ , 1908-1909m.</a:t>
            </a:r>
            <a:endParaRPr lang="lt-LT" sz="2000" b="1" dirty="0">
              <a:latin typeface="Times New Roman" pitchFamily="18" charset="0"/>
              <a:cs typeface="Times New Roman" pitchFamily="18" charset="0"/>
            </a:endParaRPr>
          </a:p>
        </p:txBody>
      </p:sp>
      <p:sp>
        <p:nvSpPr>
          <p:cNvPr id="8" name="TextBox 7"/>
          <p:cNvSpPr txBox="1"/>
          <p:nvPr/>
        </p:nvSpPr>
        <p:spPr>
          <a:xfrm>
            <a:off x="6429388" y="1500174"/>
            <a:ext cx="1643074" cy="369332"/>
          </a:xfrm>
          <a:prstGeom prst="rect">
            <a:avLst/>
          </a:prstGeom>
          <a:noFill/>
        </p:spPr>
        <p:txBody>
          <a:bodyPr wrap="square" rtlCol="0">
            <a:spAutoFit/>
          </a:bodyPr>
          <a:lstStyle/>
          <a:p>
            <a:endParaRPr lang="lt-LT" dirty="0"/>
          </a:p>
        </p:txBody>
      </p:sp>
      <p:sp>
        <p:nvSpPr>
          <p:cNvPr id="9" name="TextBox 8"/>
          <p:cNvSpPr txBox="1"/>
          <p:nvPr/>
        </p:nvSpPr>
        <p:spPr>
          <a:xfrm>
            <a:off x="5929322" y="1000108"/>
            <a:ext cx="2928926" cy="2246769"/>
          </a:xfrm>
          <a:prstGeom prst="rect">
            <a:avLst/>
          </a:prstGeom>
          <a:noFill/>
        </p:spPr>
        <p:txBody>
          <a:bodyPr wrap="square" rtlCol="0">
            <a:spAutoFit/>
          </a:bodyPr>
          <a:lstStyle/>
          <a:p>
            <a:r>
              <a:rPr lang="lt-LT" sz="2800" i="1" dirty="0" smtClean="0">
                <a:latin typeface="Times New Roman" pitchFamily="18" charset="0"/>
                <a:cs typeface="Times New Roman" pitchFamily="18" charset="0"/>
              </a:rPr>
              <a:t>,,O gal paėmei ir rėmus to miesto su lekiančiu žirgu , o gal Pasaką su dviem karaliais.’’</a:t>
            </a:r>
            <a:endParaRPr lang="lt-LT" sz="2800" i="1"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latin typeface="Arial Black" pitchFamily="34" charset="0"/>
              </a:rPr>
              <a:t>,,Žalčio sonata’’</a:t>
            </a:r>
            <a:br>
              <a:rPr lang="lt-LT" dirty="0" smtClean="0">
                <a:latin typeface="Arial Black" pitchFamily="34" charset="0"/>
              </a:rPr>
            </a:br>
            <a:r>
              <a:rPr lang="lt-LT" dirty="0" smtClean="0">
                <a:latin typeface="Arial Black" pitchFamily="34" charset="0"/>
              </a:rPr>
              <a:t>(1908 m.)</a:t>
            </a:r>
            <a:endParaRPr lang="lt-LT" dirty="0">
              <a:latin typeface="Arial Black" pitchFamily="34" charset="0"/>
            </a:endParaRPr>
          </a:p>
        </p:txBody>
      </p:sp>
      <p:pic>
        <p:nvPicPr>
          <p:cNvPr id="11267" name="Picture 3" descr="C:\Users\aspire\Desktop\Zalcio_sonata.Allegro.jpg"/>
          <p:cNvPicPr>
            <a:picLocks noChangeAspect="1" noChangeArrowheads="1"/>
          </p:cNvPicPr>
          <p:nvPr/>
        </p:nvPicPr>
        <p:blipFill>
          <a:blip r:embed="rId2"/>
          <a:srcRect/>
          <a:stretch>
            <a:fillRect/>
          </a:stretch>
        </p:blipFill>
        <p:spPr bwMode="auto">
          <a:xfrm>
            <a:off x="428596" y="1643050"/>
            <a:ext cx="5521172" cy="4429156"/>
          </a:xfrm>
          <a:prstGeom prst="rect">
            <a:avLst/>
          </a:prstGeom>
          <a:noFill/>
        </p:spPr>
      </p:pic>
      <p:sp>
        <p:nvSpPr>
          <p:cNvPr id="6" name="TextBox 5"/>
          <p:cNvSpPr txBox="1"/>
          <p:nvPr/>
        </p:nvSpPr>
        <p:spPr>
          <a:xfrm>
            <a:off x="6000760" y="1643050"/>
            <a:ext cx="3000364" cy="2246769"/>
          </a:xfrm>
          <a:prstGeom prst="rect">
            <a:avLst/>
          </a:prstGeom>
          <a:noFill/>
        </p:spPr>
        <p:txBody>
          <a:bodyPr wrap="square" rtlCol="0">
            <a:spAutoFit/>
          </a:bodyPr>
          <a:lstStyle/>
          <a:p>
            <a:r>
              <a:rPr lang="lt-LT" sz="2800" i="1" dirty="0" smtClean="0">
                <a:latin typeface="Times New Roman" pitchFamily="18" charset="0"/>
                <a:cs typeface="Times New Roman" pitchFamily="18" charset="0"/>
              </a:rPr>
              <a:t>,,Pabaigiau ,,Sonatą’’ , nutapiau ,,Fugą’’ , o dabar tapau naują Sonatą.’’</a:t>
            </a:r>
            <a:endParaRPr lang="lt-LT" sz="2800" i="1"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spire\Desktop\Zalcio_sonata.Finale.jpg"/>
          <p:cNvPicPr>
            <a:picLocks noChangeAspect="1" noChangeArrowheads="1"/>
          </p:cNvPicPr>
          <p:nvPr/>
        </p:nvPicPr>
        <p:blipFill>
          <a:blip r:embed="rId2"/>
          <a:srcRect/>
          <a:stretch>
            <a:fillRect/>
          </a:stretch>
        </p:blipFill>
        <p:spPr bwMode="auto">
          <a:xfrm>
            <a:off x="642910" y="214290"/>
            <a:ext cx="7929618" cy="6288635"/>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spire\Desktop\Zalcio_sonata.Scherzo.jpg"/>
          <p:cNvPicPr>
            <a:picLocks noChangeAspect="1" noChangeArrowheads="1"/>
          </p:cNvPicPr>
          <p:nvPr/>
        </p:nvPicPr>
        <p:blipFill>
          <a:blip r:embed="rId2"/>
          <a:srcRect/>
          <a:stretch>
            <a:fillRect/>
          </a:stretch>
        </p:blipFill>
        <p:spPr bwMode="auto">
          <a:xfrm>
            <a:off x="928662" y="142852"/>
            <a:ext cx="7441594" cy="6500834"/>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pire\Desktop\Zalcio_sonata.Andante.jpg"/>
          <p:cNvPicPr>
            <a:picLocks noChangeAspect="1" noChangeArrowheads="1"/>
          </p:cNvPicPr>
          <p:nvPr/>
        </p:nvPicPr>
        <p:blipFill>
          <a:blip r:embed="rId2"/>
          <a:srcRect/>
          <a:stretch>
            <a:fillRect/>
          </a:stretch>
        </p:blipFill>
        <p:spPr bwMode="auto">
          <a:xfrm>
            <a:off x="1071538" y="214290"/>
            <a:ext cx="7215238" cy="6266579"/>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285728"/>
            <a:ext cx="8286808" cy="1489076"/>
          </a:xfrm>
        </p:spPr>
        <p:txBody>
          <a:bodyPr>
            <a:normAutofit fontScale="90000"/>
          </a:bodyPr>
          <a:lstStyle/>
          <a:p>
            <a:pPr algn="ctr"/>
            <a:r>
              <a:rPr lang="lt-LT" dirty="0" smtClean="0">
                <a:latin typeface="Arial Black" pitchFamily="34" charset="0"/>
              </a:rPr>
              <a:t>,,Vasaros sonata’’</a:t>
            </a:r>
            <a:br>
              <a:rPr lang="lt-LT" dirty="0" smtClean="0">
                <a:latin typeface="Arial Black" pitchFamily="34" charset="0"/>
              </a:rPr>
            </a:br>
            <a:r>
              <a:rPr lang="lt-LT" dirty="0" smtClean="0">
                <a:latin typeface="Arial Black" pitchFamily="34" charset="0"/>
              </a:rPr>
              <a:t>(1908 m.)</a:t>
            </a:r>
            <a:br>
              <a:rPr lang="lt-LT" dirty="0" smtClean="0">
                <a:latin typeface="Arial Black" pitchFamily="34" charset="0"/>
              </a:rPr>
            </a:br>
            <a:endParaRPr lang="lt-LT" dirty="0">
              <a:latin typeface="Arial Black" pitchFamily="34" charset="0"/>
            </a:endParaRPr>
          </a:p>
        </p:txBody>
      </p:sp>
      <p:pic>
        <p:nvPicPr>
          <p:cNvPr id="7170" name="Picture 2" descr="C:\Users\aspire\Desktop\Vasaros_sonata.Allegro.jpg"/>
          <p:cNvPicPr>
            <a:picLocks noChangeAspect="1" noChangeArrowheads="1"/>
          </p:cNvPicPr>
          <p:nvPr/>
        </p:nvPicPr>
        <p:blipFill>
          <a:blip r:embed="rId2"/>
          <a:srcRect/>
          <a:stretch>
            <a:fillRect/>
          </a:stretch>
        </p:blipFill>
        <p:spPr bwMode="auto">
          <a:xfrm>
            <a:off x="500034" y="1379558"/>
            <a:ext cx="4572032" cy="5183550"/>
          </a:xfrm>
          <a:prstGeom prst="rect">
            <a:avLst/>
          </a:prstGeom>
          <a:noFill/>
        </p:spPr>
      </p:pic>
      <p:sp>
        <p:nvSpPr>
          <p:cNvPr id="5" name="TextBox 4"/>
          <p:cNvSpPr txBox="1"/>
          <p:nvPr/>
        </p:nvSpPr>
        <p:spPr>
          <a:xfrm>
            <a:off x="5500694" y="1571612"/>
            <a:ext cx="2928958" cy="2246769"/>
          </a:xfrm>
          <a:prstGeom prst="rect">
            <a:avLst/>
          </a:prstGeom>
          <a:noFill/>
        </p:spPr>
        <p:txBody>
          <a:bodyPr wrap="square" rtlCol="0">
            <a:spAutoFit/>
          </a:bodyPr>
          <a:lstStyle/>
          <a:p>
            <a:r>
              <a:rPr lang="lt-LT" sz="2800" i="1" dirty="0" smtClean="0">
                <a:latin typeface="Times New Roman" pitchFamily="18" charset="0"/>
                <a:cs typeface="Times New Roman" pitchFamily="18" charset="0"/>
              </a:rPr>
              <a:t>,,Pabaigiau ,,Sonatą’’ , nutapiau ,,Fugą’’ , o dabar tapau naują Sonatą.’’</a:t>
            </a:r>
            <a:endParaRPr lang="lt-LT" sz="2800" i="1"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spire\Desktop\Vasaros_sonata.Finale.jpg"/>
          <p:cNvPicPr>
            <a:picLocks noChangeAspect="1" noChangeArrowheads="1"/>
          </p:cNvPicPr>
          <p:nvPr/>
        </p:nvPicPr>
        <p:blipFill>
          <a:blip r:embed="rId2"/>
          <a:srcRect/>
          <a:stretch>
            <a:fillRect/>
          </a:stretch>
        </p:blipFill>
        <p:spPr bwMode="auto">
          <a:xfrm>
            <a:off x="1785918" y="-1"/>
            <a:ext cx="5357850" cy="6793349"/>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spire\Desktop\Vasaros_sonata.Scherzo.jpg"/>
          <p:cNvPicPr>
            <a:picLocks noChangeAspect="1" noChangeArrowheads="1"/>
          </p:cNvPicPr>
          <p:nvPr/>
        </p:nvPicPr>
        <p:blipFill>
          <a:blip r:embed="rId2"/>
          <a:srcRect/>
          <a:stretch>
            <a:fillRect/>
          </a:stretch>
        </p:blipFill>
        <p:spPr bwMode="auto">
          <a:xfrm>
            <a:off x="1857356" y="175164"/>
            <a:ext cx="5529251" cy="6682836"/>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spire\Desktop\Vasaros_sonata.Andante.jpg"/>
          <p:cNvPicPr>
            <a:picLocks noChangeAspect="1" noChangeArrowheads="1"/>
          </p:cNvPicPr>
          <p:nvPr/>
        </p:nvPicPr>
        <p:blipFill>
          <a:blip r:embed="rId2"/>
          <a:srcRect/>
          <a:stretch>
            <a:fillRect/>
          </a:stretch>
        </p:blipFill>
        <p:spPr bwMode="auto">
          <a:xfrm>
            <a:off x="1928793" y="214290"/>
            <a:ext cx="5083655" cy="6431393"/>
          </a:xfrm>
          <a:prstGeom prst="rect">
            <a:avLst/>
          </a:prstGeom>
          <a:noFill/>
        </p:spPr>
      </p:pic>
    </p:spTree>
  </p:cSld>
  <p:clrMapOvr>
    <a:masterClrMapping/>
  </p:clrMapOvr>
  <p:transition spd="med">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Ramybe.jpg"/>
          <p:cNvPicPr>
            <a:picLocks noChangeAspect="1"/>
          </p:cNvPicPr>
          <p:nvPr/>
        </p:nvPicPr>
        <p:blipFill>
          <a:blip r:embed="rId2"/>
          <a:stretch>
            <a:fillRect/>
          </a:stretch>
        </p:blipFill>
        <p:spPr>
          <a:xfrm>
            <a:off x="0" y="0"/>
            <a:ext cx="9144000" cy="6858000"/>
          </a:xfrm>
          <a:prstGeom prst="rect">
            <a:avLst/>
          </a:prstGeom>
        </p:spPr>
      </p:pic>
      <p:sp>
        <p:nvSpPr>
          <p:cNvPr id="5" name="Content Placeholder 4"/>
          <p:cNvSpPr>
            <a:spLocks noGrp="1"/>
          </p:cNvSpPr>
          <p:nvPr>
            <p:ph idx="1"/>
          </p:nvPr>
        </p:nvSpPr>
        <p:spPr/>
        <p:txBody>
          <a:bodyPr>
            <a:normAutofit/>
          </a:bodyPr>
          <a:lstStyle/>
          <a:p>
            <a:pPr algn="ctr">
              <a:buNone/>
            </a:pPr>
            <a:r>
              <a:rPr lang="lt-LT" sz="7200" dirty="0" smtClean="0"/>
              <a:t>Ačiū už dėmesį!</a:t>
            </a:r>
          </a:p>
          <a:p>
            <a:pPr algn="ctr">
              <a:buNone/>
            </a:pPr>
            <a:endParaRPr lang="lt-LT" sz="7200" dirty="0"/>
          </a:p>
          <a:p>
            <a:pPr algn="r">
              <a:buNone/>
            </a:pPr>
            <a:r>
              <a:rPr lang="lt-LT" sz="3600" dirty="0" smtClean="0">
                <a:latin typeface="Times New Roman" pitchFamily="18" charset="0"/>
                <a:cs typeface="Times New Roman" pitchFamily="18" charset="0"/>
              </a:rPr>
              <a:t>Darba atliko: Mantas Virbauskas</a:t>
            </a:r>
          </a:p>
          <a:p>
            <a:pPr algn="r">
              <a:buNone/>
            </a:pPr>
            <a:r>
              <a:rPr lang="lt-LT" sz="3600" dirty="0" smtClean="0">
                <a:latin typeface="Times New Roman" pitchFamily="18" charset="0"/>
                <a:cs typeface="Times New Roman" pitchFamily="18" charset="0"/>
              </a:rPr>
              <a:t>Šarūnas Šatkauskas</a:t>
            </a:r>
            <a:br>
              <a:rPr lang="lt-LT" sz="3600" dirty="0" smtClean="0">
                <a:latin typeface="Times New Roman" pitchFamily="18" charset="0"/>
                <a:cs typeface="Times New Roman" pitchFamily="18" charset="0"/>
              </a:rPr>
            </a:br>
            <a:r>
              <a:rPr lang="lt-LT" sz="3600" dirty="0" smtClean="0">
                <a:latin typeface="Times New Roman" pitchFamily="18" charset="0"/>
                <a:cs typeface="Times New Roman" pitchFamily="18" charset="0"/>
              </a:rPr>
              <a:t>9B</a:t>
            </a:r>
            <a:endParaRPr lang="lt-LT" sz="3600"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1656</TotalTime>
  <Words>593</Words>
  <Application>Microsoft Office PowerPoint</Application>
  <PresentationFormat>Demonstracija ekrane (4:3)</PresentationFormat>
  <Paragraphs>43</Paragraphs>
  <Slides>30</Slides>
  <Notes>0</Notes>
  <HiddenSlides>0</HiddenSlides>
  <MMClips>0</MMClips>
  <ScaleCrop>false</ScaleCrop>
  <HeadingPairs>
    <vt:vector size="4" baseType="variant">
      <vt:variant>
        <vt:lpstr>Tema</vt:lpstr>
      </vt:variant>
      <vt:variant>
        <vt:i4>1</vt:i4>
      </vt:variant>
      <vt:variant>
        <vt:lpstr>Skaidrių pavadinimai</vt:lpstr>
      </vt:variant>
      <vt:variant>
        <vt:i4>30</vt:i4>
      </vt:variant>
    </vt:vector>
  </HeadingPairs>
  <TitlesOfParts>
    <vt:vector size="31" baseType="lpstr">
      <vt:lpstr>Paper</vt:lpstr>
      <vt:lpstr>Mikalojus Konstantinas Čiurlionis (1875-1911)</vt:lpstr>
      <vt:lpstr>Simbolizmas</vt:lpstr>
      <vt:lpstr>PowerPoint pristatymas</vt:lpstr>
      <vt:lpstr>Vaikystė</vt:lpstr>
      <vt:lpstr>PowerPoint pristatymas</vt:lpstr>
      <vt:lpstr>M.K.Čiurlionio tėvai </vt:lpstr>
      <vt:lpstr>Čiurlionis ir Plungė</vt:lpstr>
      <vt:lpstr>PowerPoint pristatymas</vt:lpstr>
      <vt:lpstr>PowerPoint pristatymas</vt:lpstr>
      <vt:lpstr>Kūryba</vt:lpstr>
      <vt:lpstr>PowerPoint pristatymas</vt:lpstr>
      <vt:lpstr>PowerPoint pristatymas</vt:lpstr>
      <vt:lpstr>PowerPoint pristatymas</vt:lpstr>
      <vt:lpstr>Rašytojas</vt:lpstr>
      <vt:lpstr>PowerPoint pristatymas</vt:lpstr>
      <vt:lpstr>PowerPoint pristatymas</vt:lpstr>
      <vt:lpstr>Muzikas</vt:lpstr>
      <vt:lpstr>PowerPoint pristatymas</vt:lpstr>
      <vt:lpstr>Dailininkas</vt:lpstr>
      <vt:lpstr>Paveikslai minimi ,,Laiškai Sofijai’’ skaitytoje ištraukoje:</vt:lpstr>
      <vt:lpstr>PowerPoint pristatymas</vt:lpstr>
      <vt:lpstr>,,Žalčio sonata’’ (1908 m.)</vt:lpstr>
      <vt:lpstr>PowerPoint pristatymas</vt:lpstr>
      <vt:lpstr>PowerPoint pristatymas</vt:lpstr>
      <vt:lpstr>PowerPoint pristatymas</vt:lpstr>
      <vt:lpstr>,,Vasaros sonata’’ (1908 m.) </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Mikalojus Konstantinas Čiurlionis (1875-1911)</dc:title>
  <dc:creator>www</dc:creator>
  <cp:lastModifiedBy>tets</cp:lastModifiedBy>
  <cp:revision>36</cp:revision>
  <dcterms:created xsi:type="dcterms:W3CDTF">2014-05-12T17:15:48Z</dcterms:created>
  <dcterms:modified xsi:type="dcterms:W3CDTF">2014-05-15T06:49:16Z</dcterms:modified>
</cp:coreProperties>
</file>