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0" r:id="rId5"/>
    <p:sldId id="261" r:id="rId6"/>
    <p:sldId id="262" r:id="rId7"/>
    <p:sldId id="276" r:id="rId8"/>
    <p:sldId id="263" r:id="rId9"/>
    <p:sldId id="264" r:id="rId10"/>
    <p:sldId id="265" r:id="rId11"/>
    <p:sldId id="266" r:id="rId12"/>
    <p:sldId id="267" r:id="rId13"/>
    <p:sldId id="268" r:id="rId14"/>
    <p:sldId id="269" r:id="rId15"/>
    <p:sldId id="270" r:id="rId16"/>
    <p:sldId id="271" r:id="rId17"/>
    <p:sldId id="272"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11" autoAdjust="0"/>
  </p:normalViewPr>
  <p:slideViewPr>
    <p:cSldViewPr>
      <p:cViewPr varScale="1">
        <p:scale>
          <a:sx n="55" d="100"/>
          <a:sy n="55" d="100"/>
        </p:scale>
        <p:origin x="-103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2232A77F-79B7-4153-B40E-A6DFE909A51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E16BD-8FD3-4CAB-8425-BDD586B245C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2232A77F-79B7-4153-B40E-A6DFE909A51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E16BD-8FD3-4CAB-8425-BDD586B245CB}" type="slidenum">
              <a:rPr lang="en-US" smtClean="0"/>
              <a:t>‹#›</a:t>
            </a:fld>
            <a:endParaRPr lang="en-US"/>
          </a:p>
        </p:txBody>
      </p:sp>
      <p:sp>
        <p:nvSpPr>
          <p:cNvPr id="7" name="Title 6"/>
          <p:cNvSpPr>
            <a:spLocks noGrp="1"/>
          </p:cNvSpPr>
          <p:nvPr>
            <p:ph type="title"/>
          </p:nvPr>
        </p:nvSpPr>
        <p:spPr/>
        <p:txBody>
          <a:bodyPr/>
          <a:lstStyle/>
          <a:p>
            <a:r>
              <a:rPr lang="lt-LT" smtClean="0"/>
              <a:t>Spustelėję redag. ruoš. pavad. stilių</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2232A77F-79B7-4153-B40E-A6DFE909A51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E16BD-8FD3-4CAB-8425-BDD586B245C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5" name="Date Placeholder 4"/>
          <p:cNvSpPr>
            <a:spLocks noGrp="1"/>
          </p:cNvSpPr>
          <p:nvPr>
            <p:ph type="dt" sz="half" idx="10"/>
          </p:nvPr>
        </p:nvSpPr>
        <p:spPr/>
        <p:txBody>
          <a:bodyPr/>
          <a:lstStyle/>
          <a:p>
            <a:fld id="{2232A77F-79B7-4153-B40E-A6DFE909A51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9E16BD-8FD3-4CAB-8425-BDD586B245CB}"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2232A77F-79B7-4153-B40E-A6DFE909A519}" type="datetimeFigureOut">
              <a:rPr lang="en-US" smtClean="0"/>
              <a:t>5/21/2014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9E16BD-8FD3-4CAB-8425-BDD586B245C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2232A77F-79B7-4153-B40E-A6DFE909A519}" type="datetimeFigureOut">
              <a:rPr lang="en-US" smtClean="0"/>
              <a:t>5/21/2014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9E16BD-8FD3-4CAB-8425-BDD586B245C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232A77F-79B7-4153-B40E-A6DFE909A519}" type="datetimeFigureOut">
              <a:rPr lang="en-US" smtClean="0"/>
              <a:t>5/21/2014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9E16BD-8FD3-4CAB-8425-BDD586B245C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232A77F-79B7-4153-B40E-A6DFE909A51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9E16BD-8FD3-4CAB-8425-BDD586B245CB}"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lt-LT" smtClean="0"/>
              <a:t>Spustelėję redag. ruoš. pavad. stilių</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2232A77F-79B7-4153-B40E-A6DFE909A519}" type="datetimeFigureOut">
              <a:rPr lang="en-US" smtClean="0"/>
              <a:t>5/21/2014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9E16BD-8FD3-4CAB-8425-BDD586B245CB}"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2232A77F-79B7-4153-B40E-A6DFE909A51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E16BD-8FD3-4CAB-8425-BDD586B245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232A77F-79B7-4153-B40E-A6DFE909A519}" type="datetimeFigureOut">
              <a:rPr lang="en-US" smtClean="0"/>
              <a:t>5/21/2014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E16BD-8FD3-4CAB-8425-BDD586B245CB}"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lt-LT" smtClean="0"/>
              <a:t>Spustelėję redag. ruoš. pavad. stilių</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232A77F-79B7-4153-B40E-A6DFE909A519}" type="datetimeFigureOut">
              <a:rPr lang="en-US" smtClean="0"/>
              <a:t>5/21/2014</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99E16BD-8FD3-4CAB-8425-BDD586B245CB}"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Autofit/>
          </a:bodyPr>
          <a:lstStyle/>
          <a:p>
            <a:r>
              <a:rPr lang="lt-LT" sz="6000" dirty="0" smtClean="0">
                <a:latin typeface="Times New Roman" pitchFamily="18" charset="0"/>
                <a:cs typeface="Times New Roman" pitchFamily="18" charset="0"/>
              </a:rPr>
              <a:t>Ko moko Kristijono Donelaičio pasakėčios?</a:t>
            </a:r>
            <a:endParaRPr lang="en-US" sz="6000" dirty="0">
              <a:latin typeface="Times New Roman" pitchFamily="18" charset="0"/>
              <a:cs typeface="Times New Roman" pitchFamily="18" charset="0"/>
            </a:endParaRPr>
          </a:p>
        </p:txBody>
      </p:sp>
    </p:spTree>
    <p:extLst>
      <p:ext uri="{BB962C8B-B14F-4D97-AF65-F5344CB8AC3E}">
        <p14:creationId xmlns:p14="http://schemas.microsoft.com/office/powerpoint/2010/main" val="4130848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a:bodyPr>
          <a:lstStyle/>
          <a:p>
            <a:pPr marL="0" indent="0">
              <a:buNone/>
            </a:pPr>
            <a:r>
              <a:rPr lang="lt-LT" dirty="0" smtClean="0"/>
              <a:t>	</a:t>
            </a:r>
            <a:r>
              <a:rPr lang="lt-LT" u="sng" dirty="0" smtClean="0">
                <a:latin typeface="Times New Roman" pitchFamily="18" charset="0"/>
                <a:cs typeface="Times New Roman" pitchFamily="18" charset="0"/>
              </a:rPr>
              <a:t>Pasakėčia</a:t>
            </a:r>
            <a:r>
              <a:rPr lang="lt-LT" dirty="0" smtClean="0">
                <a:latin typeface="Times New Roman" pitchFamily="18" charset="0"/>
                <a:cs typeface="Times New Roman" pitchFamily="18" charset="0"/>
              </a:rPr>
              <a:t> – tai didaktinės literatūros žanras, trumpas </a:t>
            </a:r>
            <a:r>
              <a:rPr lang="lt-LT" u="sng" dirty="0" smtClean="0">
                <a:latin typeface="Times New Roman" pitchFamily="18" charset="0"/>
                <a:cs typeface="Times New Roman" pitchFamily="18" charset="0"/>
              </a:rPr>
              <a:t>alegoriškas</a:t>
            </a:r>
            <a:r>
              <a:rPr lang="lt-LT" dirty="0" smtClean="0">
                <a:latin typeface="Times New Roman" pitchFamily="18" charset="0"/>
                <a:cs typeface="Times New Roman" pitchFamily="18" charset="0"/>
              </a:rPr>
              <a:t> pamokomasis eiliuotas arba prozos kūrinys, dažnai užbaigiamas trumpa išvada – </a:t>
            </a:r>
            <a:r>
              <a:rPr lang="lt-LT" u="sng" dirty="0" smtClean="0">
                <a:latin typeface="Times New Roman" pitchFamily="18" charset="0"/>
                <a:cs typeface="Times New Roman" pitchFamily="18" charset="0"/>
              </a:rPr>
              <a:t>moralu</a:t>
            </a:r>
            <a:r>
              <a:rPr lang="lt-LT" dirty="0" smtClean="0">
                <a:latin typeface="Times New Roman" pitchFamily="18" charset="0"/>
                <a:cs typeface="Times New Roman" pitchFamily="18" charset="0"/>
              </a:rPr>
              <a:t>, kuris paaiškina pagrindinę pamokomąją pasakėčios mintį. Pavyzdžiui: „kas kitam duobę kasa, pats įkrinta“, „lengva nupeikti tai, ko negali pasiekti“.</a:t>
            </a:r>
            <a:endParaRPr lang="en-US" dirty="0">
              <a:latin typeface="Times New Roman" pitchFamily="18" charset="0"/>
              <a:cs typeface="Times New Roman" pitchFamily="18" charset="0"/>
            </a:endParaRPr>
          </a:p>
        </p:txBody>
      </p:sp>
      <p:sp>
        <p:nvSpPr>
          <p:cNvPr id="2" name="Antraštė 1"/>
          <p:cNvSpPr>
            <a:spLocks noGrp="1"/>
          </p:cNvSpPr>
          <p:nvPr>
            <p:ph type="title"/>
          </p:nvPr>
        </p:nvSpPr>
        <p:spPr/>
        <p:txBody>
          <a:bodyPr/>
          <a:lstStyle/>
          <a:p>
            <a:r>
              <a:rPr lang="en-US" dirty="0" err="1" smtClean="0">
                <a:latin typeface="Times New Roman" pitchFamily="18" charset="0"/>
                <a:cs typeface="Times New Roman" pitchFamily="18" charset="0"/>
              </a:rPr>
              <a:t>Kas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yra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pasa</a:t>
            </a:r>
            <a:r>
              <a:rPr lang="lt-LT" dirty="0" smtClean="0">
                <a:latin typeface="Times New Roman" pitchFamily="18" charset="0"/>
                <a:cs typeface="Times New Roman" pitchFamily="18" charset="0"/>
              </a:rPr>
              <a:t>kėčia?</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15976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r>
              <a:rPr lang="lt-LT" u="sng" dirty="0" smtClean="0">
                <a:latin typeface="Times New Roman" pitchFamily="18" charset="0"/>
                <a:cs typeface="Times New Roman" pitchFamily="18" charset="0"/>
              </a:rPr>
              <a:t>Vaizdingas konkretus pasakojimas</a:t>
            </a:r>
            <a:r>
              <a:rPr lang="lt-LT" dirty="0" smtClean="0">
                <a:latin typeface="Times New Roman" pitchFamily="18" charset="0"/>
                <a:cs typeface="Times New Roman" pitchFamily="18" charset="0"/>
              </a:rPr>
              <a:t>, kuriame veikia gyvūnai ar augalai (lapė ir vynuogės, vilkas ir ėriukas) </a:t>
            </a:r>
          </a:p>
          <a:p>
            <a:r>
              <a:rPr lang="lt-LT" u="sng" dirty="0" smtClean="0">
                <a:latin typeface="Times New Roman" pitchFamily="18" charset="0"/>
                <a:cs typeface="Times New Roman" pitchFamily="18" charset="0"/>
              </a:rPr>
              <a:t>Pasakėčios moralas</a:t>
            </a:r>
            <a:r>
              <a:rPr lang="lt-LT" dirty="0" smtClean="0">
                <a:latin typeface="Times New Roman" pitchFamily="18" charset="0"/>
                <a:cs typeface="Times New Roman" pitchFamily="18" charset="0"/>
              </a:rPr>
              <a:t> (išvada), abstrakčiais žodžiais persako to konkretaus vaizdingo pasakojimo prasmę. </a:t>
            </a:r>
          </a:p>
        </p:txBody>
      </p:sp>
      <p:sp>
        <p:nvSpPr>
          <p:cNvPr id="2" name="Antraštė 1"/>
          <p:cNvSpPr>
            <a:spLocks noGrp="1"/>
          </p:cNvSpPr>
          <p:nvPr>
            <p:ph type="title"/>
          </p:nvPr>
        </p:nvSpPr>
        <p:spPr/>
        <p:txBody>
          <a:bodyPr/>
          <a:lstStyle/>
          <a:p>
            <a:r>
              <a:rPr lang="lt-LT" dirty="0" smtClean="0">
                <a:latin typeface="Times New Roman" pitchFamily="18" charset="0"/>
                <a:cs typeface="Times New Roman" pitchFamily="18" charset="0"/>
              </a:rPr>
              <a:t>Pasakėčios dalys: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14525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r>
              <a:rPr lang="lt-LT" dirty="0" err="1" smtClean="0"/>
              <a:t>Ezopas</a:t>
            </a:r>
            <a:endParaRPr lang="lt-LT" dirty="0" smtClean="0"/>
          </a:p>
          <a:p>
            <a:r>
              <a:rPr lang="lt-LT" dirty="0" smtClean="0"/>
              <a:t>Simonas Stanevičius</a:t>
            </a:r>
          </a:p>
          <a:p>
            <a:r>
              <a:rPr lang="lt-LT" dirty="0" smtClean="0"/>
              <a:t>Antanas Tatarė</a:t>
            </a:r>
          </a:p>
          <a:p>
            <a:r>
              <a:rPr lang="lt-LT" dirty="0" smtClean="0"/>
              <a:t>Vincas Kudirka</a:t>
            </a:r>
          </a:p>
          <a:p>
            <a:r>
              <a:rPr lang="lt-LT" dirty="0" smtClean="0"/>
              <a:t>Kristijonas Donelaitis	 </a:t>
            </a:r>
          </a:p>
        </p:txBody>
      </p:sp>
      <p:sp>
        <p:nvSpPr>
          <p:cNvPr id="2" name="Antraštė 1"/>
          <p:cNvSpPr>
            <a:spLocks noGrp="1"/>
          </p:cNvSpPr>
          <p:nvPr>
            <p:ph type="title"/>
          </p:nvPr>
        </p:nvSpPr>
        <p:spPr/>
        <p:txBody>
          <a:bodyPr/>
          <a:lstStyle/>
          <a:p>
            <a:r>
              <a:rPr lang="lt-LT" dirty="0" smtClean="0">
                <a:latin typeface="Times New Roman" pitchFamily="18" charset="0"/>
                <a:cs typeface="Times New Roman" pitchFamily="18" charset="0"/>
              </a:rPr>
              <a:t>Kas kūrė pasakėčias?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627569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dirty="0" smtClean="0"/>
              <a:t>	</a:t>
            </a:r>
            <a:r>
              <a:rPr lang="lt-LT" dirty="0" smtClean="0">
                <a:latin typeface="Times New Roman" pitchFamily="18" charset="0"/>
                <a:cs typeface="Times New Roman" pitchFamily="18" charset="0"/>
              </a:rPr>
              <a:t>Kristijonas Donelaitis sukūrė šias pasakėčias: „Lapės ir gandro </a:t>
            </a:r>
            <a:r>
              <a:rPr lang="lt-LT" dirty="0" err="1" smtClean="0">
                <a:latin typeface="Times New Roman" pitchFamily="18" charset="0"/>
                <a:cs typeface="Times New Roman" pitchFamily="18" charset="0"/>
              </a:rPr>
              <a:t>česnis</a:t>
            </a:r>
            <a:r>
              <a:rPr lang="lt-LT" dirty="0" smtClean="0">
                <a:latin typeface="Times New Roman" pitchFamily="18" charset="0"/>
                <a:cs typeface="Times New Roman" pitchFamily="18" charset="0"/>
              </a:rPr>
              <a:t>“, „Rudikis </a:t>
            </a:r>
            <a:r>
              <a:rPr lang="lt-LT" dirty="0" err="1" smtClean="0">
                <a:latin typeface="Times New Roman" pitchFamily="18" charset="0"/>
                <a:cs typeface="Times New Roman" pitchFamily="18" charset="0"/>
              </a:rPr>
              <a:t>jomarkininks</a:t>
            </a:r>
            <a:r>
              <a:rPr lang="lt-LT" dirty="0" smtClean="0">
                <a:latin typeface="Times New Roman" pitchFamily="18" charset="0"/>
                <a:cs typeface="Times New Roman" pitchFamily="18" charset="0"/>
              </a:rPr>
              <a:t>“, „Šuo didgalvis“, „Pasaka apie </a:t>
            </a:r>
            <a:r>
              <a:rPr lang="lt-LT" dirty="0" err="1" smtClean="0">
                <a:latin typeface="Times New Roman" pitchFamily="18" charset="0"/>
                <a:cs typeface="Times New Roman" pitchFamily="18" charset="0"/>
              </a:rPr>
              <a:t>šūdvabalį</a:t>
            </a:r>
            <a:r>
              <a:rPr lang="lt-LT" dirty="0" smtClean="0">
                <a:latin typeface="Times New Roman" pitchFamily="18" charset="0"/>
                <a:cs typeface="Times New Roman" pitchFamily="18" charset="0"/>
              </a:rPr>
              <a:t>“, „Vilks </a:t>
            </a:r>
            <a:r>
              <a:rPr lang="lt-LT" dirty="0" err="1" smtClean="0">
                <a:latin typeface="Times New Roman" pitchFamily="18" charset="0"/>
                <a:cs typeface="Times New Roman" pitchFamily="18" charset="0"/>
              </a:rPr>
              <a:t>provininks</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Aužuols</a:t>
            </a:r>
            <a:r>
              <a:rPr lang="lt-LT" dirty="0" smtClean="0">
                <a:latin typeface="Times New Roman" pitchFamily="18" charset="0"/>
                <a:cs typeface="Times New Roman" pitchFamily="18" charset="0"/>
              </a:rPr>
              <a:t> gyrpelnys“.</a:t>
            </a:r>
            <a:endParaRPr lang="en-US" dirty="0">
              <a:latin typeface="Times New Roman" pitchFamily="18" charset="0"/>
              <a:cs typeface="Times New Roman" pitchFamily="18" charset="0"/>
            </a:endParaRPr>
          </a:p>
        </p:txBody>
      </p:sp>
      <p:sp>
        <p:nvSpPr>
          <p:cNvPr id="2" name="Antraštė 1"/>
          <p:cNvSpPr>
            <a:spLocks noGrp="1"/>
          </p:cNvSpPr>
          <p:nvPr>
            <p:ph type="title"/>
          </p:nvPr>
        </p:nvSpPr>
        <p:spPr/>
        <p:txBody>
          <a:bodyPr>
            <a:normAutofit/>
          </a:bodyPr>
          <a:lstStyle/>
          <a:p>
            <a:r>
              <a:rPr lang="lt-LT" sz="4000" dirty="0" smtClean="0">
                <a:latin typeface="Times New Roman" pitchFamily="18" charset="0"/>
                <a:cs typeface="Times New Roman" pitchFamily="18" charset="0"/>
              </a:rPr>
              <a:t>Kristijono Donelaičio pasakėčios</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1219793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914400" y="2667000"/>
            <a:ext cx="7560733" cy="3886200"/>
          </a:xfrm>
        </p:spPr>
        <p:txBody>
          <a:bodyPr>
            <a:noAutofit/>
          </a:bodyPr>
          <a:lstStyle/>
          <a:p>
            <a:pPr marL="0" indent="0">
              <a:buNone/>
            </a:pPr>
            <a:r>
              <a:rPr lang="lt-LT" dirty="0" smtClean="0"/>
              <a:t>	</a:t>
            </a:r>
            <a:r>
              <a:rPr lang="lt-LT" dirty="0" smtClean="0">
                <a:latin typeface="Times New Roman" pitchFamily="18" charset="0"/>
                <a:cs typeface="Times New Roman" pitchFamily="18" charset="0"/>
              </a:rPr>
              <a:t>„Ši pasakėčia nukreipta prieš visokius veidmainius, kurių daugiausia buvo dvaruose“. </a:t>
            </a:r>
            <a:r>
              <a:rPr lang="lt-LT" sz="1400" dirty="0" smtClean="0">
                <a:latin typeface="Times New Roman" pitchFamily="18" charset="0"/>
                <a:cs typeface="Times New Roman" pitchFamily="18" charset="0"/>
              </a:rPr>
              <a:t>(J.Lebedys)</a:t>
            </a:r>
          </a:p>
          <a:p>
            <a:pPr marL="0" indent="0">
              <a:buNone/>
            </a:pPr>
            <a:r>
              <a:rPr lang="lt-LT" sz="2000" dirty="0">
                <a:latin typeface="Times New Roman" pitchFamily="18" charset="0"/>
                <a:cs typeface="Times New Roman" pitchFamily="18" charset="0"/>
              </a:rPr>
              <a:t>	</a:t>
            </a:r>
            <a:r>
              <a:rPr lang="lt-LT" dirty="0" smtClean="0">
                <a:latin typeface="Times New Roman" pitchFamily="18" charset="0"/>
                <a:cs typeface="Times New Roman" pitchFamily="18" charset="0"/>
              </a:rPr>
              <a:t>Pasakėčioje kalbama apie klastingus ir veidmainius žmones, kurie kaip lapė ir gandras vienas kitam padlaižiauja, o už akių apkalba ir kenkia. Pasakėčia moko nepasitikėti tais, kurie meilikauja.</a:t>
            </a:r>
          </a:p>
          <a:p>
            <a:pPr marL="0" indent="0">
              <a:buNone/>
            </a:pPr>
            <a:r>
              <a:rPr lang="lt-LT" dirty="0" smtClean="0">
                <a:latin typeface="Times New Roman" pitchFamily="18" charset="0"/>
                <a:cs typeface="Times New Roman" pitchFamily="18" charset="0"/>
              </a:rPr>
              <a:t>	Akyse šilkas, o už akių vilkas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Akyse karvelis, o už akių </a:t>
            </a:r>
            <a:r>
              <a:rPr lang="lt-LT" dirty="0" err="1" smtClean="0">
                <a:latin typeface="Times New Roman" pitchFamily="18" charset="0"/>
                <a:cs typeface="Times New Roman" pitchFamily="18" charset="0"/>
              </a:rPr>
              <a:t>vanagėlis</a:t>
            </a:r>
            <a:endParaRPr lang="lt-LT" dirty="0" smtClean="0">
              <a:latin typeface="Times New Roman" pitchFamily="18" charset="0"/>
              <a:cs typeface="Times New Roman" pitchFamily="18" charset="0"/>
            </a:endParaRPr>
          </a:p>
          <a:p>
            <a:pPr marL="0" indent="0" algn="ctr">
              <a:buNone/>
            </a:pPr>
            <a:r>
              <a:rPr lang="lt-LT" sz="1400" dirty="0" smtClean="0">
                <a:latin typeface="Times New Roman" pitchFamily="18" charset="0"/>
                <a:cs typeface="Times New Roman" pitchFamily="18" charset="0"/>
              </a:rPr>
              <a:t>                                                                              (Lietuvių patarlės)</a:t>
            </a:r>
          </a:p>
          <a:p>
            <a:pPr marL="0" indent="0">
              <a:buNone/>
            </a:pPr>
            <a:r>
              <a:rPr lang="lt-LT"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Antraštė 2"/>
          <p:cNvSpPr>
            <a:spLocks noGrp="1"/>
          </p:cNvSpPr>
          <p:nvPr>
            <p:ph type="title"/>
          </p:nvPr>
        </p:nvSpPr>
        <p:spPr/>
        <p:txBody>
          <a:bodyPr>
            <a:normAutofit/>
          </a:bodyPr>
          <a:lstStyle/>
          <a:p>
            <a:r>
              <a:rPr lang="lt-LT" sz="4000" dirty="0" smtClean="0">
                <a:latin typeface="Times New Roman" pitchFamily="18" charset="0"/>
                <a:cs typeface="Times New Roman" pitchFamily="18" charset="0"/>
              </a:rPr>
              <a:t>„Lapės ir gandro </a:t>
            </a:r>
            <a:r>
              <a:rPr lang="lt-LT" sz="4000" dirty="0" err="1" smtClean="0">
                <a:latin typeface="Times New Roman" pitchFamily="18" charset="0"/>
                <a:cs typeface="Times New Roman" pitchFamily="18" charset="0"/>
              </a:rPr>
              <a:t>česnis</a:t>
            </a:r>
            <a:r>
              <a:rPr lang="lt-LT" sz="4000" dirty="0" smtClean="0">
                <a:latin typeface="Times New Roman" pitchFamily="18" charset="0"/>
                <a:cs typeface="Times New Roman" pitchFamily="18" charset="0"/>
              </a:rPr>
              <a:t> (vaišės)“</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314014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en-US" dirty="0"/>
          </a:p>
        </p:txBody>
      </p:sp>
      <p:sp>
        <p:nvSpPr>
          <p:cNvPr id="3" name="Antraštė 2"/>
          <p:cNvSpPr>
            <a:spLocks noGrp="1"/>
          </p:cNvSpPr>
          <p:nvPr>
            <p:ph type="title"/>
          </p:nvPr>
        </p:nvSpPr>
        <p:spPr/>
        <p:txBody>
          <a:bodyPr/>
          <a:lstStyle/>
          <a:p>
            <a:endParaRPr lang="en-US" dirty="0"/>
          </a:p>
        </p:txBody>
      </p:sp>
      <p:pic>
        <p:nvPicPr>
          <p:cNvPr id="1026" name="Picture 2" descr="C:\Users\bendras\AppData\Local\Temp\Rar$DI30.160\antra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05" y="76200"/>
            <a:ext cx="9010095"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743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675466"/>
            <a:ext cx="7408333" cy="4182534"/>
          </a:xfrm>
        </p:spPr>
        <p:txBody>
          <a:bodyPr>
            <a:normAutofit/>
          </a:bodyPr>
          <a:lstStyle/>
          <a:p>
            <a:pPr marL="0" indent="0">
              <a:buNone/>
            </a:pPr>
            <a:r>
              <a:rPr lang="lt-LT" dirty="0" smtClean="0"/>
              <a:t>	</a:t>
            </a:r>
            <a:r>
              <a:rPr lang="lt-LT" dirty="0" smtClean="0">
                <a:latin typeface="Times New Roman" pitchFamily="18" charset="0"/>
                <a:cs typeface="Times New Roman" pitchFamily="18" charset="0"/>
              </a:rPr>
              <a:t>„Šioje pasakėčioje Donelaitis vaizduoja poną – dvarininką. Jis parodomas pilnas didybės, išpuikęs, besityčiojąs iš baudžiauninkų. Dėl to sulaukia teisingo atpildo – jį nutrenkia perkūnas“. </a:t>
            </a:r>
            <a:r>
              <a:rPr lang="lt-LT" sz="1400" dirty="0" smtClean="0">
                <a:latin typeface="Times New Roman" pitchFamily="18" charset="0"/>
                <a:cs typeface="Times New Roman" pitchFamily="18" charset="0"/>
              </a:rPr>
              <a:t>(J.Lebedys)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Pasakėčioje išjuokiami pagyrūnai ir garbėtroškos. Moko nesigirti, bet padėti žmogui, kai jam to reikia.</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Kas save giria, tą perkūnas spiria</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Aukštai laksto – mėšlus kapsto</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				</a:t>
            </a:r>
            <a:r>
              <a:rPr lang="lt-LT" sz="1400" dirty="0" smtClean="0">
                <a:latin typeface="Times New Roman" pitchFamily="18" charset="0"/>
                <a:cs typeface="Times New Roman" pitchFamily="18" charset="0"/>
              </a:rPr>
              <a:t>(Lietuvių patarlės)</a:t>
            </a:r>
          </a:p>
          <a:p>
            <a:pPr marL="0" indent="0">
              <a:buNone/>
            </a:pPr>
            <a:r>
              <a:rPr lang="lt-LT" dirty="0">
                <a:latin typeface="Times New Roman" pitchFamily="18" charset="0"/>
                <a:cs typeface="Times New Roman" pitchFamily="18" charset="0"/>
              </a:rPr>
              <a:t>	</a:t>
            </a:r>
            <a:endParaRPr lang="lt-LT" dirty="0" smtClean="0">
              <a:latin typeface="Times New Roman" pitchFamily="18" charset="0"/>
              <a:cs typeface="Times New Roman" pitchFamily="18" charset="0"/>
            </a:endParaRPr>
          </a:p>
        </p:txBody>
      </p:sp>
      <p:sp>
        <p:nvSpPr>
          <p:cNvPr id="3" name="Antraštė 2"/>
          <p:cNvSpPr>
            <a:spLocks noGrp="1"/>
          </p:cNvSpPr>
          <p:nvPr>
            <p:ph type="title"/>
          </p:nvPr>
        </p:nvSpPr>
        <p:spPr/>
        <p:txBody>
          <a:bodyPr>
            <a:normAutofit/>
          </a:bodyPr>
          <a:lstStyle/>
          <a:p>
            <a:r>
              <a:rPr lang="lt-LT" sz="4000" dirty="0" smtClean="0">
                <a:latin typeface="Times New Roman" pitchFamily="18" charset="0"/>
                <a:cs typeface="Times New Roman" pitchFamily="18" charset="0"/>
              </a:rPr>
              <a:t>„</a:t>
            </a:r>
            <a:r>
              <a:rPr lang="lt-LT" sz="4000" dirty="0" err="1" smtClean="0">
                <a:latin typeface="Times New Roman" pitchFamily="18" charset="0"/>
                <a:cs typeface="Times New Roman" pitchFamily="18" charset="0"/>
              </a:rPr>
              <a:t>Aužuols</a:t>
            </a:r>
            <a:r>
              <a:rPr lang="lt-LT" sz="4000" dirty="0" smtClean="0">
                <a:latin typeface="Times New Roman" pitchFamily="18" charset="0"/>
                <a:cs typeface="Times New Roman" pitchFamily="18" charset="0"/>
              </a:rPr>
              <a:t> gyrpelnys“</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1046666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en-US" dirty="0"/>
          </a:p>
        </p:txBody>
      </p:sp>
      <p:sp>
        <p:nvSpPr>
          <p:cNvPr id="3" name="Antraštė 2"/>
          <p:cNvSpPr>
            <a:spLocks noGrp="1"/>
          </p:cNvSpPr>
          <p:nvPr>
            <p:ph type="title"/>
          </p:nvPr>
        </p:nvSpPr>
        <p:spPr/>
        <p:txBody>
          <a:bodyPr/>
          <a:lstStyle/>
          <a:p>
            <a:endParaRPr lang="en-US"/>
          </a:p>
        </p:txBody>
      </p:sp>
      <p:pic>
        <p:nvPicPr>
          <p:cNvPr id="2050" name="Picture 2" descr="C:\Users\bendras\AppData\Local\Temp\Rar$DI69.864\pirm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1"/>
            <a:ext cx="89916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677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667000"/>
            <a:ext cx="7408333" cy="3886200"/>
          </a:xfrm>
        </p:spPr>
        <p:txBody>
          <a:bodyPr>
            <a:normAutofit/>
          </a:bodyPr>
          <a:lstStyle/>
          <a:p>
            <a:pPr marL="0" indent="0">
              <a:buNone/>
            </a:pPr>
            <a:r>
              <a:rPr lang="lt-LT" dirty="0" smtClean="0"/>
              <a:t>	</a:t>
            </a:r>
            <a:r>
              <a:rPr lang="lt-LT" dirty="0" smtClean="0">
                <a:latin typeface="Times New Roman" pitchFamily="18" charset="0"/>
                <a:cs typeface="Times New Roman" pitchFamily="18" charset="0"/>
              </a:rPr>
              <a:t>„Ši pasakėčia nukreipta prieš kolonistus. Tuo metu kolonistai gyveno šiltose lietuvių valstiečių pirkiose, versdamiesi svetimu g</a:t>
            </a:r>
            <a:r>
              <a:rPr lang="en-US" dirty="0" smtClean="0">
                <a:latin typeface="Times New Roman" pitchFamily="18" charset="0"/>
                <a:cs typeface="Times New Roman" pitchFamily="18" charset="0"/>
              </a:rPr>
              <a:t>e</a:t>
            </a:r>
            <a:r>
              <a:rPr lang="lt-LT" dirty="0" err="1" smtClean="0">
                <a:latin typeface="Times New Roman" pitchFamily="18" charset="0"/>
                <a:cs typeface="Times New Roman" pitchFamily="18" charset="0"/>
              </a:rPr>
              <a:t>ru</a:t>
            </a:r>
            <a:r>
              <a:rPr lang="lt-LT" dirty="0" smtClean="0">
                <a:latin typeface="Times New Roman" pitchFamily="18" charset="0"/>
                <a:cs typeface="Times New Roman" pitchFamily="18" charset="0"/>
              </a:rPr>
              <a:t>“. </a:t>
            </a:r>
            <a:r>
              <a:rPr lang="lt-LT" sz="1400" dirty="0" smtClean="0">
                <a:latin typeface="Times New Roman" pitchFamily="18" charset="0"/>
                <a:cs typeface="Times New Roman" pitchFamily="18" charset="0"/>
              </a:rPr>
              <a:t>(J.Lebedys)</a:t>
            </a:r>
          </a:p>
          <a:p>
            <a:pPr marL="0" indent="0">
              <a:buNone/>
            </a:pPr>
            <a:r>
              <a:rPr lang="lt-LT" dirty="0" smtClean="0">
                <a:latin typeface="Times New Roman" pitchFamily="18" charset="0"/>
                <a:cs typeface="Times New Roman" pitchFamily="18" charset="0"/>
              </a:rPr>
              <a:t>	Pasakėčia moko dorai gyventi ir duoną pačiam užsidirbti.</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Be darbo gyventi – svetimu prakaitu praustis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Dirbti netingėsi – bado neregėsi</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Kepti karveliai patys burnon nelekia</a:t>
            </a:r>
          </a:p>
          <a:p>
            <a:pPr marL="0" indent="0" algn="ctr">
              <a:buNone/>
            </a:pPr>
            <a:r>
              <a:rPr lang="lt-LT" sz="1300" dirty="0">
                <a:latin typeface="Times New Roman" pitchFamily="18" charset="0"/>
                <a:cs typeface="Times New Roman" pitchFamily="18" charset="0"/>
              </a:rPr>
              <a:t>	</a:t>
            </a:r>
            <a:r>
              <a:rPr lang="lt-LT" sz="1400" dirty="0" smtClean="0">
                <a:latin typeface="Times New Roman" pitchFamily="18" charset="0"/>
                <a:cs typeface="Times New Roman" pitchFamily="18" charset="0"/>
              </a:rPr>
              <a:t>                                                                                    (Lietuvių patarlės)</a:t>
            </a:r>
          </a:p>
          <a:p>
            <a:pPr marL="0" indent="0">
              <a:buNone/>
            </a:pPr>
            <a:endParaRPr lang="en-US" dirty="0"/>
          </a:p>
        </p:txBody>
      </p:sp>
      <p:sp>
        <p:nvSpPr>
          <p:cNvPr id="3" name="Antraštė 2"/>
          <p:cNvSpPr>
            <a:spLocks noGrp="1"/>
          </p:cNvSpPr>
          <p:nvPr>
            <p:ph type="title"/>
          </p:nvPr>
        </p:nvSpPr>
        <p:spPr/>
        <p:txBody>
          <a:bodyPr>
            <a:normAutofit/>
          </a:bodyPr>
          <a:lstStyle/>
          <a:p>
            <a:r>
              <a:rPr lang="lt-LT" sz="4000" dirty="0" smtClean="0">
                <a:latin typeface="Times New Roman" pitchFamily="18" charset="0"/>
                <a:cs typeface="Times New Roman" pitchFamily="18" charset="0"/>
              </a:rPr>
              <a:t>„</a:t>
            </a:r>
            <a:r>
              <a:rPr lang="lt-LT" sz="4000" dirty="0" err="1" smtClean="0">
                <a:latin typeface="Times New Roman" pitchFamily="18" charset="0"/>
                <a:cs typeface="Times New Roman" pitchFamily="18" charset="0"/>
              </a:rPr>
              <a:t>Rudiks</a:t>
            </a:r>
            <a:r>
              <a:rPr lang="lt-LT" sz="4000" dirty="0" smtClean="0">
                <a:latin typeface="Times New Roman" pitchFamily="18" charset="0"/>
                <a:cs typeface="Times New Roman" pitchFamily="18" charset="0"/>
              </a:rPr>
              <a:t> </a:t>
            </a:r>
            <a:r>
              <a:rPr lang="lt-LT" sz="4000" dirty="0" err="1" smtClean="0">
                <a:latin typeface="Times New Roman" pitchFamily="18" charset="0"/>
                <a:cs typeface="Times New Roman" pitchFamily="18" charset="0"/>
              </a:rPr>
              <a:t>jomarkininks</a:t>
            </a:r>
            <a:r>
              <a:rPr lang="lt-LT" sz="4000" dirty="0" smtClean="0">
                <a:latin typeface="Times New Roman" pitchFamily="18" charset="0"/>
                <a:cs typeface="Times New Roman" pitchFamily="18" charset="0"/>
              </a:rPr>
              <a:t>“</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29354325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en-US" dirty="0"/>
          </a:p>
        </p:txBody>
      </p:sp>
      <p:sp>
        <p:nvSpPr>
          <p:cNvPr id="3" name="Antraštė 2"/>
          <p:cNvSpPr>
            <a:spLocks noGrp="1"/>
          </p:cNvSpPr>
          <p:nvPr>
            <p:ph type="title"/>
          </p:nvPr>
        </p:nvSpPr>
        <p:spPr/>
        <p:txBody>
          <a:bodyPr/>
          <a:lstStyle/>
          <a:p>
            <a:endParaRPr lang="en-US"/>
          </a:p>
        </p:txBody>
      </p:sp>
      <p:pic>
        <p:nvPicPr>
          <p:cNvPr id="3074" name="Picture 2" descr="C:\Users\bendras\AppData\Local\Temp\Rar$DI03.864\treci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89916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296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675466"/>
            <a:ext cx="7408333" cy="4182534"/>
          </a:xfrm>
        </p:spPr>
        <p:txBody>
          <a:bodyPr>
            <a:normAutofit/>
          </a:bodyPr>
          <a:lstStyle/>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 Donelaitis </a:t>
            </a:r>
            <a:r>
              <a:rPr lang="lt-LT" dirty="0">
                <a:latin typeface="Times New Roman" pitchFamily="18" charset="0"/>
                <a:cs typeface="Times New Roman" pitchFamily="18" charset="0"/>
              </a:rPr>
              <a:t>š</a:t>
            </a:r>
            <a:r>
              <a:rPr lang="lt-LT" dirty="0" smtClean="0">
                <a:latin typeface="Times New Roman" pitchFamily="18" charset="0"/>
                <a:cs typeface="Times New Roman" pitchFamily="18" charset="0"/>
              </a:rPr>
              <a:t>ioje pasakėčioje atskleidžia feodalinio teismo šališkumą, parodo „mažojo“ žmogaus sunkią, beteisę padėtį feodalinėje visuomenėje“.</a:t>
            </a:r>
            <a:r>
              <a:rPr lang="lt-LT" sz="2600" dirty="0" smtClean="0">
                <a:latin typeface="Times New Roman" pitchFamily="18" charset="0"/>
                <a:cs typeface="Times New Roman" pitchFamily="18" charset="0"/>
              </a:rPr>
              <a:t> </a:t>
            </a:r>
            <a:r>
              <a:rPr lang="lt-LT" sz="1400" dirty="0" smtClean="0">
                <a:latin typeface="Times New Roman" pitchFamily="18" charset="0"/>
                <a:cs typeface="Times New Roman" pitchFamily="18" charset="0"/>
              </a:rPr>
              <a:t>(</a:t>
            </a:r>
            <a:r>
              <a:rPr lang="lt-LT" sz="1400" dirty="0" err="1" smtClean="0">
                <a:latin typeface="Times New Roman" pitchFamily="18" charset="0"/>
                <a:cs typeface="Times New Roman" pitchFamily="18" charset="0"/>
              </a:rPr>
              <a:t>L.Gineitis</a:t>
            </a:r>
            <a:r>
              <a:rPr lang="lt-LT" sz="1400" dirty="0" smtClean="0">
                <a:latin typeface="Times New Roman" pitchFamily="18" charset="0"/>
                <a:cs typeface="Times New Roman" pitchFamily="18" charset="0"/>
              </a:rPr>
              <a:t>)</a:t>
            </a:r>
          </a:p>
          <a:p>
            <a:pPr marL="0" indent="0">
              <a:buNone/>
            </a:pPr>
            <a:r>
              <a:rPr lang="lt-LT" sz="1400" dirty="0">
                <a:latin typeface="Times New Roman" pitchFamily="18" charset="0"/>
                <a:cs typeface="Times New Roman" pitchFamily="18" charset="0"/>
              </a:rPr>
              <a:t>	</a:t>
            </a:r>
            <a:r>
              <a:rPr lang="lt-LT" dirty="0" smtClean="0">
                <a:latin typeface="Times New Roman" pitchFamily="18" charset="0"/>
                <a:cs typeface="Times New Roman" pitchFamily="18" charset="0"/>
              </a:rPr>
              <a:t>Pasakėčioje vaizduojamas skriaudžiamas žmogus, kuris, kaip avelė, turi atiduoti viską, kad nutildytų savo priešus.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Dori varguose, sukčiai – šilkuose</a:t>
            </a:r>
          </a:p>
          <a:p>
            <a:pPr marL="0" indent="0">
              <a:buNone/>
            </a:pPr>
            <a:r>
              <a:rPr lang="lt-LT" dirty="0" smtClean="0">
                <a:latin typeface="Times New Roman" pitchFamily="18" charset="0"/>
                <a:cs typeface="Times New Roman" pitchFamily="18" charset="0"/>
              </a:rPr>
              <a:t>	Barzda už barzdos visada užsistos</a:t>
            </a:r>
            <a:endParaRPr lang="lt-LT" sz="2600" dirty="0" smtClean="0">
              <a:latin typeface="Times New Roman" pitchFamily="18" charset="0"/>
              <a:cs typeface="Times New Roman" pitchFamily="18" charset="0"/>
            </a:endParaRP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				</a:t>
            </a:r>
            <a:r>
              <a:rPr lang="lt-LT" sz="1400" dirty="0" smtClean="0">
                <a:latin typeface="Times New Roman" pitchFamily="18" charset="0"/>
                <a:cs typeface="Times New Roman" pitchFamily="18" charset="0"/>
              </a:rPr>
              <a:t>(Lietuvių patarlės)</a:t>
            </a:r>
          </a:p>
          <a:p>
            <a:pPr marL="0" indent="0">
              <a:buNone/>
            </a:pPr>
            <a:endParaRPr lang="en-US" sz="1400" dirty="0">
              <a:latin typeface="Times New Roman" pitchFamily="18" charset="0"/>
              <a:cs typeface="Times New Roman" pitchFamily="18" charset="0"/>
            </a:endParaRPr>
          </a:p>
        </p:txBody>
      </p:sp>
      <p:sp>
        <p:nvSpPr>
          <p:cNvPr id="3" name="Antraštė 2"/>
          <p:cNvSpPr>
            <a:spLocks noGrp="1"/>
          </p:cNvSpPr>
          <p:nvPr>
            <p:ph type="title"/>
          </p:nvPr>
        </p:nvSpPr>
        <p:spPr/>
        <p:txBody>
          <a:bodyPr>
            <a:normAutofit/>
          </a:bodyPr>
          <a:lstStyle/>
          <a:p>
            <a:r>
              <a:rPr lang="lt-LT" sz="4000" dirty="0" smtClean="0">
                <a:latin typeface="Times New Roman" pitchFamily="18" charset="0"/>
                <a:cs typeface="Times New Roman" pitchFamily="18" charset="0"/>
              </a:rPr>
              <a:t>„Šuo didgalvis“</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535849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en-US" dirty="0"/>
          </a:p>
        </p:txBody>
      </p:sp>
      <p:sp>
        <p:nvSpPr>
          <p:cNvPr id="3" name="Antraštė 2"/>
          <p:cNvSpPr>
            <a:spLocks noGrp="1"/>
          </p:cNvSpPr>
          <p:nvPr>
            <p:ph type="title"/>
          </p:nvPr>
        </p:nvSpPr>
        <p:spPr/>
        <p:txBody>
          <a:bodyPr/>
          <a:lstStyle/>
          <a:p>
            <a:endParaRPr lang="en-US"/>
          </a:p>
        </p:txBody>
      </p:sp>
      <p:pic>
        <p:nvPicPr>
          <p:cNvPr id="4098" name="Picture 2" descr="C:\Users\bendras\AppData\Local\Temp\Rar$DI95.864\ses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89916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222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675466"/>
            <a:ext cx="7408333" cy="4030134"/>
          </a:xfrm>
        </p:spPr>
        <p:txBody>
          <a:bodyPr>
            <a:normAutofit/>
          </a:bodyPr>
          <a:lstStyle/>
          <a:p>
            <a:pPr marL="0" indent="0">
              <a:buNone/>
            </a:pPr>
            <a:r>
              <a:rPr lang="lt-LT" dirty="0" smtClean="0"/>
              <a:t>	</a:t>
            </a:r>
            <a:r>
              <a:rPr lang="lt-LT" dirty="0" smtClean="0">
                <a:latin typeface="Times New Roman" pitchFamily="18" charset="0"/>
                <a:cs typeface="Times New Roman" pitchFamily="18" charset="0"/>
              </a:rPr>
              <a:t>„Ši pasakėčia nukreipta prieš valdininkus. Valdininkus demaskavo, nes jie gali kiekvieną apkaltinti ir nubausti“.</a:t>
            </a:r>
            <a:r>
              <a:rPr lang="en-US"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J.Lebedys</a:t>
            </a:r>
            <a:r>
              <a:rPr lang="en-US" sz="1400" dirty="0" smtClean="0">
                <a:latin typeface="Times New Roman" pitchFamily="18" charset="0"/>
                <a:cs typeface="Times New Roman" pitchFamily="18" charset="0"/>
              </a:rPr>
              <a:t>)</a:t>
            </a:r>
          </a:p>
          <a:p>
            <a:pPr marL="0" indent="0">
              <a:buNone/>
            </a:pP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Pasak</a:t>
            </a:r>
            <a:r>
              <a:rPr lang="lt-LT" dirty="0" err="1" smtClean="0">
                <a:latin typeface="Times New Roman" pitchFamily="18" charset="0"/>
                <a:cs typeface="Times New Roman" pitchFamily="18" charset="0"/>
              </a:rPr>
              <a:t>ėčia</a:t>
            </a:r>
            <a:r>
              <a:rPr lang="lt-LT" dirty="0" smtClean="0">
                <a:latin typeface="Times New Roman" pitchFamily="18" charset="0"/>
                <a:cs typeface="Times New Roman" pitchFamily="18" charset="0"/>
              </a:rPr>
              <a:t> moko, jog tas, kuris nori bloga daryti, visada sugalvos, kaip pasiteisinti. Geriau tokių žmonių saugotis</a:t>
            </a:r>
            <a:r>
              <a:rPr lang="en-US" dirty="0" smtClean="0">
                <a:latin typeface="Times New Roman" pitchFamily="18" charset="0"/>
                <a:cs typeface="Times New Roman" pitchFamily="18" charset="0"/>
              </a:rPr>
              <a:t>!</a:t>
            </a:r>
            <a:endParaRPr lang="lt-LT" dirty="0" smtClean="0">
              <a:latin typeface="Times New Roman" pitchFamily="18" charset="0"/>
              <a:cs typeface="Times New Roman" pitchFamily="18" charset="0"/>
            </a:endParaRP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Kaltą visada atras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Kas kuom kvepia, tuo ir kitą tepa</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				</a:t>
            </a:r>
            <a:r>
              <a:rPr lang="lt-LT" sz="1400" dirty="0" smtClean="0">
                <a:latin typeface="Times New Roman" pitchFamily="18" charset="0"/>
                <a:cs typeface="Times New Roman" pitchFamily="18" charset="0"/>
              </a:rPr>
              <a:t>(Lietuvių patarlės)</a:t>
            </a:r>
            <a:endParaRPr lang="en-US" sz="1400" dirty="0">
              <a:latin typeface="Times New Roman" pitchFamily="18" charset="0"/>
              <a:cs typeface="Times New Roman" pitchFamily="18" charset="0"/>
            </a:endParaRPr>
          </a:p>
        </p:txBody>
      </p:sp>
      <p:sp>
        <p:nvSpPr>
          <p:cNvPr id="3" name="Antraštė 2"/>
          <p:cNvSpPr>
            <a:spLocks noGrp="1"/>
          </p:cNvSpPr>
          <p:nvPr>
            <p:ph type="title"/>
          </p:nvPr>
        </p:nvSpPr>
        <p:spPr/>
        <p:txBody>
          <a:bodyPr>
            <a:normAutofit fontScale="90000"/>
          </a:bodyPr>
          <a:lstStyle/>
          <a:p>
            <a:r>
              <a:rPr lang="lt-LT" sz="4000" dirty="0" smtClean="0">
                <a:latin typeface="Times New Roman" pitchFamily="18" charset="0"/>
                <a:cs typeface="Times New Roman" pitchFamily="18" charset="0"/>
              </a:rPr>
              <a:t>„Vilks </a:t>
            </a:r>
            <a:r>
              <a:rPr lang="lt-LT" sz="4000" dirty="0" err="1" smtClean="0">
                <a:latin typeface="Times New Roman" pitchFamily="18" charset="0"/>
                <a:cs typeface="Times New Roman" pitchFamily="18" charset="0"/>
              </a:rPr>
              <a:t>provininks</a:t>
            </a:r>
            <a:r>
              <a:rPr lang="lt-LT" sz="4000" dirty="0" smtClean="0">
                <a:latin typeface="Times New Roman" pitchFamily="18" charset="0"/>
                <a:cs typeface="Times New Roman" pitchFamily="18" charset="0"/>
              </a:rPr>
              <a:t> (bylininkas, teisėjas)“</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14032483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en-US" dirty="0"/>
          </a:p>
        </p:txBody>
      </p:sp>
      <p:sp>
        <p:nvSpPr>
          <p:cNvPr id="3" name="Antraštė 2"/>
          <p:cNvSpPr>
            <a:spLocks noGrp="1"/>
          </p:cNvSpPr>
          <p:nvPr>
            <p:ph type="title"/>
          </p:nvPr>
        </p:nvSpPr>
        <p:spPr/>
        <p:txBody>
          <a:bodyPr/>
          <a:lstStyle/>
          <a:p>
            <a:endParaRPr lang="en-US"/>
          </a:p>
        </p:txBody>
      </p:sp>
      <p:pic>
        <p:nvPicPr>
          <p:cNvPr id="5122" name="Picture 2" descr="C:\Users\bendras\AppData\Local\Temp\Rar$DI49.864\penk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89916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169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2675466"/>
            <a:ext cx="7408333" cy="4182533"/>
          </a:xfrm>
        </p:spPr>
        <p:txBody>
          <a:bodyPr>
            <a:normAutofit/>
          </a:bodyPr>
          <a:lstStyle/>
          <a:p>
            <a:pPr marL="0" indent="0">
              <a:buNone/>
            </a:pPr>
            <a:r>
              <a:rPr lang="lt-LT" dirty="0" smtClean="0"/>
              <a:t>	</a:t>
            </a:r>
            <a:r>
              <a:rPr lang="lt-LT" dirty="0" smtClean="0">
                <a:latin typeface="Times New Roman" pitchFamily="18" charset="0"/>
                <a:cs typeface="Times New Roman" pitchFamily="18" charset="0"/>
              </a:rPr>
              <a:t>„Pasakėčioje parodyti valstiečiai, jų ydos apsileidimas“.</a:t>
            </a:r>
            <a:r>
              <a:rPr lang="lt-LT" sz="2600" dirty="0" smtClean="0">
                <a:latin typeface="Times New Roman" pitchFamily="18" charset="0"/>
                <a:cs typeface="Times New Roman" pitchFamily="18" charset="0"/>
              </a:rPr>
              <a:t> </a:t>
            </a:r>
            <a:r>
              <a:rPr lang="lt-LT" sz="1400" dirty="0" smtClean="0">
                <a:latin typeface="Times New Roman" pitchFamily="18" charset="0"/>
                <a:cs typeface="Times New Roman" pitchFamily="18" charset="0"/>
              </a:rPr>
              <a:t>(J.Lebedys)</a:t>
            </a:r>
          </a:p>
          <a:p>
            <a:pPr marL="0" indent="0">
              <a:buNone/>
            </a:pPr>
            <a:r>
              <a:rPr lang="lt-LT" sz="1400" dirty="0">
                <a:latin typeface="Times New Roman" pitchFamily="18" charset="0"/>
                <a:cs typeface="Times New Roman" pitchFamily="18" charset="0"/>
              </a:rPr>
              <a:t>	</a:t>
            </a:r>
            <a:r>
              <a:rPr lang="lt-LT" dirty="0" smtClean="0">
                <a:latin typeface="Times New Roman" pitchFamily="18" charset="0"/>
                <a:cs typeface="Times New Roman" pitchFamily="18" charset="0"/>
              </a:rPr>
              <a:t>Šioje pasakėčioje Donelaitis išjuokia netvarkingus, apsileidusius žmones, kurie nenori gražiai gyventi ir elgtis“.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Kas varna gimęs, lakštingala nečiulbės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Koks paukštis, toks ir lizdas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Aklam kelio neparodysi, kvailam proto neįkrėsi</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				</a:t>
            </a:r>
            <a:r>
              <a:rPr lang="lt-LT" sz="1400" dirty="0" smtClean="0">
                <a:latin typeface="Times New Roman" pitchFamily="18" charset="0"/>
                <a:cs typeface="Times New Roman" pitchFamily="18" charset="0"/>
              </a:rPr>
              <a:t>(Lietuvių patarlės)</a:t>
            </a:r>
            <a:endParaRPr lang="en-US" sz="1400" dirty="0">
              <a:latin typeface="Times New Roman" pitchFamily="18" charset="0"/>
              <a:cs typeface="Times New Roman" pitchFamily="18" charset="0"/>
            </a:endParaRPr>
          </a:p>
        </p:txBody>
      </p:sp>
      <p:sp>
        <p:nvSpPr>
          <p:cNvPr id="3" name="Antraštė 2"/>
          <p:cNvSpPr>
            <a:spLocks noGrp="1"/>
          </p:cNvSpPr>
          <p:nvPr>
            <p:ph type="title"/>
          </p:nvPr>
        </p:nvSpPr>
        <p:spPr/>
        <p:txBody>
          <a:bodyPr>
            <a:normAutofit/>
          </a:bodyPr>
          <a:lstStyle/>
          <a:p>
            <a:r>
              <a:rPr lang="lt-LT" sz="4000" dirty="0" smtClean="0">
                <a:latin typeface="Times New Roman" pitchFamily="18" charset="0"/>
                <a:cs typeface="Times New Roman" pitchFamily="18" charset="0"/>
              </a:rPr>
              <a:t>„Pasaka apie </a:t>
            </a:r>
            <a:r>
              <a:rPr lang="lt-LT" sz="4000" dirty="0" err="1" smtClean="0">
                <a:latin typeface="Times New Roman" pitchFamily="18" charset="0"/>
                <a:cs typeface="Times New Roman" pitchFamily="18" charset="0"/>
              </a:rPr>
              <a:t>šūdvabalį</a:t>
            </a:r>
            <a:r>
              <a:rPr lang="lt-LT" sz="4000" dirty="0" smtClean="0">
                <a:latin typeface="Times New Roman" pitchFamily="18" charset="0"/>
                <a:cs typeface="Times New Roman" pitchFamily="18" charset="0"/>
              </a:rPr>
              <a:t>“</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3614953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en-US" dirty="0"/>
          </a:p>
        </p:txBody>
      </p:sp>
      <p:sp>
        <p:nvSpPr>
          <p:cNvPr id="3" name="Antraštė 2"/>
          <p:cNvSpPr>
            <a:spLocks noGrp="1"/>
          </p:cNvSpPr>
          <p:nvPr>
            <p:ph type="title"/>
          </p:nvPr>
        </p:nvSpPr>
        <p:spPr/>
        <p:txBody>
          <a:bodyPr/>
          <a:lstStyle/>
          <a:p>
            <a:endParaRPr lang="en-US"/>
          </a:p>
        </p:txBody>
      </p:sp>
      <p:pic>
        <p:nvPicPr>
          <p:cNvPr id="6146" name="Picture 2" descr="C:\Users\bendras\AppData\Local\Temp\Rar$DI83.864\ketvir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89916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5011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685800" y="2286000"/>
            <a:ext cx="8153400" cy="4724400"/>
          </a:xfrm>
        </p:spPr>
        <p:txBody>
          <a:bodyPr>
            <a:normAutofit fontScale="47500" lnSpcReduction="20000"/>
          </a:bodyPr>
          <a:lstStyle/>
          <a:p>
            <a:r>
              <a:rPr lang="lt-LT" sz="4200" dirty="0">
                <a:latin typeface="Times New Roman" pitchFamily="18" charset="0"/>
                <a:cs typeface="Times New Roman" pitchFamily="18" charset="0"/>
              </a:rPr>
              <a:t>Dabartiniam jaunimui K. Donelaičio pasakėčios yra menkos svarbos, nes šiuolaikinis jaunimas pasakėčių nebeskaito, jiems tai nėra įdomu. Bet vaikams jos labai patinka, kadangi yra linksmos, įdomios, pamokančios. Man patiko skaityti šias pasakėčias, nes jos parodo, kaip reikia elgtis vienoje ar kitoje situacijoje</a:t>
            </a:r>
            <a:r>
              <a:rPr lang="lt-LT" sz="4200" dirty="0" smtClean="0">
                <a:latin typeface="Times New Roman" pitchFamily="18" charset="0"/>
                <a:cs typeface="Times New Roman" pitchFamily="18" charset="0"/>
              </a:rPr>
              <a:t>.</a:t>
            </a:r>
            <a:r>
              <a:rPr lang="en-US" sz="4200" dirty="0" smtClean="0">
                <a:latin typeface="Times New Roman" pitchFamily="18" charset="0"/>
                <a:cs typeface="Times New Roman" pitchFamily="18" charset="0"/>
              </a:rPr>
              <a:t>  </a:t>
            </a:r>
            <a:r>
              <a:rPr lang="en-US" sz="2900" dirty="0" smtClean="0">
                <a:latin typeface="Times New Roman" pitchFamily="18" charset="0"/>
                <a:cs typeface="Times New Roman" pitchFamily="18" charset="0"/>
              </a:rPr>
              <a:t>(</a:t>
            </a:r>
            <a:r>
              <a:rPr lang="en-US" sz="2900" dirty="0" err="1" smtClean="0">
                <a:latin typeface="Times New Roman" pitchFamily="18" charset="0"/>
                <a:cs typeface="Times New Roman" pitchFamily="18" charset="0"/>
              </a:rPr>
              <a:t>Kotryna</a:t>
            </a:r>
            <a:r>
              <a:rPr lang="en-US" sz="2900" dirty="0" smtClean="0">
                <a:latin typeface="Times New Roman" pitchFamily="18" charset="0"/>
                <a:cs typeface="Times New Roman" pitchFamily="18" charset="0"/>
              </a:rPr>
              <a:t>)</a:t>
            </a:r>
            <a:endParaRPr lang="en-US" sz="2900" dirty="0">
              <a:latin typeface="Times New Roman" pitchFamily="18" charset="0"/>
              <a:cs typeface="Times New Roman" pitchFamily="18" charset="0"/>
            </a:endParaRPr>
          </a:p>
          <a:p>
            <a:r>
              <a:rPr lang="lt-LT" sz="4200" dirty="0" smtClean="0">
                <a:latin typeface="Times New Roman" pitchFamily="18" charset="0"/>
                <a:cs typeface="Times New Roman" pitchFamily="18" charset="0"/>
              </a:rPr>
              <a:t>Pasakėčios </a:t>
            </a:r>
            <a:r>
              <a:rPr lang="lt-LT" sz="4200" dirty="0">
                <a:latin typeface="Times New Roman" pitchFamily="18" charset="0"/>
                <a:cs typeface="Times New Roman" pitchFamily="18" charset="0"/>
              </a:rPr>
              <a:t>pamoko, kad nereikia kitam daryti nieko blogo, neįžeidinėti ir neapkalbinėti draugo. Jei susipykstame su draugais, nevengti jų, o viską ramiai išsiaiškinti</a:t>
            </a:r>
            <a:r>
              <a:rPr lang="lt-LT" sz="4200" dirty="0" smtClean="0">
                <a:latin typeface="Times New Roman" pitchFamily="18" charset="0"/>
                <a:cs typeface="Times New Roman" pitchFamily="18" charset="0"/>
              </a:rPr>
              <a:t>.</a:t>
            </a:r>
            <a:r>
              <a:rPr lang="en-US" sz="4200" dirty="0" smtClean="0">
                <a:latin typeface="Times New Roman" pitchFamily="18" charset="0"/>
                <a:cs typeface="Times New Roman" pitchFamily="18" charset="0"/>
              </a:rPr>
              <a:t> </a:t>
            </a:r>
            <a:r>
              <a:rPr lang="lt-LT" sz="2900" dirty="0">
                <a:latin typeface="Times New Roman" pitchFamily="18" charset="0"/>
                <a:cs typeface="Times New Roman" pitchFamily="18" charset="0"/>
              </a:rPr>
              <a:t> </a:t>
            </a:r>
            <a:r>
              <a:rPr lang="lt-LT" sz="2900" dirty="0" smtClean="0">
                <a:latin typeface="Times New Roman" pitchFamily="18" charset="0"/>
                <a:cs typeface="Times New Roman" pitchFamily="18" charset="0"/>
              </a:rPr>
              <a:t>(</a:t>
            </a:r>
            <a:r>
              <a:rPr lang="en-US" sz="2900" dirty="0" err="1" smtClean="0">
                <a:latin typeface="Times New Roman" pitchFamily="18" charset="0"/>
                <a:cs typeface="Times New Roman" pitchFamily="18" charset="0"/>
              </a:rPr>
              <a:t>Dovil</a:t>
            </a:r>
            <a:r>
              <a:rPr lang="lt-LT" sz="2900" dirty="0" smtClean="0">
                <a:latin typeface="Times New Roman" pitchFamily="18" charset="0"/>
                <a:cs typeface="Times New Roman" pitchFamily="18" charset="0"/>
              </a:rPr>
              <a:t>ė)</a:t>
            </a:r>
            <a:endParaRPr lang="en-US" sz="2900" dirty="0">
              <a:latin typeface="Times New Roman" pitchFamily="18" charset="0"/>
              <a:cs typeface="Times New Roman" pitchFamily="18" charset="0"/>
            </a:endParaRPr>
          </a:p>
          <a:p>
            <a:r>
              <a:rPr lang="lt-LT" sz="4200" dirty="0" smtClean="0">
                <a:latin typeface="Times New Roman" pitchFamily="18" charset="0"/>
                <a:cs typeface="Times New Roman" pitchFamily="18" charset="0"/>
              </a:rPr>
              <a:t>Donelaičio </a:t>
            </a:r>
            <a:r>
              <a:rPr lang="lt-LT" sz="4200" dirty="0">
                <a:latin typeface="Times New Roman" pitchFamily="18" charset="0"/>
                <a:cs typeface="Times New Roman" pitchFamily="18" charset="0"/>
              </a:rPr>
              <a:t>pamokymai labai svarbūs šiuolaikiniams žmonėms, nes visada naudinga sulaukti patarimų ar pamokymų iš protingo žmogaus</a:t>
            </a:r>
            <a:r>
              <a:rPr lang="lt-LT" sz="4200" dirty="0" smtClean="0">
                <a:latin typeface="Times New Roman" pitchFamily="18" charset="0"/>
                <a:cs typeface="Times New Roman" pitchFamily="18" charset="0"/>
              </a:rPr>
              <a:t>. </a:t>
            </a:r>
            <a:r>
              <a:rPr lang="lt-LT" sz="2900" dirty="0" smtClean="0">
                <a:latin typeface="Times New Roman" pitchFamily="18" charset="0"/>
                <a:cs typeface="Times New Roman" pitchFamily="18" charset="0"/>
              </a:rPr>
              <a:t>(Linas)</a:t>
            </a:r>
            <a:endParaRPr lang="en-US" sz="2900" dirty="0">
              <a:latin typeface="Times New Roman" pitchFamily="18" charset="0"/>
              <a:cs typeface="Times New Roman" pitchFamily="18" charset="0"/>
            </a:endParaRPr>
          </a:p>
          <a:p>
            <a:r>
              <a:rPr lang="lt-LT" sz="4200" dirty="0" smtClean="0">
                <a:latin typeface="Times New Roman" pitchFamily="18" charset="0"/>
                <a:cs typeface="Times New Roman" pitchFamily="18" charset="0"/>
              </a:rPr>
              <a:t>K</a:t>
            </a:r>
            <a:r>
              <a:rPr lang="lt-LT" sz="4200" dirty="0">
                <a:latin typeface="Times New Roman" pitchFamily="18" charset="0"/>
                <a:cs typeface="Times New Roman" pitchFamily="18" charset="0"/>
              </a:rPr>
              <a:t>. Donelaičio pasakėčios įkvepia nenuleisti rankų, kad ir kaip kartais būtų sunku, nes jos pamoko daug gerų dalykų</a:t>
            </a:r>
            <a:r>
              <a:rPr lang="lt-LT" sz="4200" dirty="0" smtClean="0">
                <a:latin typeface="Times New Roman" pitchFamily="18" charset="0"/>
                <a:cs typeface="Times New Roman" pitchFamily="18" charset="0"/>
              </a:rPr>
              <a:t>. </a:t>
            </a:r>
            <a:r>
              <a:rPr lang="lt-LT" sz="3800" dirty="0" smtClean="0">
                <a:latin typeface="Times New Roman" pitchFamily="18" charset="0"/>
                <a:cs typeface="Times New Roman" pitchFamily="18" charset="0"/>
              </a:rPr>
              <a:t>	 </a:t>
            </a:r>
            <a:r>
              <a:rPr lang="lt-LT" sz="2900" dirty="0" smtClean="0">
                <a:latin typeface="Times New Roman" pitchFamily="18" charset="0"/>
                <a:cs typeface="Times New Roman" pitchFamily="18" charset="0"/>
              </a:rPr>
              <a:t>(Valdas)</a:t>
            </a:r>
            <a:endParaRPr lang="en-US" sz="2900" dirty="0">
              <a:latin typeface="Times New Roman" pitchFamily="18" charset="0"/>
              <a:cs typeface="Times New Roman" pitchFamily="18" charset="0"/>
            </a:endParaRPr>
          </a:p>
          <a:p>
            <a:r>
              <a:rPr lang="lt-LT" sz="4200" dirty="0" smtClean="0">
                <a:latin typeface="Times New Roman" pitchFamily="18" charset="0"/>
                <a:cs typeface="Times New Roman" pitchFamily="18" charset="0"/>
              </a:rPr>
              <a:t>Mano </a:t>
            </a:r>
            <a:r>
              <a:rPr lang="lt-LT" sz="4200" dirty="0">
                <a:latin typeface="Times New Roman" pitchFamily="18" charset="0"/>
                <a:cs typeface="Times New Roman" pitchFamily="18" charset="0"/>
              </a:rPr>
              <a:t>nuomone, Donelaičio pamokymai nesipuikuoti, neapgaudinėti, netinginiauti mums yra svarbūs, nes žmogų puošia jo darbštumas, atsakomybė, mandagumas. Jei nori, kad su tavim gerai elgtųsi, gražiai  bendrautų, turi pats taip elgtis su kitais. </a:t>
            </a:r>
            <a:r>
              <a:rPr lang="lt-LT" sz="4200" dirty="0" smtClean="0">
                <a:latin typeface="Times New Roman" pitchFamily="18" charset="0"/>
                <a:cs typeface="Times New Roman" pitchFamily="18" charset="0"/>
              </a:rPr>
              <a:t> </a:t>
            </a:r>
            <a:r>
              <a:rPr lang="lt-LT" sz="3800" dirty="0" smtClean="0">
                <a:latin typeface="Times New Roman" pitchFamily="18" charset="0"/>
                <a:cs typeface="Times New Roman" pitchFamily="18" charset="0"/>
              </a:rPr>
              <a:t>	</a:t>
            </a:r>
            <a:r>
              <a:rPr lang="lt-LT" sz="2900" dirty="0" smtClean="0">
                <a:latin typeface="Times New Roman" pitchFamily="18" charset="0"/>
                <a:cs typeface="Times New Roman" pitchFamily="18" charset="0"/>
              </a:rPr>
              <a:t>(Monika)</a:t>
            </a:r>
            <a:endParaRPr lang="en-US" sz="2900" dirty="0">
              <a:latin typeface="Times New Roman" pitchFamily="18" charset="0"/>
              <a:cs typeface="Times New Roman" pitchFamily="18" charset="0"/>
            </a:endParaRPr>
          </a:p>
          <a:p>
            <a:endParaRPr lang="en-US" dirty="0"/>
          </a:p>
        </p:txBody>
      </p:sp>
      <p:sp>
        <p:nvSpPr>
          <p:cNvPr id="3" name="Antraštė 2"/>
          <p:cNvSpPr>
            <a:spLocks noGrp="1"/>
          </p:cNvSpPr>
          <p:nvPr>
            <p:ph type="title"/>
          </p:nvPr>
        </p:nvSpPr>
        <p:spPr/>
        <p:txBody>
          <a:bodyPr>
            <a:normAutofit fontScale="90000"/>
          </a:bodyPr>
          <a:lstStyle/>
          <a:p>
            <a:r>
              <a:rPr lang="lt-LT" dirty="0" smtClean="0">
                <a:latin typeface="Times New Roman" pitchFamily="18" charset="0"/>
                <a:cs typeface="Times New Roman" pitchFamily="18" charset="0"/>
              </a:rPr>
              <a:t>Kuo K. Donelaičio pamokymai svarbūs šių laikų žmonėms?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522240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gos forma">
  <a:themeElements>
    <a:clrScheme name="Bangos form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Bangos form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ngos form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238</TotalTime>
  <Words>236</Words>
  <Application>Microsoft Office PowerPoint</Application>
  <PresentationFormat>Demonstracija ekrane (4:3)</PresentationFormat>
  <Paragraphs>59</Paragraphs>
  <Slides>18</Slides>
  <Notes>0</Notes>
  <HiddenSlides>0</HiddenSlides>
  <MMClips>0</MMClips>
  <ScaleCrop>false</ScaleCrop>
  <HeadingPairs>
    <vt:vector size="4" baseType="variant">
      <vt:variant>
        <vt:lpstr>Tema</vt:lpstr>
      </vt:variant>
      <vt:variant>
        <vt:i4>1</vt:i4>
      </vt:variant>
      <vt:variant>
        <vt:lpstr>Skaidrių pavadinimai</vt:lpstr>
      </vt:variant>
      <vt:variant>
        <vt:i4>18</vt:i4>
      </vt:variant>
    </vt:vector>
  </HeadingPairs>
  <TitlesOfParts>
    <vt:vector size="19" baseType="lpstr">
      <vt:lpstr>Bangos forma</vt:lpstr>
      <vt:lpstr>Ko moko Kristijono Donelaičio pasakėčios?</vt:lpstr>
      <vt:lpstr>Kas yra pasakėčia?</vt:lpstr>
      <vt:lpstr>Pasakėčios dalys:</vt:lpstr>
      <vt:lpstr>Kas kūrė pasakėčias?</vt:lpstr>
      <vt:lpstr>Kristijono Donelaičio pasakėčios</vt:lpstr>
      <vt:lpstr>„Lapės ir gandro česnis (vaišės)“</vt:lpstr>
      <vt:lpstr>PowerPoint pristatymas</vt:lpstr>
      <vt:lpstr>„Aužuols gyrpelnys“</vt:lpstr>
      <vt:lpstr>PowerPoint pristatymas</vt:lpstr>
      <vt:lpstr>„Rudiks jomarkininks“</vt:lpstr>
      <vt:lpstr>PowerPoint pristatymas</vt:lpstr>
      <vt:lpstr>„Šuo didgalvis“</vt:lpstr>
      <vt:lpstr>PowerPoint pristatymas</vt:lpstr>
      <vt:lpstr>„Vilks provininks (bylininkas, teisėjas)“</vt:lpstr>
      <vt:lpstr>PowerPoint pristatymas</vt:lpstr>
      <vt:lpstr>„Pasaka apie šūdvabalį“</vt:lpstr>
      <vt:lpstr>PowerPoint pristatymas</vt:lpstr>
      <vt:lpstr>Kuo K. Donelaičio pamokymai svarbūs šių laikų žmonėms?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 moko Kristijono Donelaičio pasakėčios?</dc:title>
  <dc:creator>Regina</dc:creator>
  <cp:lastModifiedBy>Regina</cp:lastModifiedBy>
  <cp:revision>1</cp:revision>
  <dcterms:modified xsi:type="dcterms:W3CDTF">2014-05-21T07:31:37Z</dcterms:modified>
</cp:coreProperties>
</file>