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a" ContentType="audio/x-ms-wma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  <p:sldId id="267" r:id="rId3"/>
    <p:sldId id="278" r:id="rId4"/>
    <p:sldId id="273" r:id="rId5"/>
    <p:sldId id="270" r:id="rId6"/>
    <p:sldId id="271" r:id="rId7"/>
    <p:sldId id="272" r:id="rId8"/>
    <p:sldId id="274" r:id="rId9"/>
    <p:sldId id="263" r:id="rId10"/>
    <p:sldId id="265" r:id="rId11"/>
    <p:sldId id="275" r:id="rId12"/>
    <p:sldId id="266" r:id="rId13"/>
    <p:sldId id="279" r:id="rId14"/>
    <p:sldId id="276" r:id="rId15"/>
    <p:sldId id="277" r:id="rId16"/>
    <p:sldId id="258" r:id="rId17"/>
    <p:sldId id="259" r:id="rId18"/>
    <p:sldId id="280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Vidutinis stilius 2 – paryškinima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20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381F6-94E9-42B8-A7BC-14A1CF9EE7AD}" type="datetimeFigureOut">
              <a:rPr lang="en-US" smtClean="0"/>
              <a:pPr/>
              <a:t>3/31/2014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12AB8-A0DB-47B8-9042-08905AD1D76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745880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381F6-94E9-42B8-A7BC-14A1CF9EE7AD}" type="datetimeFigureOut">
              <a:rPr lang="en-US" smtClean="0"/>
              <a:pPr/>
              <a:t>3/31/2014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12AB8-A0DB-47B8-9042-08905AD1D76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007323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381F6-94E9-42B8-A7BC-14A1CF9EE7AD}" type="datetimeFigureOut">
              <a:rPr lang="en-US" smtClean="0"/>
              <a:pPr/>
              <a:t>3/31/2014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12AB8-A0DB-47B8-9042-08905AD1D76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503517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381F6-94E9-42B8-A7BC-14A1CF9EE7AD}" type="datetimeFigureOut">
              <a:rPr lang="en-US" smtClean="0"/>
              <a:pPr/>
              <a:t>3/31/2014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12AB8-A0DB-47B8-9042-08905AD1D76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584495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381F6-94E9-42B8-A7BC-14A1CF9EE7AD}" type="datetimeFigureOut">
              <a:rPr lang="en-US" smtClean="0"/>
              <a:pPr/>
              <a:t>3/31/2014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12AB8-A0DB-47B8-9042-08905AD1D76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9880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381F6-94E9-42B8-A7BC-14A1CF9EE7AD}" type="datetimeFigureOut">
              <a:rPr lang="en-US" smtClean="0"/>
              <a:pPr/>
              <a:t>3/31/2014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12AB8-A0DB-47B8-9042-08905AD1D76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933368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381F6-94E9-42B8-A7BC-14A1CF9EE7AD}" type="datetimeFigureOut">
              <a:rPr lang="en-US" smtClean="0"/>
              <a:pPr/>
              <a:t>3/31/2014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12AB8-A0DB-47B8-9042-08905AD1D76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141052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381F6-94E9-42B8-A7BC-14A1CF9EE7AD}" type="datetimeFigureOut">
              <a:rPr lang="en-US" smtClean="0"/>
              <a:pPr/>
              <a:t>3/31/2014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12AB8-A0DB-47B8-9042-08905AD1D76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296754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381F6-94E9-42B8-A7BC-14A1CF9EE7AD}" type="datetimeFigureOut">
              <a:rPr lang="en-US" smtClean="0"/>
              <a:pPr/>
              <a:t>3/31/2014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12AB8-A0DB-47B8-9042-08905AD1D76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63558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381F6-94E9-42B8-A7BC-14A1CF9EE7AD}" type="datetimeFigureOut">
              <a:rPr lang="en-US" smtClean="0"/>
              <a:pPr/>
              <a:t>3/31/2014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12AB8-A0DB-47B8-9042-08905AD1D76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496299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381F6-94E9-42B8-A7BC-14A1CF9EE7AD}" type="datetimeFigureOut">
              <a:rPr lang="en-US" smtClean="0"/>
              <a:pPr/>
              <a:t>3/31/2014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12AB8-A0DB-47B8-9042-08905AD1D76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476722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0381F6-94E9-42B8-A7BC-14A1CF9EE7AD}" type="datetimeFigureOut">
              <a:rPr lang="en-US" smtClean="0"/>
              <a:pPr/>
              <a:t>3/31/2014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212AB8-A0DB-47B8-9042-08905AD1D76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447206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ideo" Target="NULL" TargetMode="External"/><Relationship Id="rId6" Type="http://schemas.microsoft.com/office/2007/relationships/media" Target="../media/media1.wma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8.jpeg"/><Relationship Id="rId2" Type="http://schemas.openxmlformats.org/officeDocument/2006/relationships/hyperlink" Target="http://www.bernardinai.lt/file/a935ff8a1301cf9ee8d2af40ec3b04cf15099e09.jp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bernardinai.lt/file/23aa9d1e03fe11d17f2263246d98f85c7ea26f2b.jpg" TargetMode="External"/><Relationship Id="rId5" Type="http://schemas.openxmlformats.org/officeDocument/2006/relationships/image" Target="../media/image7.jpeg"/><Relationship Id="rId4" Type="http://schemas.openxmlformats.org/officeDocument/2006/relationships/hyperlink" Target="http://www.bernardinai.lt/file/4ba919f83d3ef9051e3b5841371086f60aaeece6.jpg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8yvP4SvJuoI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4704"/>
            <a:ext cx="8229600" cy="652934"/>
          </a:xfrm>
        </p:spPr>
        <p:txBody>
          <a:bodyPr>
            <a:normAutofit fontScale="90000"/>
          </a:bodyPr>
          <a:lstStyle/>
          <a:p>
            <a:r>
              <a:rPr lang="lt-LT" dirty="0" smtClean="0"/>
              <a:t>Integruota lietuvių kalbos ir istorijos pamoka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708920"/>
            <a:ext cx="8229600" cy="3417243"/>
          </a:xfrm>
        </p:spPr>
        <p:txBody>
          <a:bodyPr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0" indent="0">
              <a:buNone/>
            </a:pPr>
            <a:r>
              <a:rPr lang="lt-LT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         </a:t>
            </a:r>
            <a:r>
              <a:rPr lang="en-US" sz="4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ISTORIJOS </a:t>
            </a:r>
            <a:r>
              <a:rPr lang="lt-LT" sz="4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Ž</a:t>
            </a:r>
            <a:r>
              <a:rPr lang="en-US" sz="4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ENKL</a:t>
            </a:r>
            <a:r>
              <a:rPr lang="lt-LT" sz="4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AI DOKUMENTUOSE  IR KŪRYBOJE</a:t>
            </a:r>
            <a:endParaRPr lang="en-US" sz="4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00529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Kokių minčių sukelia tai, ką matote ir </a:t>
            </a:r>
            <a:r>
              <a:rPr lang="lt-LT" dirty="0"/>
              <a:t>girdite? ,,Minčių lietus“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86170" y="1412776"/>
            <a:ext cx="3705225" cy="2571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2592" y="2239835"/>
            <a:ext cx="3131093" cy="23816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 descr="http://www.partizanai.org/failai/html/antanas-kraujelis_files/antanas-kraujelis-66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2592" y="4797152"/>
            <a:ext cx="3608748" cy="1743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Audio.wma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6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899592" y="548680"/>
            <a:ext cx="609600" cy="609600"/>
          </a:xfrm>
          <a:prstGeom prst="rect">
            <a:avLst/>
          </a:prstGeom>
        </p:spPr>
      </p:pic>
      <p:pic>
        <p:nvPicPr>
          <p:cNvPr id="5" name="Picture 2" descr="http://www3.lrs.lt/home/images/VISI/PLAKATAS9_slide0014_image014-17_1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64088" y="3969012"/>
            <a:ext cx="2520280" cy="2751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913123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239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76673"/>
            <a:ext cx="7772400" cy="144016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lt-LT" dirty="0" smtClean="0"/>
              <a:t>UŽDAVINYS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204864"/>
            <a:ext cx="6400800" cy="3433936"/>
          </a:xfrm>
        </p:spPr>
        <p:txBody>
          <a:bodyPr>
            <a:normAutofit fontScale="92500" lnSpcReduction="20000"/>
          </a:bodyPr>
          <a:lstStyle/>
          <a:p>
            <a:pPr algn="l"/>
            <a:r>
              <a:rPr lang="lt-LT" dirty="0" smtClean="0">
                <a:solidFill>
                  <a:schemeClr val="tx1"/>
                </a:solidFill>
              </a:rPr>
              <a:t>PRISIMINĘ SVARBIAUSIUS GINKLUOTOS REZISTENCIJOS FAKTUS,DIRBDAMI INDIVIDUALIAI, IŠSKIRS PAGRINDINES PARTIZANŲ VERTYBES IR BENDRADARBIAUDAMI POROSE JAS (BENT 3) </a:t>
            </a:r>
            <a:r>
              <a:rPr lang="lt-LT" dirty="0">
                <a:solidFill>
                  <a:schemeClr val="tx1"/>
                </a:solidFill>
              </a:rPr>
              <a:t>ATPAŽINS </a:t>
            </a:r>
            <a:r>
              <a:rPr lang="lt-LT" dirty="0" smtClean="0">
                <a:solidFill>
                  <a:schemeClr val="tx1"/>
                </a:solidFill>
              </a:rPr>
              <a:t>LITERATŪROS TEKSTUOSE BEI PAGRĮS CITATOMIS</a:t>
            </a:r>
          </a:p>
          <a:p>
            <a:pPr algn="l"/>
            <a:r>
              <a:rPr lang="lt-LT" b="1" dirty="0" smtClean="0">
                <a:solidFill>
                  <a:schemeClr val="tx1"/>
                </a:solidFill>
              </a:rPr>
              <a:t>VERTINIMAS - KAUPIAMASIS</a:t>
            </a:r>
            <a:endParaRPr lang="en-US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64372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4691063" cy="673100"/>
          </a:xfrm>
        </p:spPr>
        <p:txBody>
          <a:bodyPr>
            <a:normAutofit fontScale="90000"/>
          </a:bodyPr>
          <a:lstStyle/>
          <a:p>
            <a:r>
              <a:rPr lang="lt-LT" sz="3600" dirty="0"/>
              <a:t>Istorinio laikmečio pristatymas</a:t>
            </a:r>
            <a:endParaRPr lang="lt-LT" sz="4000" b="1" dirty="0" smtClean="0">
              <a:solidFill>
                <a:schemeClr val="tx1"/>
              </a:solidFill>
              <a:effectLst/>
            </a:endParaRPr>
          </a:p>
        </p:txBody>
      </p:sp>
      <p:pic>
        <p:nvPicPr>
          <p:cNvPr id="18435" name="Picture 7" descr="a935ff8a1301cf9ee8d2af40ec3b04cf15099e09_article_scale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84663" y="1052513"/>
            <a:ext cx="2449512" cy="3313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6" name="Picture 9" descr="4ba919f83d3ef9051e3b5841371086f60aaeece6_article_200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56100" y="4581525"/>
            <a:ext cx="3113088" cy="2163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7" name="Picture 13" descr="23aa9d1e03fe11d17f2263246d98f85c7ea26f2b_article_scale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31913" y="1700213"/>
            <a:ext cx="2682875" cy="3887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52713384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r>
              <a:rPr lang="lt-LT" dirty="0"/>
              <a:t>U</a:t>
            </a:r>
            <a:r>
              <a:rPr lang="lt-LT" dirty="0" smtClean="0"/>
              <a:t>ŽDAVINYS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>
            <a:normAutofit/>
          </a:bodyPr>
          <a:lstStyle/>
          <a:p>
            <a:r>
              <a:rPr lang="lt-LT" dirty="0" smtClean="0"/>
              <a:t>PRISIMINĘ </a:t>
            </a:r>
            <a:r>
              <a:rPr lang="lt-LT" dirty="0"/>
              <a:t>SVARBIAUSIUS GINKLUOTOS REZISTENCIJOS FAKTUS, </a:t>
            </a:r>
            <a:r>
              <a:rPr lang="lt-LT" b="1" dirty="0"/>
              <a:t>DIRBDAMI INDIVIDUALIAI </a:t>
            </a:r>
            <a:r>
              <a:rPr lang="lt-LT" b="1" dirty="0" smtClean="0"/>
              <a:t>SU NURODYTAIS DOKUMENTAIS, IŠSKIRS</a:t>
            </a:r>
            <a:r>
              <a:rPr lang="lt-LT" dirty="0" smtClean="0"/>
              <a:t>:</a:t>
            </a:r>
          </a:p>
          <a:p>
            <a:pPr marL="0" indent="0">
              <a:buNone/>
            </a:pPr>
            <a:r>
              <a:rPr lang="lt-LT" dirty="0" smtClean="0"/>
              <a:t>   </a:t>
            </a:r>
            <a:r>
              <a:rPr lang="lt-LT" b="1" dirty="0" smtClean="0">
                <a:solidFill>
                  <a:srgbClr val="0070C0"/>
                </a:solidFill>
              </a:rPr>
              <a:t>1. BENT DVI </a:t>
            </a:r>
            <a:r>
              <a:rPr lang="lt-LT" b="1" dirty="0">
                <a:solidFill>
                  <a:srgbClr val="0070C0"/>
                </a:solidFill>
              </a:rPr>
              <a:t>PAGRINDINES PARTIZANŲ MORALINES </a:t>
            </a:r>
            <a:r>
              <a:rPr lang="lt-LT" b="1" dirty="0" smtClean="0">
                <a:solidFill>
                  <a:srgbClr val="0070C0"/>
                </a:solidFill>
              </a:rPr>
              <a:t>VERTYBES</a:t>
            </a:r>
          </a:p>
          <a:p>
            <a:pPr marL="0" indent="0">
              <a:buNone/>
            </a:pPr>
            <a:r>
              <a:rPr lang="lt-LT" dirty="0" smtClean="0"/>
              <a:t>   </a:t>
            </a:r>
            <a:r>
              <a:rPr lang="lt-LT" b="1" dirty="0" smtClean="0">
                <a:solidFill>
                  <a:srgbClr val="00B050"/>
                </a:solidFill>
              </a:rPr>
              <a:t>2. RAS 3-4  </a:t>
            </a:r>
            <a:r>
              <a:rPr lang="lt-LT" b="1" dirty="0">
                <a:solidFill>
                  <a:srgbClr val="00B050"/>
                </a:solidFill>
              </a:rPr>
              <a:t>PARTIZANŲ MORALINES </a:t>
            </a:r>
            <a:r>
              <a:rPr lang="lt-LT" b="1" dirty="0" smtClean="0">
                <a:solidFill>
                  <a:srgbClr val="00B050"/>
                </a:solidFill>
              </a:rPr>
              <a:t>VERTYBES</a:t>
            </a:r>
            <a:r>
              <a:rPr lang="lt-LT" b="1" dirty="0">
                <a:solidFill>
                  <a:srgbClr val="00B050"/>
                </a:solidFill>
              </a:rPr>
              <a:t> </a:t>
            </a:r>
          </a:p>
          <a:p>
            <a:pPr marL="0" indent="0">
              <a:buNone/>
            </a:pPr>
            <a:r>
              <a:rPr lang="lt-LT" b="1" dirty="0" smtClean="0">
                <a:solidFill>
                  <a:srgbClr val="FF0000"/>
                </a:solidFill>
              </a:rPr>
              <a:t>   3. DAUGIAU KAIP 4 PAGRINDINES </a:t>
            </a:r>
            <a:r>
              <a:rPr lang="lt-LT" b="1" dirty="0">
                <a:solidFill>
                  <a:srgbClr val="FF0000"/>
                </a:solidFill>
              </a:rPr>
              <a:t>PARTIZANŲ MORALINES VERTYBES</a:t>
            </a:r>
            <a:endParaRPr lang="lt-LT" b="1" dirty="0" smtClean="0">
              <a:solidFill>
                <a:srgbClr val="FF0000"/>
              </a:solidFill>
            </a:endParaRPr>
          </a:p>
          <a:p>
            <a:endParaRPr lang="lt-LT" dirty="0" smtClean="0"/>
          </a:p>
          <a:p>
            <a:endParaRPr lang="lt-LT" dirty="0" smtClean="0"/>
          </a:p>
          <a:p>
            <a:endParaRPr lang="lt-LT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84651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b="1" dirty="0" smtClean="0"/>
              <a:t>Individualus darbas su dokumentiniais tekstais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 </a:t>
            </a:r>
            <a:r>
              <a:rPr lang="lt-LT" b="1" dirty="0"/>
              <a:t>T</a:t>
            </a:r>
            <a:r>
              <a:rPr lang="lt-LT" b="1" dirty="0" smtClean="0"/>
              <a:t>ekste rasti </a:t>
            </a:r>
            <a:r>
              <a:rPr lang="lt-LT" dirty="0" smtClean="0"/>
              <a:t>ir </a:t>
            </a:r>
            <a:r>
              <a:rPr lang="lt-LT" b="1" dirty="0" smtClean="0"/>
              <a:t>pabraukti</a:t>
            </a:r>
            <a:r>
              <a:rPr lang="lt-LT" dirty="0" smtClean="0"/>
              <a:t> partizanų dvasines </a:t>
            </a:r>
            <a:r>
              <a:rPr lang="lt-LT" b="1" dirty="0" smtClean="0"/>
              <a:t>vertybes</a:t>
            </a:r>
            <a:r>
              <a:rPr lang="lt-LT" dirty="0" smtClean="0"/>
              <a:t>. </a:t>
            </a:r>
          </a:p>
          <a:p>
            <a:r>
              <a:rPr lang="lt-LT" b="1" i="1" dirty="0" smtClean="0"/>
              <a:t>Vertinimas – kaupiamasis</a:t>
            </a:r>
            <a:r>
              <a:rPr lang="lt-LT" dirty="0" smtClean="0"/>
              <a:t> (ISTORIJOS)</a:t>
            </a:r>
          </a:p>
          <a:p>
            <a:pPr marL="0" indent="0">
              <a:buNone/>
            </a:pPr>
            <a:r>
              <a:rPr lang="lt-LT" dirty="0"/>
              <a:t> </a:t>
            </a:r>
            <a:r>
              <a:rPr lang="lt-LT" dirty="0" smtClean="0"/>
              <a:t>    </a:t>
            </a:r>
            <a:r>
              <a:rPr lang="lt-LT" b="1" dirty="0" smtClean="0">
                <a:solidFill>
                  <a:srgbClr val="0070C0"/>
                </a:solidFill>
              </a:rPr>
              <a:t>1-2 vertybės – 1 taškas</a:t>
            </a:r>
          </a:p>
          <a:p>
            <a:pPr marL="0" indent="0">
              <a:buNone/>
            </a:pPr>
            <a:r>
              <a:rPr lang="lt-LT" b="1" dirty="0">
                <a:solidFill>
                  <a:srgbClr val="FF0000"/>
                </a:solidFill>
              </a:rPr>
              <a:t> </a:t>
            </a:r>
            <a:r>
              <a:rPr lang="lt-LT" b="1" dirty="0" smtClean="0">
                <a:solidFill>
                  <a:srgbClr val="FF0000"/>
                </a:solidFill>
              </a:rPr>
              <a:t>    </a:t>
            </a:r>
            <a:r>
              <a:rPr lang="lt-LT" b="1" dirty="0" smtClean="0">
                <a:solidFill>
                  <a:srgbClr val="00B050"/>
                </a:solidFill>
              </a:rPr>
              <a:t>3-4 </a:t>
            </a:r>
            <a:r>
              <a:rPr lang="lt-LT" b="1" dirty="0">
                <a:solidFill>
                  <a:srgbClr val="00B050"/>
                </a:solidFill>
              </a:rPr>
              <a:t>vertybės – </a:t>
            </a:r>
            <a:r>
              <a:rPr lang="lt-LT" b="1" dirty="0" smtClean="0">
                <a:solidFill>
                  <a:srgbClr val="00B050"/>
                </a:solidFill>
              </a:rPr>
              <a:t>1,5 taško </a:t>
            </a:r>
          </a:p>
          <a:p>
            <a:pPr marL="0" indent="0">
              <a:buNone/>
            </a:pPr>
            <a:r>
              <a:rPr lang="lt-LT" b="1" dirty="0">
                <a:solidFill>
                  <a:srgbClr val="FF0000"/>
                </a:solidFill>
              </a:rPr>
              <a:t> </a:t>
            </a:r>
            <a:r>
              <a:rPr lang="lt-LT" b="1" dirty="0" smtClean="0">
                <a:solidFill>
                  <a:srgbClr val="FF0000"/>
                </a:solidFill>
              </a:rPr>
              <a:t>    Daugiau kaip 4 </a:t>
            </a:r>
            <a:r>
              <a:rPr lang="lt-LT" b="1" dirty="0">
                <a:solidFill>
                  <a:srgbClr val="FF0000"/>
                </a:solidFill>
              </a:rPr>
              <a:t>vertybės – </a:t>
            </a:r>
            <a:r>
              <a:rPr lang="lt-LT" b="1" dirty="0" smtClean="0">
                <a:solidFill>
                  <a:srgbClr val="FF0000"/>
                </a:solidFill>
              </a:rPr>
              <a:t>2 taškai</a:t>
            </a:r>
            <a:endParaRPr lang="lt-LT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lt-LT" b="1" dirty="0" smtClean="0">
                <a:solidFill>
                  <a:srgbClr val="FF0000"/>
                </a:solidFill>
              </a:rPr>
              <a:t>(8 min.)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90498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Vertybės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lt-LT" dirty="0" smtClean="0"/>
              <a:t>Ištikimybė</a:t>
            </a:r>
          </a:p>
          <a:p>
            <a:r>
              <a:rPr lang="lt-LT" dirty="0" smtClean="0"/>
              <a:t>Patriotizmas (meilė Tėvynei)</a:t>
            </a:r>
          </a:p>
          <a:p>
            <a:r>
              <a:rPr lang="lt-LT" dirty="0" smtClean="0"/>
              <a:t>Tikėjimas</a:t>
            </a:r>
          </a:p>
          <a:p>
            <a:r>
              <a:rPr lang="lt-LT" dirty="0" smtClean="0"/>
              <a:t>Sąžiningumas</a:t>
            </a:r>
          </a:p>
          <a:p>
            <a:r>
              <a:rPr lang="lt-LT" dirty="0" smtClean="0"/>
              <a:t>Pasiaukojimas už kitus, atsakomybė</a:t>
            </a:r>
          </a:p>
          <a:p>
            <a:r>
              <a:rPr lang="lt-LT" dirty="0" smtClean="0"/>
              <a:t>Kantrybė</a:t>
            </a:r>
          </a:p>
          <a:p>
            <a:r>
              <a:rPr lang="lt-LT" dirty="0" smtClean="0"/>
              <a:t>Nepriklausomybė</a:t>
            </a:r>
          </a:p>
          <a:p>
            <a:r>
              <a:rPr lang="lt-LT" dirty="0" smtClean="0"/>
              <a:t>Laisvė</a:t>
            </a:r>
          </a:p>
          <a:p>
            <a:r>
              <a:rPr lang="lt-LT" dirty="0" smtClean="0"/>
              <a:t>Blaivybė</a:t>
            </a:r>
          </a:p>
          <a:p>
            <a:r>
              <a:rPr lang="lt-LT" dirty="0" smtClean="0"/>
              <a:t>Tautinė savigarba, pilietiškumas</a:t>
            </a:r>
          </a:p>
          <a:p>
            <a:pPr marL="0" indent="0">
              <a:buNone/>
            </a:pPr>
            <a:endParaRPr lang="lt-LT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19166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lt-LT" smtClean="0">
                <a:solidFill>
                  <a:schemeClr val="tx1"/>
                </a:solidFill>
              </a:rPr>
              <a:t>Partizanų leidiniai</a:t>
            </a:r>
          </a:p>
        </p:txBody>
      </p:sp>
      <p:pic>
        <p:nvPicPr>
          <p:cNvPr id="24579" name="Picture 5" descr="LLKS%20Ryt%C5%B3%20Lietuvos%20(Karaliaus%20Mindaugo)%20srities%20partizan%C5%B3%20leidinys%20Auk%C5%A1tai%C4%8Di%C5%B3%20kov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700213"/>
            <a:ext cx="2243138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0" name="Picture 7" descr="su_mald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11413" y="1700213"/>
            <a:ext cx="2074862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1" name="Picture 9" descr="2part_leidiniai3_60020097182173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700213"/>
            <a:ext cx="1906588" cy="3529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2" name="Picture 11" descr="Partizanu_zinynas_m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59563" y="1700213"/>
            <a:ext cx="2152650" cy="3529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342734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dirty="0" smtClean="0">
                <a:latin typeface="Harrington" pitchFamily="82" charset="0"/>
              </a:rPr>
              <a:t>Nepaisydami </a:t>
            </a:r>
            <a:r>
              <a:rPr lang="lt-LT" dirty="0">
                <a:latin typeface="Harrington" pitchFamily="82" charset="0"/>
              </a:rPr>
              <a:t>visų </a:t>
            </a:r>
            <a:r>
              <a:rPr lang="lt-LT" dirty="0" smtClean="0">
                <a:latin typeface="Harrington" pitchFamily="82" charset="0"/>
              </a:rPr>
              <a:t>sunkumų, </a:t>
            </a:r>
            <a:r>
              <a:rPr lang="lt-LT" dirty="0">
                <a:latin typeface="Harrington" pitchFamily="82" charset="0"/>
              </a:rPr>
              <a:t>žmonės kūrė eiles, </a:t>
            </a:r>
            <a:r>
              <a:rPr lang="lt-LT" dirty="0" smtClean="0">
                <a:latin typeface="Harrington" pitchFamily="82" charset="0"/>
              </a:rPr>
              <a:t>išsakė </a:t>
            </a:r>
            <a:r>
              <a:rPr lang="lt-LT" dirty="0">
                <a:latin typeface="Harrington" pitchFamily="82" charset="0"/>
              </a:rPr>
              <a:t>savo mintis ir </a:t>
            </a:r>
            <a:r>
              <a:rPr lang="lt-LT" dirty="0" smtClean="0">
                <a:latin typeface="Harrington" pitchFamily="82" charset="0"/>
              </a:rPr>
              <a:t>jausmus ne tik laiškuose, bet ir dainose, </a:t>
            </a:r>
            <a:r>
              <a:rPr lang="lt-LT" dirty="0" smtClean="0">
                <a:latin typeface="Harrington" pitchFamily="82" charset="0"/>
              </a:rPr>
              <a:t>eilėmis.</a:t>
            </a:r>
            <a:endParaRPr lang="lt-LT" dirty="0" smtClean="0">
              <a:latin typeface="Harrington" pitchFamily="82" charset="0"/>
            </a:endParaRPr>
          </a:p>
          <a:p>
            <a:r>
              <a:rPr lang="lt-LT" dirty="0" smtClean="0">
                <a:latin typeface="Garamond" pitchFamily="18" charset="0"/>
                <a:hlinkClick r:id="rId2"/>
              </a:rPr>
              <a:t>https</a:t>
            </a:r>
            <a:r>
              <a:rPr lang="lt-LT" dirty="0">
                <a:latin typeface="Garamond" pitchFamily="18" charset="0"/>
                <a:hlinkClick r:id="rId2"/>
              </a:rPr>
              <a:t>://</a:t>
            </a:r>
            <a:r>
              <a:rPr lang="lt-LT" dirty="0" smtClean="0">
                <a:latin typeface="Garamond" pitchFamily="18" charset="0"/>
                <a:hlinkClick r:id="rId2"/>
              </a:rPr>
              <a:t>www.youtube.com/watch?v=8yvP4SvJuoI</a:t>
            </a:r>
            <a:endParaRPr lang="lt-LT" dirty="0" smtClean="0">
              <a:latin typeface="Garamond" pitchFamily="18" charset="0"/>
            </a:endParaRPr>
          </a:p>
          <a:p>
            <a:r>
              <a:rPr lang="lt-LT" sz="4000" dirty="0" smtClean="0">
                <a:latin typeface="Garamond" pitchFamily="18" charset="0"/>
              </a:rPr>
              <a:t>Iš ko atpažįstame, kad ši daina - apie partizanus?</a:t>
            </a:r>
            <a:endParaRPr lang="lt-LT" sz="4000" dirty="0">
              <a:latin typeface="Garamon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11905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Pasitikrink, kaip supratai ...</a:t>
            </a:r>
            <a:endParaRPr lang="en-US" dirty="0"/>
          </a:p>
        </p:txBody>
      </p:sp>
      <p:pic>
        <p:nvPicPr>
          <p:cNvPr id="4" name="Content Placeholder 3" descr="pencil1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5286380" y="2000240"/>
            <a:ext cx="3657600" cy="3657600"/>
          </a:xfrm>
        </p:spPr>
      </p:pic>
      <p:sp>
        <p:nvSpPr>
          <p:cNvPr id="5" name="TextBox 4"/>
          <p:cNvSpPr txBox="1"/>
          <p:nvPr/>
        </p:nvSpPr>
        <p:spPr>
          <a:xfrm>
            <a:off x="785786" y="1714488"/>
            <a:ext cx="450059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3600" dirty="0" smtClean="0"/>
              <a:t>Iš duotų  kūrinių, pasitarę porose, atskirkite, kurie yra partizanų/ apie partizanus (3-4 min.)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xmlns="" val="3114827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Pasitikrinam</a:t>
            </a:r>
            <a:endParaRPr lang="en-US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lt-LT" sz="3600" dirty="0" smtClean="0"/>
              <a:t>1. Dianos Glemžaitės „Mes  mokėsim numirt” </a:t>
            </a:r>
          </a:p>
          <a:p>
            <a:r>
              <a:rPr lang="lt-LT" sz="3600" dirty="0" smtClean="0"/>
              <a:t>2. Algimanto Mackaus „Keista mirtis”</a:t>
            </a:r>
          </a:p>
          <a:p>
            <a:r>
              <a:rPr lang="lt-LT" sz="3600" dirty="0" smtClean="0"/>
              <a:t>3. Dzūkų partizanų himnas</a:t>
            </a:r>
          </a:p>
          <a:p>
            <a:r>
              <a:rPr lang="lt-LT" sz="3600" dirty="0" smtClean="0"/>
              <a:t>4. Juditos Vaičiūnaitės „Napoleono kalnas”</a:t>
            </a:r>
          </a:p>
          <a:p>
            <a:r>
              <a:rPr lang="lt-LT" sz="3600" dirty="0" smtClean="0"/>
              <a:t>5. Danos Mickutės – Mitkienės </a:t>
            </a:r>
            <a:br>
              <a:rPr lang="lt-LT" sz="3600" dirty="0" smtClean="0"/>
            </a:br>
            <a:r>
              <a:rPr lang="lt-LT" sz="3600" dirty="0" smtClean="0"/>
              <a:t>„Partizano mirtis”</a:t>
            </a: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Dirbdami porose užpildykite lentelę</a:t>
            </a:r>
            <a:br>
              <a:rPr lang="lt-LT" dirty="0" smtClean="0"/>
            </a:br>
            <a:r>
              <a:rPr lang="lt-LT" dirty="0" smtClean="0"/>
              <a:t> (</a:t>
            </a:r>
            <a:r>
              <a:rPr lang="lt-LT" dirty="0"/>
              <a:t>8</a:t>
            </a:r>
            <a:r>
              <a:rPr lang="lt-LT" dirty="0" smtClean="0"/>
              <a:t> </a:t>
            </a:r>
            <a:r>
              <a:rPr lang="lt-LT" dirty="0" err="1" smtClean="0"/>
              <a:t>min</a:t>
            </a:r>
            <a:r>
              <a:rPr lang="lt-LT" dirty="0" smtClean="0"/>
              <a:t>. darbui + 3 min. įsivertinimui)</a:t>
            </a:r>
            <a:endParaRPr lang="lt-LT" dirty="0"/>
          </a:p>
        </p:txBody>
      </p:sp>
      <p:graphicFrame>
        <p:nvGraphicFramePr>
          <p:cNvPr id="4" name="Turinio vietos rezervavimo ženklas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787456423"/>
              </p:ext>
            </p:extLst>
          </p:nvPr>
        </p:nvGraphicFramePr>
        <p:xfrm>
          <a:off x="683568" y="1988841"/>
          <a:ext cx="7848873" cy="31287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16291"/>
                <a:gridCol w="2616291"/>
                <a:gridCol w="2616291"/>
              </a:tblGrid>
              <a:tr h="2016223">
                <a:tc>
                  <a:txBody>
                    <a:bodyPr/>
                    <a:lstStyle/>
                    <a:p>
                      <a:r>
                        <a:rPr lang="lt-LT" sz="2800" dirty="0" smtClean="0"/>
                        <a:t>Kūrinio pavadinimas</a:t>
                      </a:r>
                      <a:endParaRPr lang="lt-LT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sz="3600" dirty="0" smtClean="0"/>
                        <a:t>Vertybės </a:t>
                      </a:r>
                      <a:endParaRPr lang="lt-LT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sz="3600" dirty="0" smtClean="0"/>
                        <a:t>Citata</a:t>
                      </a:r>
                      <a:endParaRPr lang="lt-LT" sz="3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t-LT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941708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Vertinimas </a:t>
            </a:r>
            <a:r>
              <a:rPr lang="lt-LT" dirty="0" smtClean="0">
                <a:solidFill>
                  <a:srgbClr val="00B050"/>
                </a:solidFill>
              </a:rPr>
              <a:t>(lietuvių kalbos) </a:t>
            </a:r>
            <a:r>
              <a:rPr lang="lt-LT" dirty="0" smtClean="0"/>
              <a:t>kaupiamasis :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lt-LT" sz="4400" dirty="0" smtClean="0"/>
              <a:t>Už įvardintą vertybę – </a:t>
            </a:r>
          </a:p>
          <a:p>
            <a:pPr marL="0" indent="0">
              <a:buNone/>
            </a:pPr>
            <a:r>
              <a:rPr lang="lt-LT" sz="4400" dirty="0" smtClean="0"/>
              <a:t>0,5 taško; </a:t>
            </a:r>
          </a:p>
          <a:p>
            <a:pPr marL="0" indent="0">
              <a:buNone/>
            </a:pPr>
            <a:r>
              <a:rPr lang="lt-LT" sz="4400" dirty="0" smtClean="0"/>
              <a:t>pagrindimą tinkama  citata – </a:t>
            </a:r>
          </a:p>
          <a:p>
            <a:pPr marL="0" indent="0">
              <a:buNone/>
            </a:pPr>
            <a:r>
              <a:rPr lang="lt-LT" sz="4400" dirty="0" smtClean="0"/>
              <a:t>0,5 taško.</a:t>
            </a:r>
            <a:endParaRPr lang="lt-LT" dirty="0"/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xmlns="" val="2763130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74242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lt-LT" i="1" dirty="0" smtClean="0"/>
              <a:t>Įsivertinam „Sūkurio“ metodu</a:t>
            </a:r>
            <a:endParaRPr lang="en-US" i="1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425355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endParaRPr lang="lt-LT" sz="4000" u="sng" dirty="0" smtClean="0"/>
          </a:p>
          <a:p>
            <a:r>
              <a:rPr lang="lt-LT" u="sng" dirty="0" smtClean="0"/>
              <a:t>Prie </a:t>
            </a:r>
            <a:r>
              <a:rPr lang="lt-LT" u="sng" dirty="0"/>
              <a:t>lentelės užrašyti </a:t>
            </a:r>
            <a:r>
              <a:rPr lang="lt-LT" u="sng" dirty="0" smtClean="0"/>
              <a:t>ją pildžiusiųjų vardai</a:t>
            </a:r>
          </a:p>
          <a:p>
            <a:r>
              <a:rPr lang="lt-LT" sz="4000" dirty="0" smtClean="0"/>
              <a:t>Kiekviena grupelė patikrina šalia esančios grupės darbą ir užrašo sukauptų taškų sumą.</a:t>
            </a:r>
            <a:endParaRPr 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836713"/>
            <a:ext cx="7772400" cy="1368152"/>
          </a:xfrm>
        </p:spPr>
        <p:txBody>
          <a:bodyPr>
            <a:normAutofit/>
          </a:bodyPr>
          <a:lstStyle/>
          <a:p>
            <a:r>
              <a:rPr lang="lt-LT" dirty="0" smtClean="0"/>
              <a:t>UŽDAVINYS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204864"/>
            <a:ext cx="6400800" cy="343393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algn="l"/>
            <a:r>
              <a:rPr lang="lt-LT" dirty="0">
                <a:solidFill>
                  <a:schemeClr val="tx1"/>
                </a:solidFill>
              </a:rPr>
              <a:t>PRISIMINĘ SVARBIAUSIUS GINKLUOTOS REZISTENCIJOS FAKTUS,DIRBDAMI INDIVIDUALIAI, IŠSKIRS PAGRINDINES PARTIZANŲ VERTYBES IR BENDRADARBIAUDAMI </a:t>
            </a:r>
            <a:r>
              <a:rPr lang="lt-LT" dirty="0" smtClean="0">
                <a:solidFill>
                  <a:schemeClr val="tx1"/>
                </a:solidFill>
              </a:rPr>
              <a:t>POROSE JAS </a:t>
            </a:r>
            <a:r>
              <a:rPr lang="lt-LT" dirty="0">
                <a:solidFill>
                  <a:schemeClr val="tx1"/>
                </a:solidFill>
              </a:rPr>
              <a:t>(BENT 3) ATPAŽINS LITERATŪROS TEKSTUOSE BEI PAGRĮS CITATOMIS</a:t>
            </a:r>
          </a:p>
          <a:p>
            <a:pPr algn="l"/>
            <a:r>
              <a:rPr lang="lt-LT" b="1" dirty="0">
                <a:solidFill>
                  <a:schemeClr val="tx1"/>
                </a:solidFill>
              </a:rPr>
              <a:t>VERTINIMAS - KAUPIAMASIS</a:t>
            </a:r>
            <a:endParaRPr lang="en-US" b="1" dirty="0">
              <a:solidFill>
                <a:schemeClr val="tx1"/>
              </a:solidFill>
            </a:endParaRPr>
          </a:p>
          <a:p>
            <a:pPr algn="l"/>
            <a:endParaRPr lang="en-US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16539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54162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lt-LT" sz="3200" b="1" dirty="0" smtClean="0"/>
              <a:t>Apibendrinimas </a:t>
            </a:r>
            <a:r>
              <a:rPr lang="lt-LT" sz="3200" b="1" dirty="0"/>
              <a:t>(</a:t>
            </a:r>
            <a:r>
              <a:rPr lang="lt-LT" sz="3200" dirty="0" smtClean="0"/>
              <a:t>KOKIA MŪSŲ DARBO PRASMĖ</a:t>
            </a:r>
            <a:r>
              <a:rPr lang="lt-LT" sz="3200" dirty="0"/>
              <a:t>?)</a:t>
            </a:r>
            <a:br>
              <a:rPr lang="lt-LT" sz="3200" dirty="0"/>
            </a:br>
            <a:endParaRPr lang="en-US" sz="2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dirty="0" smtClean="0"/>
              <a:t>   ,,Skrybėlių (spalvų) metodas“</a:t>
            </a:r>
          </a:p>
          <a:p>
            <a:pPr marL="0" indent="0">
              <a:buNone/>
            </a:pPr>
            <a:r>
              <a:rPr lang="lt-LT" dirty="0" smtClean="0"/>
              <a:t>Grupėse </a:t>
            </a:r>
            <a:r>
              <a:rPr lang="lt-LT" dirty="0" smtClean="0"/>
              <a:t>išskiriame 2 svarbiausias partizanų </a:t>
            </a:r>
            <a:r>
              <a:rPr lang="lt-LT" dirty="0" smtClean="0"/>
              <a:t>vertybes (geltoni lapeliai); šiuolaikinio jauno žmogaus 2 svarbiausias vertybes (žali / raudoni)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aveikslėlis 3" descr="imagesCAHD6W1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29253" y="3717032"/>
            <a:ext cx="4612596" cy="3454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06229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Darbo pamokoje įsivertinimas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smtClean="0"/>
              <a:t>    ,,</a:t>
            </a:r>
            <a:r>
              <a:rPr lang="lt-LT" dirty="0" smtClean="0"/>
              <a:t>Voratinklis“</a:t>
            </a:r>
          </a:p>
          <a:p>
            <a:endParaRPr lang="lt-LT" dirty="0" smtClean="0"/>
          </a:p>
          <a:p>
            <a:endParaRPr lang="en-US" dirty="0"/>
          </a:p>
        </p:txBody>
      </p:sp>
      <p:pic>
        <p:nvPicPr>
          <p:cNvPr id="4" name="Paveikslėlis 3" descr="image_preview_1_1249632493[1]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59832" y="2348880"/>
            <a:ext cx="4176464" cy="3096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38652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lt-LT" dirty="0" smtClean="0"/>
              <a:t>Namų darbas 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sz="4000" dirty="0" smtClean="0"/>
              <a:t>Perskaityti </a:t>
            </a:r>
            <a:r>
              <a:rPr lang="lt-LT" sz="4000" dirty="0" err="1" smtClean="0"/>
              <a:t>vadov</a:t>
            </a:r>
            <a:r>
              <a:rPr lang="lt-LT" sz="4000" dirty="0" smtClean="0"/>
              <a:t>. P. 114, 116 esančius tekstus;</a:t>
            </a:r>
          </a:p>
          <a:p>
            <a:r>
              <a:rPr lang="lt-LT" sz="4000" dirty="0" smtClean="0"/>
              <a:t> 11 arba 13 klaus. P. 118 raštu.</a:t>
            </a:r>
          </a:p>
          <a:p>
            <a:endParaRPr lang="lt-LT" sz="4000" dirty="0"/>
          </a:p>
        </p:txBody>
      </p:sp>
    </p:spTree>
    <p:extLst>
      <p:ext uri="{BB962C8B-B14F-4D97-AF65-F5344CB8AC3E}">
        <p14:creationId xmlns:p14="http://schemas.microsoft.com/office/powerpoint/2010/main" xmlns="" val="20434445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249</TotalTime>
  <Words>417</Words>
  <Application>Microsoft Office PowerPoint</Application>
  <PresentationFormat>Demonstracija ekrane (4:3)</PresentationFormat>
  <Paragraphs>68</Paragraphs>
  <Slides>18</Slides>
  <Notes>0</Notes>
  <HiddenSlides>0</HiddenSlides>
  <MMClips>1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18</vt:i4>
      </vt:variant>
    </vt:vector>
  </HeadingPairs>
  <TitlesOfParts>
    <vt:vector size="19" baseType="lpstr">
      <vt:lpstr>Office Theme</vt:lpstr>
      <vt:lpstr>Integruota lietuvių kalbos ir istorijos pamoka</vt:lpstr>
      <vt:lpstr>Kokių minčių sukelia tai, ką matote ir girdite? ,,Minčių lietus“ </vt:lpstr>
      <vt:lpstr>UŽDAVINYS</vt:lpstr>
      <vt:lpstr>Istorinio laikmečio pristatymas</vt:lpstr>
      <vt:lpstr>UŽDAVINYS</vt:lpstr>
      <vt:lpstr>Individualus darbas su dokumentiniais tekstais</vt:lpstr>
      <vt:lpstr>Vertybės</vt:lpstr>
      <vt:lpstr>Partizanų leidiniai</vt:lpstr>
      <vt:lpstr>Skaidrė 9</vt:lpstr>
      <vt:lpstr>Pasitikrink, kaip supratai ...</vt:lpstr>
      <vt:lpstr>Pasitikrinam</vt:lpstr>
      <vt:lpstr>Dirbdami porose užpildykite lentelę  (8 min. darbui + 3 min. įsivertinimui)</vt:lpstr>
      <vt:lpstr>Vertinimas (lietuvių kalbos) kaupiamasis :</vt:lpstr>
      <vt:lpstr>Įsivertinam „Sūkurio“ metodu</vt:lpstr>
      <vt:lpstr>UŽDAVINYS</vt:lpstr>
      <vt:lpstr>Apibendrinimas (KOKIA MŪSŲ DARBO PRASMĖ?) </vt:lpstr>
      <vt:lpstr>Darbo pamokoje įsivertinimas</vt:lpstr>
      <vt:lpstr>Namų darbas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Marius</dc:creator>
  <cp:lastModifiedBy>Mokytojas</cp:lastModifiedBy>
  <cp:revision>30</cp:revision>
  <dcterms:created xsi:type="dcterms:W3CDTF">2014-03-19T16:18:28Z</dcterms:created>
  <dcterms:modified xsi:type="dcterms:W3CDTF">2014-03-31T07:35:15Z</dcterms:modified>
</cp:coreProperties>
</file>