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8"/>
  </p:notesMasterIdLst>
  <p:sldIdLst>
    <p:sldId id="256" r:id="rId2"/>
    <p:sldId id="257" r:id="rId3"/>
    <p:sldId id="281" r:id="rId4"/>
    <p:sldId id="258" r:id="rId5"/>
    <p:sldId id="282" r:id="rId6"/>
    <p:sldId id="259" r:id="rId7"/>
    <p:sldId id="260" r:id="rId8"/>
    <p:sldId id="261" r:id="rId9"/>
    <p:sldId id="262" r:id="rId10"/>
    <p:sldId id="264" r:id="rId11"/>
    <p:sldId id="265" r:id="rId12"/>
    <p:sldId id="266" r:id="rId13"/>
    <p:sldId id="267" r:id="rId14"/>
    <p:sldId id="268" r:id="rId15"/>
    <p:sldId id="269" r:id="rId16"/>
    <p:sldId id="270" r:id="rId17"/>
    <p:sldId id="271" r:id="rId18"/>
    <p:sldId id="272" r:id="rId19"/>
    <p:sldId id="273" r:id="rId20"/>
    <p:sldId id="274" r:id="rId21"/>
    <p:sldId id="280" r:id="rId22"/>
    <p:sldId id="275" r:id="rId23"/>
    <p:sldId id="276" r:id="rId24"/>
    <p:sldId id="277" r:id="rId25"/>
    <p:sldId id="278" r:id="rId26"/>
    <p:sldId id="279"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50"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42EB1-3358-412F-9571-62BA2FB09AA5}" type="datetimeFigureOut">
              <a:rPr lang="ru-RU" smtClean="0"/>
              <a:pPr/>
              <a:t>09.01.2014</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A79426-6FE1-479A-AB56-B1DAFAF50A75}" type="slidenum">
              <a:rPr lang="ru-RU" smtClean="0"/>
              <a:pPr/>
              <a:t>‹#›</a:t>
            </a:fld>
            <a:endParaRPr lang="ru-RU"/>
          </a:p>
        </p:txBody>
      </p:sp>
    </p:spTree>
    <p:extLst>
      <p:ext uri="{BB962C8B-B14F-4D97-AF65-F5344CB8AC3E}">
        <p14:creationId xmlns="" xmlns:p14="http://schemas.microsoft.com/office/powerpoint/2010/main" val="3339492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ACA79426-6FE1-479A-AB56-B1DAFAF50A75}" type="slidenum">
              <a:rPr lang="ru-RU" smtClean="0"/>
              <a:pPr/>
              <a:t>1</a:t>
            </a:fld>
            <a:endParaRPr lang="ru-RU"/>
          </a:p>
        </p:txBody>
      </p:sp>
    </p:spTree>
    <p:extLst>
      <p:ext uri="{BB962C8B-B14F-4D97-AF65-F5344CB8AC3E}">
        <p14:creationId xmlns="" xmlns:p14="http://schemas.microsoft.com/office/powerpoint/2010/main" val="3999328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ACA79426-6FE1-479A-AB56-B1DAFAF50A75}" type="slidenum">
              <a:rPr lang="ru-RU" smtClean="0"/>
              <a:pPr/>
              <a:t>4</a:t>
            </a:fld>
            <a:endParaRPr lang="ru-RU"/>
          </a:p>
        </p:txBody>
      </p:sp>
    </p:spTree>
    <p:extLst>
      <p:ext uri="{BB962C8B-B14F-4D97-AF65-F5344CB8AC3E}">
        <p14:creationId xmlns="" xmlns:p14="http://schemas.microsoft.com/office/powerpoint/2010/main" val="3381309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0FE8C21-C39E-4543-9088-866C98F9A410}" type="slidenum">
              <a:rPr lang="ru-RU" smtClean="0"/>
              <a:pPr/>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9" name="Slide Number Placeholder 8"/>
          <p:cNvSpPr>
            <a:spLocks noGrp="1"/>
          </p:cNvSpPr>
          <p:nvPr>
            <p:ph type="sldNum" sz="quarter" idx="11"/>
          </p:nvPr>
        </p:nvSpPr>
        <p:spPr/>
        <p:txBody>
          <a:bodyPr/>
          <a:lstStyle/>
          <a:p>
            <a:fld id="{F0FE8C21-C39E-4543-9088-866C98F9A410}"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D9C5D8-46A2-410A-8600-436ADE1B4429}" type="datetimeFigureOut">
              <a:rPr lang="ru-RU" smtClean="0"/>
              <a:pPr/>
              <a:t>09.01.2014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0FE8C21-C39E-4543-9088-866C98F9A41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0FE8C21-C39E-4543-9088-866C98F9A410}" type="slidenum">
              <a:rPr lang="ru-RU" smtClean="0"/>
              <a:pPr/>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2D9C5D8-46A2-410A-8600-436ADE1B4429}" type="datetimeFigureOut">
              <a:rPr lang="ru-RU" smtClean="0"/>
              <a:pPr/>
              <a:t>09.01.2014</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lt-LT" sz="4800" b="1" i="0" dirty="0" smtClean="0">
                <a:solidFill>
                  <a:srgbClr val="7030A0"/>
                </a:solidFill>
                <a:effectLst/>
                <a:latin typeface="verdana"/>
              </a:rPr>
              <a:t>Vilhelmas Haufas: </a:t>
            </a:r>
            <a:r>
              <a:rPr lang="lt-LT" sz="4800" b="1" i="0" dirty="0" smtClean="0">
                <a:solidFill>
                  <a:srgbClr val="235BA0"/>
                </a:solidFill>
                <a:effectLst/>
                <a:latin typeface="verdana"/>
              </a:rPr>
              <a:t>gyvenimo, asmenybės, kūrybos bruožai</a:t>
            </a:r>
            <a:endParaRPr lang="ru-RU" sz="4800" dirty="0"/>
          </a:p>
        </p:txBody>
      </p:sp>
      <p:sp>
        <p:nvSpPr>
          <p:cNvPr id="3" name="Subtitle 2"/>
          <p:cNvSpPr>
            <a:spLocks noGrp="1"/>
          </p:cNvSpPr>
          <p:nvPr>
            <p:ph type="subTitle" idx="1"/>
          </p:nvPr>
        </p:nvSpPr>
        <p:spPr/>
        <p:txBody>
          <a:bodyPr>
            <a:normAutofit/>
          </a:bodyPr>
          <a:lstStyle/>
          <a:p>
            <a:r>
              <a:rPr lang="lt-LT" sz="3200" dirty="0" smtClean="0"/>
              <a:t>7 klasei</a:t>
            </a:r>
            <a:endParaRPr lang="ru-RU" sz="3200" dirty="0"/>
          </a:p>
        </p:txBody>
      </p:sp>
    </p:spTree>
    <p:extLst>
      <p:ext uri="{BB962C8B-B14F-4D97-AF65-F5344CB8AC3E}">
        <p14:creationId xmlns="" xmlns:p14="http://schemas.microsoft.com/office/powerpoint/2010/main" val="16900732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ru-RU"/>
          </a:p>
        </p:txBody>
      </p:sp>
      <p:sp>
        <p:nvSpPr>
          <p:cNvPr id="5" name="Content Placeholder 4"/>
          <p:cNvSpPr>
            <a:spLocks noGrp="1"/>
          </p:cNvSpPr>
          <p:nvPr>
            <p:ph sz="half" idx="1"/>
          </p:nvPr>
        </p:nvSpPr>
        <p:spPr/>
        <p:txBody>
          <a:bodyPr>
            <a:noAutofit/>
          </a:bodyPr>
          <a:lstStyle/>
          <a:p>
            <a:r>
              <a:rPr lang="lt-LT" sz="3200" b="1" dirty="0"/>
              <a:t>Vilhelmas Haufas </a:t>
            </a:r>
            <a:r>
              <a:rPr lang="lt-LT" sz="3200" dirty="0"/>
              <a:t>(Wilhelm Hauff) gimė 1802 m. lapkričio 29 d. Štutgarto mieste, Vokietijoje, tarnautojo šeimoje.</a:t>
            </a:r>
            <a:endParaRPr lang="ru-RU" sz="3200" dirty="0"/>
          </a:p>
        </p:txBody>
      </p:sp>
      <p:pic>
        <p:nvPicPr>
          <p:cNvPr id="7" name="Content Placeholder 6"/>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4932040" y="1484784"/>
            <a:ext cx="3024336" cy="4320480"/>
          </a:xfrm>
        </p:spPr>
      </p:pic>
    </p:spTree>
    <p:extLst>
      <p:ext uri="{BB962C8B-B14F-4D97-AF65-F5344CB8AC3E}">
        <p14:creationId xmlns="" xmlns:p14="http://schemas.microsoft.com/office/powerpoint/2010/main" val="2927080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pic>
        <p:nvPicPr>
          <p:cNvPr id="4" name="Content Placeholder 3" descr="5.jpg"/>
          <p:cNvPicPr>
            <a:picLocks noGrp="1" noChangeAspect="1"/>
          </p:cNvPicPr>
          <p:nvPr>
            <p:ph idx="1"/>
          </p:nvPr>
        </p:nvPicPr>
        <p:blipFill>
          <a:blip r:embed="rId2"/>
          <a:stretch>
            <a:fillRect/>
          </a:stretch>
        </p:blipFill>
        <p:spPr>
          <a:xfrm>
            <a:off x="714348" y="1285860"/>
            <a:ext cx="7143800" cy="5000659"/>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a:bodyPr>
          <a:lstStyle/>
          <a:p>
            <a:endParaRPr lang="ru-RU" dirty="0" smtClean="0"/>
          </a:p>
          <a:p>
            <a:pPr marL="0" indent="0">
              <a:buNone/>
            </a:pPr>
            <a:r>
              <a:rPr lang="lt-LT" sz="3200" dirty="0"/>
              <a:t>Šešerių Vilhelmas tapo našlaičiu – neteko tėvo. Motinai su sūnumi reikėjo palikti prabangų butą Štutgarte ir kraustytis į Tiubingeną, arčiau senelio, mažojo Haufo mamos tėvo.</a:t>
            </a:r>
            <a:endParaRPr lang="ru-RU" sz="3200" dirty="0"/>
          </a:p>
        </p:txBody>
      </p:sp>
    </p:spTree>
    <p:extLst>
      <p:ext uri="{BB962C8B-B14F-4D97-AF65-F5344CB8AC3E}">
        <p14:creationId xmlns="" xmlns:p14="http://schemas.microsoft.com/office/powerpoint/2010/main" val="286446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lt-LT" dirty="0"/>
          </a:p>
        </p:txBody>
      </p:sp>
      <p:pic>
        <p:nvPicPr>
          <p:cNvPr id="6" name="Content Placeholder 5" descr="7.jpg"/>
          <p:cNvPicPr>
            <a:picLocks noGrp="1" noChangeAspect="1"/>
          </p:cNvPicPr>
          <p:nvPr>
            <p:ph idx="1"/>
          </p:nvPr>
        </p:nvPicPr>
        <p:blipFill>
          <a:blip r:embed="rId2"/>
          <a:stretch>
            <a:fillRect/>
          </a:stretch>
        </p:blipFill>
        <p:spPr>
          <a:xfrm>
            <a:off x="857224" y="1214422"/>
            <a:ext cx="6643734" cy="464347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lnSpcReduction="10000"/>
          </a:bodyPr>
          <a:lstStyle/>
          <a:p>
            <a:r>
              <a:rPr lang="lt-LT" sz="2800" dirty="0"/>
              <a:t>Nuo vaikystės jo vaizduotė buvo turtinga, o trumpam žaidimus atidėjęs į šalį, skaitydavo viską, kas pakliūdavo į rankas. Vaikas mėgo svečiuotis pas senelį ir raustis jo turtingoje bibliotekoje. Vilis skaitė Fildingą, Smoletą ir Goldsmitą, ryte rydavo romanus apie plėšikų ir riterių gyvenimą. </a:t>
            </a:r>
            <a:endParaRPr lang="lt-LT" sz="2800" dirty="0" smtClean="0"/>
          </a:p>
          <a:p>
            <a:endParaRPr lang="lt-LT" sz="2800" dirty="0" smtClean="0"/>
          </a:p>
          <a:p>
            <a:r>
              <a:rPr lang="lt-LT" sz="2800" dirty="0" smtClean="0"/>
              <a:t>Visa</a:t>
            </a:r>
            <a:r>
              <a:rPr lang="lt-LT" sz="2800" dirty="0"/>
              <a:t>, ką tik „prarijęs“, Vilis perpasakodavo </a:t>
            </a:r>
            <a:r>
              <a:rPr lang="lt-LT" sz="2800" dirty="0" smtClean="0"/>
              <a:t>sesėms, </a:t>
            </a:r>
            <a:r>
              <a:rPr lang="lt-LT" sz="2800" dirty="0"/>
              <a:t>ką skaitęs, jog mergaitėms net kvapą gniauždavo.</a:t>
            </a:r>
          </a:p>
          <a:p>
            <a:endParaRPr lang="ru-RU" sz="2400" dirty="0"/>
          </a:p>
        </p:txBody>
      </p:sp>
    </p:spTree>
    <p:extLst>
      <p:ext uri="{BB962C8B-B14F-4D97-AF65-F5344CB8AC3E}">
        <p14:creationId xmlns="" xmlns:p14="http://schemas.microsoft.com/office/powerpoint/2010/main" val="19619690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a:bodyPr>
          <a:lstStyle/>
          <a:p>
            <a:r>
              <a:rPr lang="lt-LT" sz="3200" dirty="0"/>
              <a:t>Skaityti ir rašyti jis mokėsi namie. Namų mokytojų padedamas, mokėsi geografijos, istorijos ir gamtos mokslų. O kai suėjo 15 metų, mama nuvedė jį į Tiubingeno lotyniškąją (klasikinę) mokyklą. Berniukai čia jį </a:t>
            </a:r>
            <a:r>
              <a:rPr lang="lt-LT" sz="3200" dirty="0" smtClean="0"/>
              <a:t>pamėgo, </a:t>
            </a:r>
            <a:r>
              <a:rPr lang="lt-LT" sz="3200" dirty="0"/>
              <a:t>jis raiškiai skaitė eilėraščius, sekdavo pasakas ir pasakodavo įvairias istorijas. </a:t>
            </a:r>
            <a:endParaRPr lang="ru-RU" sz="3200" dirty="0"/>
          </a:p>
        </p:txBody>
      </p:sp>
    </p:spTree>
    <p:extLst>
      <p:ext uri="{BB962C8B-B14F-4D97-AF65-F5344CB8AC3E}">
        <p14:creationId xmlns="" xmlns:p14="http://schemas.microsoft.com/office/powerpoint/2010/main" val="236129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a:bodyPr>
          <a:lstStyle/>
          <a:p>
            <a:r>
              <a:rPr lang="lt-LT" sz="3200" dirty="0"/>
              <a:t>Haufas anksti pajuto savyje kūrėjo talentą ir pradėjo rašyti, tarsi jausdamas, kad gyvens neilgai. </a:t>
            </a:r>
            <a:r>
              <a:rPr lang="lt-LT" sz="3200" dirty="0" smtClean="0"/>
              <a:t> </a:t>
            </a:r>
          </a:p>
          <a:p>
            <a:r>
              <a:rPr lang="lt-LT" sz="3200" dirty="0" smtClean="0"/>
              <a:t>Likimas </a:t>
            </a:r>
            <a:r>
              <a:rPr lang="lt-LT" sz="3200" dirty="0"/>
              <a:t>jam atseikėjo tik ketvirtį amžiaus. Užtat nuveikė jis tiek, kad kitas ir per ilgą gyvenimą nenuveiktų.</a:t>
            </a:r>
            <a:endParaRPr lang="ru-RU" sz="3200" dirty="0"/>
          </a:p>
        </p:txBody>
      </p:sp>
    </p:spTree>
    <p:extLst>
      <p:ext uri="{BB962C8B-B14F-4D97-AF65-F5344CB8AC3E}">
        <p14:creationId xmlns="" xmlns:p14="http://schemas.microsoft.com/office/powerpoint/2010/main" val="28093310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a:bodyPr>
          <a:lstStyle/>
          <a:p>
            <a:r>
              <a:rPr lang="lt-LT" sz="3200" dirty="0"/>
              <a:t>Spausdinti kūrybą Haufas pradėjo dvidešimt dvejų, o mirė dvidešimt penkerių</a:t>
            </a:r>
            <a:r>
              <a:rPr lang="lt-LT" sz="3200" b="1" dirty="0"/>
              <a:t>. Per tuos trejetą metų </a:t>
            </a:r>
            <a:r>
              <a:rPr lang="lt-LT" sz="3200" dirty="0"/>
              <a:t>jis ir sukūrė visus savo nemirtinguosius kūrinius – eilėraščius ir romanus, pasakas ir noveles, laikraščių straipsnius ir kritikos apybraižas. </a:t>
            </a:r>
            <a:endParaRPr lang="ru-RU" sz="3200" dirty="0"/>
          </a:p>
        </p:txBody>
      </p:sp>
    </p:spTree>
    <p:extLst>
      <p:ext uri="{BB962C8B-B14F-4D97-AF65-F5344CB8AC3E}">
        <p14:creationId xmlns="" xmlns:p14="http://schemas.microsoft.com/office/powerpoint/2010/main" val="3004078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sz="half" idx="1"/>
          </p:nvPr>
        </p:nvSpPr>
        <p:spPr/>
        <p:txBody>
          <a:bodyPr>
            <a:normAutofit fontScale="85000" lnSpcReduction="20000"/>
          </a:bodyPr>
          <a:lstStyle/>
          <a:p>
            <a:r>
              <a:rPr lang="lt-LT" dirty="0" smtClean="0"/>
              <a:t>Į </a:t>
            </a:r>
            <a:r>
              <a:rPr lang="lt-LT" dirty="0"/>
              <a:t>vėlesnių kartų sąmonę jis pirmiausia ir įėjo kaip pasakų rašytojas. Išverstos į daugybę pasaulio kalbų, Haufo pasakos pateko į pasaulinės vaikų klasikos lobyną. Ir štai jau daugiau kaip pusantro šimtmečio įvairių tautų vaikai klausosi apie nelaimingą mažojo Muko likimą ir žavisi Kalifo gandro ar Nykštuko Nosies nuotykiais.</a:t>
            </a:r>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4427984" y="1340768"/>
            <a:ext cx="3456384" cy="4680519"/>
          </a:xfrm>
        </p:spPr>
      </p:pic>
    </p:spTree>
    <p:extLst>
      <p:ext uri="{BB962C8B-B14F-4D97-AF65-F5344CB8AC3E}">
        <p14:creationId xmlns="" xmlns:p14="http://schemas.microsoft.com/office/powerpoint/2010/main" val="31191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sz="half" idx="1"/>
          </p:nvPr>
        </p:nvSpPr>
        <p:spPr/>
        <p:txBody>
          <a:bodyPr>
            <a:normAutofit fontScale="77500" lnSpcReduction="20000"/>
          </a:bodyPr>
          <a:lstStyle/>
          <a:p>
            <a:r>
              <a:rPr lang="lt-LT" dirty="0"/>
              <a:t>Skaitydamas Haufo pasakas, specialistas jaučia vokiečių liaudies pasakos įtaką. Vilhelmui buvo dešimt metų, kai išėjo pirmasis Brolių Grimų pasakų tomas. Pirmąsias pasakas iš tos knygos jam perskaitė mama, kitas skaitė pats, juolab kad, išėjus antrajam šių pasakų tomui, jam jau sukako keturiolika.</a:t>
            </a:r>
          </a:p>
          <a:p>
            <a:r>
              <a:rPr lang="lt-LT" dirty="0"/>
              <a:t>Tos pasakos V. Haufui padarė nepaprastą įspūdį.</a:t>
            </a:r>
          </a:p>
          <a:p>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4533711" y="1536700"/>
            <a:ext cx="3429377" cy="4589463"/>
          </a:xfrm>
        </p:spPr>
      </p:pic>
    </p:spTree>
    <p:extLst>
      <p:ext uri="{BB962C8B-B14F-4D97-AF65-F5344CB8AC3E}">
        <p14:creationId xmlns="" xmlns:p14="http://schemas.microsoft.com/office/powerpoint/2010/main" val="23870692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sz="half" idx="1"/>
          </p:nvPr>
        </p:nvSpPr>
        <p:spPr/>
        <p:txBody>
          <a:bodyPr>
            <a:normAutofit fontScale="77500" lnSpcReduction="20000"/>
          </a:bodyPr>
          <a:lstStyle/>
          <a:p>
            <a:r>
              <a:rPr lang="lt-LT" dirty="0"/>
              <a:t>Imlus, lakios vaizduotės berniukas užsikrėtė pasakomis. Vaikas skaitė jas daugybę kartų, prašė mamos parnešti ir daugiau pasakų knygų. Tačiau tokių knygų buvo labai mažai, ir berniukas ėmė pasakas kurti pats, nepailsdamas sekė jas savo kantrioms sesutėms. O ir klasikinės </a:t>
            </a:r>
            <a:r>
              <a:rPr lang="lt-LT" dirty="0" smtClean="0"/>
              <a:t>mokyklos</a:t>
            </a:r>
            <a:r>
              <a:rPr lang="en-US" dirty="0" smtClean="0"/>
              <a:t> </a:t>
            </a:r>
            <a:r>
              <a:rPr lang="en-US" dirty="0" err="1" smtClean="0"/>
              <a:t>ir</a:t>
            </a:r>
            <a:r>
              <a:rPr lang="en-US" dirty="0" smtClean="0"/>
              <a:t> </a:t>
            </a:r>
            <a:r>
              <a:rPr lang="en-US" dirty="0" err="1" smtClean="0"/>
              <a:t>studij</a:t>
            </a:r>
            <a:r>
              <a:rPr lang="lt-LT" dirty="0" smtClean="0"/>
              <a:t>ų </a:t>
            </a:r>
            <a:r>
              <a:rPr lang="lt-LT" dirty="0"/>
              <a:t>draugai dažnai klausydavosi jo išgalvotų pasakų.</a:t>
            </a:r>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4788024" y="1196752"/>
            <a:ext cx="3528392" cy="4464496"/>
          </a:xfrm>
        </p:spPr>
      </p:pic>
    </p:spTree>
    <p:extLst>
      <p:ext uri="{BB962C8B-B14F-4D97-AF65-F5344CB8AC3E}">
        <p14:creationId xmlns="" xmlns:p14="http://schemas.microsoft.com/office/powerpoint/2010/main" val="2877834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ru-RU"/>
          </a:p>
        </p:txBody>
      </p:sp>
      <p:sp>
        <p:nvSpPr>
          <p:cNvPr id="6" name="Content Placeholder 5"/>
          <p:cNvSpPr>
            <a:spLocks noGrp="1"/>
          </p:cNvSpPr>
          <p:nvPr>
            <p:ph idx="1"/>
          </p:nvPr>
        </p:nvSpPr>
        <p:spPr/>
        <p:txBody>
          <a:bodyPr>
            <a:normAutofit/>
          </a:bodyPr>
          <a:lstStyle/>
          <a:p>
            <a:r>
              <a:rPr lang="lt-LT" sz="3200" dirty="0"/>
              <a:t>1824 m. Haufas baigė universiteto </a:t>
            </a:r>
            <a:r>
              <a:rPr lang="lt-LT" sz="3200" dirty="0" smtClean="0"/>
              <a:t>teologijos kursą </a:t>
            </a:r>
            <a:r>
              <a:rPr lang="lt-LT" sz="3200" dirty="0"/>
              <a:t>ir įgijo filosofijos daktaro laipsnį. Atėjo metas rinktis gyvenimo kelią. O jis buvo aiškus: paprastai Teologijos fakultetą baigęs jaunuolis tapdavo pastoriumi</a:t>
            </a:r>
            <a:r>
              <a:rPr lang="lt-LT" sz="3200" dirty="0" smtClean="0"/>
              <a:t>.</a:t>
            </a:r>
          </a:p>
          <a:p>
            <a:r>
              <a:rPr lang="lt-LT" sz="3200" dirty="0" smtClean="0"/>
              <a:t> </a:t>
            </a:r>
            <a:r>
              <a:rPr lang="lt-LT" sz="3200" dirty="0"/>
              <a:t>Tokia ateitis Haufo netenkino.</a:t>
            </a:r>
            <a:endParaRPr lang="ru-RU" sz="3200" dirty="0"/>
          </a:p>
        </p:txBody>
      </p:sp>
    </p:spTree>
    <p:extLst>
      <p:ext uri="{BB962C8B-B14F-4D97-AF65-F5344CB8AC3E}">
        <p14:creationId xmlns="" xmlns:p14="http://schemas.microsoft.com/office/powerpoint/2010/main" val="7629820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ru-RU"/>
          </a:p>
        </p:txBody>
      </p:sp>
      <p:sp>
        <p:nvSpPr>
          <p:cNvPr id="5" name="Content Placeholder 4"/>
          <p:cNvSpPr>
            <a:spLocks noGrp="1"/>
          </p:cNvSpPr>
          <p:nvPr>
            <p:ph sz="half" idx="1"/>
          </p:nvPr>
        </p:nvSpPr>
        <p:spPr/>
        <p:txBody>
          <a:bodyPr>
            <a:normAutofit fontScale="85000" lnSpcReduction="20000"/>
          </a:bodyPr>
          <a:lstStyle/>
          <a:p>
            <a:r>
              <a:rPr lang="lt-LT" dirty="0"/>
              <a:t>Sykį jam pasiūlė namų mokytojo vietą karo tarybos prezidento </a:t>
            </a:r>
            <a:r>
              <a:rPr lang="lt-LT" dirty="0" smtClean="0"/>
              <a:t>namuose</a:t>
            </a:r>
            <a:r>
              <a:rPr lang="lt-LT" dirty="0"/>
              <a:t>. Ir Haufas sutik čia jis galėsiąs išlaukti, kol atsiras laisva profesoriaus vieta ir truputį užsidirbs.</a:t>
            </a:r>
          </a:p>
          <a:p>
            <a:r>
              <a:rPr lang="lt-LT" dirty="0" smtClean="0"/>
              <a:t>Netrukus </a:t>
            </a:r>
            <a:r>
              <a:rPr lang="lt-LT" dirty="0"/>
              <a:t>Haufas suprato, kad pasirinkdamas darbą nesuklydo. </a:t>
            </a:r>
            <a:r>
              <a:rPr lang="lt-LT"/>
              <a:t>Auklėtiniai </a:t>
            </a:r>
            <a:r>
              <a:rPr lang="lt-LT" smtClean="0"/>
              <a:t> - 12 ir 15 metų vaikinai daug </a:t>
            </a:r>
            <a:r>
              <a:rPr lang="lt-LT" dirty="0"/>
              <a:t>laiko iš jo neatimdavo, ir jis galėjo visiškai atsidėti kūrybai.</a:t>
            </a:r>
          </a:p>
          <a:p>
            <a:endParaRPr lang="ru-RU" dirty="0"/>
          </a:p>
        </p:txBody>
      </p:sp>
      <p:pic>
        <p:nvPicPr>
          <p:cNvPr id="7" name="Content Placeholder 6"/>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4860032" y="1844824"/>
            <a:ext cx="2736304" cy="3315345"/>
          </a:xfrm>
        </p:spPr>
      </p:pic>
    </p:spTree>
    <p:extLst>
      <p:ext uri="{BB962C8B-B14F-4D97-AF65-F5344CB8AC3E}">
        <p14:creationId xmlns="" xmlns:p14="http://schemas.microsoft.com/office/powerpoint/2010/main" val="3192333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sz="half" idx="1"/>
          </p:nvPr>
        </p:nvSpPr>
        <p:spPr/>
        <p:txBody>
          <a:bodyPr/>
          <a:lstStyle/>
          <a:p>
            <a:r>
              <a:rPr lang="lt-LT" dirty="0" smtClean="0"/>
              <a:t>V</a:t>
            </a:r>
            <a:r>
              <a:rPr lang="lt-LT" dirty="0"/>
              <a:t>. Haufas savo auklėtiniams pasekė visas pasakas, kurias netrukus, 1825 m. lapkritį, išleido pavadinimu </a:t>
            </a:r>
            <a:r>
              <a:rPr lang="lt-LT" i="1" dirty="0"/>
              <a:t>1826 metų pasakų almanachas</a:t>
            </a:r>
            <a:r>
              <a:rPr lang="lt-LT" dirty="0"/>
              <a:t>. </a:t>
            </a:r>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4716016" y="1268760"/>
            <a:ext cx="3168352" cy="4320480"/>
          </a:xfrm>
        </p:spPr>
      </p:pic>
    </p:spTree>
    <p:extLst>
      <p:ext uri="{BB962C8B-B14F-4D97-AF65-F5344CB8AC3E}">
        <p14:creationId xmlns="" xmlns:p14="http://schemas.microsoft.com/office/powerpoint/2010/main" val="4187011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a:bodyPr>
          <a:lstStyle/>
          <a:p>
            <a:r>
              <a:rPr lang="lt-LT" sz="3200" dirty="0" smtClean="0"/>
              <a:t>Haufas tapo labai garsus</a:t>
            </a:r>
            <a:r>
              <a:rPr lang="lt-LT" sz="3200" dirty="0"/>
              <a:t>, ir kai atvyksta į Berlyną, Prūsijos sostinės literatai surengia jam nepaprastą priėmimą. Viename laiške skaitome: „Gyvenu kaip pasakoje, mane lanko garsenybės – rašytojai, knygų </a:t>
            </a:r>
            <a:r>
              <a:rPr lang="lt-LT" sz="3200" dirty="0" smtClean="0"/>
              <a:t>prekybininkai ir </a:t>
            </a:r>
            <a:r>
              <a:rPr lang="lt-LT" sz="3200" dirty="0"/>
              <a:t>t. t.“ Ir kitame laiške, rašytame tomis pat dienomis: „Esu neapsakomai laimingas“.</a:t>
            </a:r>
            <a:endParaRPr lang="ru-RU" sz="3200" dirty="0"/>
          </a:p>
        </p:txBody>
      </p:sp>
    </p:spTree>
    <p:extLst>
      <p:ext uri="{BB962C8B-B14F-4D97-AF65-F5344CB8AC3E}">
        <p14:creationId xmlns="" xmlns:p14="http://schemas.microsoft.com/office/powerpoint/2010/main" val="1612293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sz="half" idx="1"/>
          </p:nvPr>
        </p:nvSpPr>
        <p:spPr/>
        <p:txBody>
          <a:bodyPr>
            <a:normAutofit lnSpcReduction="10000"/>
          </a:bodyPr>
          <a:lstStyle/>
          <a:p>
            <a:r>
              <a:rPr lang="lt-LT" dirty="0"/>
              <a:t>1826 m. lapkritį Haufas grįžo į Štutgartą, kur įvyko du reikšmingi jo gyvenimo įvykiai: jis vedė savo išrinktąją ir, gavęs garsaus leidėjo </a:t>
            </a:r>
            <a:r>
              <a:rPr lang="lt-LT" dirty="0" smtClean="0"/>
              <a:t>pasiūlymą</a:t>
            </a:r>
            <a:r>
              <a:rPr lang="lt-LT" dirty="0"/>
              <a:t>, pradėjo redaguoti žurnalą „Morgenblatt“. </a:t>
            </a:r>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4067944" y="1700808"/>
            <a:ext cx="4032448" cy="4104456"/>
          </a:xfrm>
        </p:spPr>
      </p:pic>
    </p:spTree>
    <p:extLst>
      <p:ext uri="{BB962C8B-B14F-4D97-AF65-F5344CB8AC3E}">
        <p14:creationId xmlns="" xmlns:p14="http://schemas.microsoft.com/office/powerpoint/2010/main" val="987401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ru-RU"/>
          </a:p>
        </p:txBody>
      </p:sp>
      <p:sp>
        <p:nvSpPr>
          <p:cNvPr id="3" name="Content Placeholder 2"/>
          <p:cNvSpPr>
            <a:spLocks noGrp="1"/>
          </p:cNvSpPr>
          <p:nvPr>
            <p:ph idx="1"/>
          </p:nvPr>
        </p:nvSpPr>
        <p:spPr/>
        <p:txBody>
          <a:bodyPr>
            <a:normAutofit/>
          </a:bodyPr>
          <a:lstStyle/>
          <a:p>
            <a:r>
              <a:rPr lang="lt-LT" sz="3200" dirty="0"/>
              <a:t>R</a:t>
            </a:r>
            <a:r>
              <a:rPr lang="lt-LT" sz="3200" dirty="0" smtClean="0"/>
              <a:t>ašytoją </a:t>
            </a:r>
            <a:r>
              <a:rPr lang="lt-LT" sz="3200" dirty="0"/>
              <a:t>mirtis užklupo 1827 m. lapkričio </a:t>
            </a:r>
            <a:r>
              <a:rPr lang="lt-LT" sz="3200" dirty="0" smtClean="0"/>
              <a:t>1</a:t>
            </a:r>
            <a:r>
              <a:rPr lang="en-US" sz="3200" dirty="0" smtClean="0"/>
              <a:t>8</a:t>
            </a:r>
            <a:r>
              <a:rPr lang="lt-LT" sz="3200" dirty="0" smtClean="0"/>
              <a:t>-ąją </a:t>
            </a:r>
            <a:r>
              <a:rPr lang="lt-LT" sz="3200" dirty="0"/>
              <a:t>– vos kelios dienos iki dvidešimt penktojo gimtadienio ir aštuonios dienos po dukters gimimo.</a:t>
            </a:r>
            <a:endParaRPr lang="ru-RU" sz="3200" dirty="0"/>
          </a:p>
        </p:txBody>
      </p:sp>
    </p:spTree>
    <p:extLst>
      <p:ext uri="{BB962C8B-B14F-4D97-AF65-F5344CB8AC3E}">
        <p14:creationId xmlns="" xmlns:p14="http://schemas.microsoft.com/office/powerpoint/2010/main" val="32140144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lt-LT"/>
          </a:p>
        </p:txBody>
      </p:sp>
      <p:sp>
        <p:nvSpPr>
          <p:cNvPr id="3" name="Content Placeholder 2"/>
          <p:cNvSpPr>
            <a:spLocks noGrp="1"/>
          </p:cNvSpPr>
          <p:nvPr>
            <p:ph sz="half" idx="1"/>
          </p:nvPr>
        </p:nvSpPr>
        <p:spPr/>
        <p:txBody>
          <a:bodyPr>
            <a:normAutofit/>
          </a:bodyPr>
          <a:lstStyle/>
          <a:p>
            <a:r>
              <a:rPr lang="lt-LT" sz="3200" dirty="0"/>
              <a:t>Ir iš tikrųjų Haufo pasakas skaitome su neatlėgstančiu susidomėjimu. Autorius siekia prikaustyti skaitytojo dėmesį, ir tai jam pavyksta.</a:t>
            </a:r>
            <a:endParaRPr lang="ru-RU" sz="3200" dirty="0"/>
          </a:p>
        </p:txBody>
      </p:sp>
      <p:pic>
        <p:nvPicPr>
          <p:cNvPr id="6" name="Content Placeholder 5" descr="2.jpg"/>
          <p:cNvPicPr>
            <a:picLocks noGrp="1" noChangeAspect="1"/>
          </p:cNvPicPr>
          <p:nvPr>
            <p:ph sz="half" idx="2"/>
          </p:nvPr>
        </p:nvPicPr>
        <p:blipFill>
          <a:blip r:embed="rId2"/>
          <a:stretch>
            <a:fillRect/>
          </a:stretch>
        </p:blipFill>
        <p:spPr>
          <a:xfrm>
            <a:off x="4429124" y="1643050"/>
            <a:ext cx="3357586" cy="4071966"/>
          </a:xfrm>
        </p:spPr>
      </p:pic>
    </p:spTree>
    <p:extLst>
      <p:ext uri="{BB962C8B-B14F-4D97-AF65-F5344CB8AC3E}">
        <p14:creationId xmlns="" xmlns:p14="http://schemas.microsoft.com/office/powerpoint/2010/main" val="26139019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ru-RU"/>
          </a:p>
        </p:txBody>
      </p:sp>
      <p:sp>
        <p:nvSpPr>
          <p:cNvPr id="5" name="Content Placeholder 4"/>
          <p:cNvSpPr>
            <a:spLocks noGrp="1"/>
          </p:cNvSpPr>
          <p:nvPr>
            <p:ph sz="half" idx="1"/>
          </p:nvPr>
        </p:nvSpPr>
        <p:spPr/>
        <p:txBody>
          <a:bodyPr>
            <a:normAutofit fontScale="92500" lnSpcReduction="10000"/>
          </a:bodyPr>
          <a:lstStyle/>
          <a:p>
            <a:r>
              <a:rPr lang="lt-LT" dirty="0"/>
              <a:t>Kurdamas </a:t>
            </a:r>
            <a:r>
              <a:rPr lang="lt-LT" dirty="0" smtClean="0"/>
              <a:t>geriausias pasakas, </a:t>
            </a:r>
            <a:r>
              <a:rPr lang="lt-LT" dirty="0"/>
              <a:t>autorius pasikliovė vien savo paties fantazija. </a:t>
            </a:r>
            <a:endParaRPr lang="lt-LT" dirty="0" smtClean="0"/>
          </a:p>
          <a:p>
            <a:r>
              <a:rPr lang="lt-LT" dirty="0" smtClean="0"/>
              <a:t>Geriausiai </a:t>
            </a:r>
            <a:r>
              <a:rPr lang="lt-LT" dirty="0"/>
              <a:t>pavykusios keturios pasakos: „Pasakojimas apie Kalifą gandrą“, „Pasakojimas apie mažąjį Muką“, „Nykštukas Nosis“ ir „Šaltoji širdis“.</a:t>
            </a:r>
            <a:endParaRPr lang="ru-RU" dirty="0"/>
          </a:p>
        </p:txBody>
      </p:sp>
      <p:pic>
        <p:nvPicPr>
          <p:cNvPr id="7" name="Content Placeholder 6"/>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5004048" y="1484784"/>
            <a:ext cx="3240360" cy="4752528"/>
          </a:xfrm>
        </p:spPr>
      </p:pic>
    </p:spTree>
    <p:extLst>
      <p:ext uri="{BB962C8B-B14F-4D97-AF65-F5344CB8AC3E}">
        <p14:creationId xmlns="" xmlns:p14="http://schemas.microsoft.com/office/powerpoint/2010/main" val="21552055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lt-LT" dirty="0"/>
          </a:p>
        </p:txBody>
      </p:sp>
      <p:pic>
        <p:nvPicPr>
          <p:cNvPr id="8" name="Content Placeholder 7" descr="1.jpg"/>
          <p:cNvPicPr>
            <a:picLocks noGrp="1" noChangeAspect="1"/>
          </p:cNvPicPr>
          <p:nvPr>
            <p:ph sz="half" idx="1"/>
          </p:nvPr>
        </p:nvPicPr>
        <p:blipFill>
          <a:blip r:embed="rId2"/>
          <a:stretch>
            <a:fillRect/>
          </a:stretch>
        </p:blipFill>
        <p:spPr>
          <a:xfrm>
            <a:off x="785786" y="285728"/>
            <a:ext cx="3214710" cy="4429156"/>
          </a:xfrm>
        </p:spPr>
      </p:pic>
      <p:pic>
        <p:nvPicPr>
          <p:cNvPr id="9" name="Content Placeholder 8" descr="4.jpg"/>
          <p:cNvPicPr>
            <a:picLocks noGrp="1" noChangeAspect="1"/>
          </p:cNvPicPr>
          <p:nvPr>
            <p:ph sz="half" idx="2"/>
          </p:nvPr>
        </p:nvPicPr>
        <p:blipFill>
          <a:blip r:embed="rId3"/>
          <a:stretch>
            <a:fillRect/>
          </a:stretch>
        </p:blipFill>
        <p:spPr>
          <a:xfrm>
            <a:off x="5000628" y="1714488"/>
            <a:ext cx="3286148" cy="4357718"/>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ru-RU"/>
          </a:p>
        </p:txBody>
      </p:sp>
      <p:sp>
        <p:nvSpPr>
          <p:cNvPr id="6" name="Content Placeholder 5"/>
          <p:cNvSpPr>
            <a:spLocks noGrp="1"/>
          </p:cNvSpPr>
          <p:nvPr>
            <p:ph idx="1"/>
          </p:nvPr>
        </p:nvSpPr>
        <p:spPr/>
        <p:txBody>
          <a:bodyPr>
            <a:noAutofit/>
          </a:bodyPr>
          <a:lstStyle/>
          <a:p>
            <a:r>
              <a:rPr lang="lt-LT" sz="2800" dirty="0"/>
              <a:t>Būtent Haufo kūryboje pirmą kartą susipynė pasaka ir gyvenimas. Tai jį skiria nuo pirmtakų. Į pasakos pasaulį įsiterpia realūs istoriniai </a:t>
            </a:r>
            <a:r>
              <a:rPr lang="lt-LT" sz="2800" dirty="0" smtClean="0"/>
              <a:t>įvykiai ir </a:t>
            </a:r>
            <a:r>
              <a:rPr lang="lt-LT" sz="2800" dirty="0"/>
              <a:t>netgi tikri asmenys. </a:t>
            </a:r>
            <a:endParaRPr lang="lt-LT" sz="2800" dirty="0" smtClean="0"/>
          </a:p>
          <a:p>
            <a:r>
              <a:rPr lang="lt-LT" sz="2800" dirty="0"/>
              <a:t>Haufo pasakų veikėjai atrodo neįprasti: mažasis Mukas, Nykštukas Nosis, Kalifas </a:t>
            </a:r>
            <a:r>
              <a:rPr lang="lt-LT" sz="2800" dirty="0" smtClean="0"/>
              <a:t>gandras... </a:t>
            </a:r>
            <a:r>
              <a:rPr lang="lt-LT" sz="2800" dirty="0"/>
              <a:t>Jie skaitytoją intriguoja, verčia jaudintis. Nors jiems ir nutinka neįtikėtinų dalykų, tuo pat metu jie yra paprasčiausi žmonės.</a:t>
            </a:r>
            <a:endParaRPr lang="ru-RU" sz="2800" dirty="0"/>
          </a:p>
        </p:txBody>
      </p:sp>
    </p:spTree>
    <p:extLst>
      <p:ext uri="{BB962C8B-B14F-4D97-AF65-F5344CB8AC3E}">
        <p14:creationId xmlns="" xmlns:p14="http://schemas.microsoft.com/office/powerpoint/2010/main" val="8158647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ru-RU"/>
          </a:p>
        </p:txBody>
      </p:sp>
      <p:sp>
        <p:nvSpPr>
          <p:cNvPr id="5" name="Content Placeholder 4"/>
          <p:cNvSpPr>
            <a:spLocks noGrp="1"/>
          </p:cNvSpPr>
          <p:nvPr>
            <p:ph sz="half" idx="1"/>
          </p:nvPr>
        </p:nvSpPr>
        <p:spPr/>
        <p:txBody>
          <a:bodyPr>
            <a:normAutofit fontScale="92500" lnSpcReduction="20000"/>
          </a:bodyPr>
          <a:lstStyle/>
          <a:p>
            <a:r>
              <a:rPr lang="lt-LT" dirty="0"/>
              <a:t>Vis dėlto Haufo pasakos ne tik prikausto dėmesį, bet ir moko, nors pats autorius moralo ir </a:t>
            </a:r>
            <a:r>
              <a:rPr lang="lt-LT" dirty="0" smtClean="0"/>
              <a:t>neformuluoja.</a:t>
            </a:r>
          </a:p>
          <a:p>
            <a:r>
              <a:rPr lang="lt-LT" dirty="0"/>
              <a:t>Kalifas gandras dėl patirtų kančių tegali kaltinti savo paties neapdairumą ir smalsumą. Mažojo Muko istorija moko gėrio ir </a:t>
            </a:r>
            <a:r>
              <a:rPr lang="lt-LT" dirty="0" smtClean="0"/>
              <a:t>dėmesingumo</a:t>
            </a:r>
            <a:r>
              <a:rPr lang="lt-LT" dirty="0"/>
              <a:t>.</a:t>
            </a:r>
            <a:endParaRPr lang="ru-RU" dirty="0"/>
          </a:p>
        </p:txBody>
      </p:sp>
      <p:pic>
        <p:nvPicPr>
          <p:cNvPr id="7" name="Content Placeholder 6"/>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4500562" y="1428736"/>
            <a:ext cx="3214710" cy="4286280"/>
          </a:xfrm>
        </p:spPr>
      </p:pic>
    </p:spTree>
    <p:extLst>
      <p:ext uri="{BB962C8B-B14F-4D97-AF65-F5344CB8AC3E}">
        <p14:creationId xmlns="" xmlns:p14="http://schemas.microsoft.com/office/powerpoint/2010/main" val="13909392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lt-LT"/>
          </a:p>
        </p:txBody>
      </p:sp>
      <p:sp>
        <p:nvSpPr>
          <p:cNvPr id="6" name="Content Placeholder 5"/>
          <p:cNvSpPr>
            <a:spLocks noGrp="1"/>
          </p:cNvSpPr>
          <p:nvPr>
            <p:ph sz="half" idx="1"/>
          </p:nvPr>
        </p:nvSpPr>
        <p:spPr/>
        <p:txBody>
          <a:bodyPr>
            <a:normAutofit lnSpcReduction="10000"/>
          </a:bodyPr>
          <a:lstStyle/>
          <a:p>
            <a:endParaRPr lang="ru-RU" sz="3200" dirty="0"/>
          </a:p>
        </p:txBody>
      </p:sp>
      <p:sp>
        <p:nvSpPr>
          <p:cNvPr id="8" name="Content Placeholder 7"/>
          <p:cNvSpPr>
            <a:spLocks noGrp="1"/>
          </p:cNvSpPr>
          <p:nvPr>
            <p:ph sz="half" idx="2"/>
          </p:nvPr>
        </p:nvSpPr>
        <p:spPr/>
        <p:txBody>
          <a:bodyPr>
            <a:normAutofit lnSpcReduction="10000"/>
          </a:bodyPr>
          <a:lstStyle/>
          <a:p>
            <a:r>
              <a:rPr lang="lt-LT" dirty="0" smtClean="0"/>
              <a:t>Pasakų moralas paprastas ir prieinamas vaikui. Ir humaniškas. Jakobas, paverstas negražiu ilganosiu nykštuku, viską iškentęs, pasidaro geras ir rūpestingas, ir tada užkeikimas dingsta („Nykštukas Nosis“).</a:t>
            </a:r>
            <a:endParaRPr lang="ru-RU" dirty="0" smtClean="0"/>
          </a:p>
          <a:p>
            <a:endParaRPr lang="lt-LT" dirty="0"/>
          </a:p>
        </p:txBody>
      </p:sp>
      <p:pic>
        <p:nvPicPr>
          <p:cNvPr id="4" name="Picture 3" descr="3.jpg"/>
          <p:cNvPicPr>
            <a:picLocks noChangeAspect="1"/>
          </p:cNvPicPr>
          <p:nvPr/>
        </p:nvPicPr>
        <p:blipFill>
          <a:blip r:embed="rId2"/>
          <a:stretch>
            <a:fillRect/>
          </a:stretch>
        </p:blipFill>
        <p:spPr>
          <a:xfrm>
            <a:off x="714348" y="1571612"/>
            <a:ext cx="3357586" cy="4500594"/>
          </a:xfrm>
          <a:prstGeom prst="rect">
            <a:avLst/>
          </a:prstGeom>
        </p:spPr>
      </p:pic>
    </p:spTree>
    <p:extLst>
      <p:ext uri="{BB962C8B-B14F-4D97-AF65-F5344CB8AC3E}">
        <p14:creationId xmlns="" xmlns:p14="http://schemas.microsoft.com/office/powerpoint/2010/main" val="18136628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ru-RU"/>
          </a:p>
        </p:txBody>
      </p:sp>
      <p:sp>
        <p:nvSpPr>
          <p:cNvPr id="5" name="Content Placeholder 4"/>
          <p:cNvSpPr>
            <a:spLocks noGrp="1"/>
          </p:cNvSpPr>
          <p:nvPr>
            <p:ph idx="1"/>
          </p:nvPr>
        </p:nvSpPr>
        <p:spPr/>
        <p:txBody>
          <a:bodyPr>
            <a:normAutofit/>
          </a:bodyPr>
          <a:lstStyle/>
          <a:p>
            <a:r>
              <a:rPr lang="lt-LT" sz="3200" dirty="0" smtClean="0"/>
              <a:t>Vilhelmas </a:t>
            </a:r>
            <a:r>
              <a:rPr lang="lt-LT" sz="3200" dirty="0"/>
              <a:t>Haufas rašydavo labai greitai. Jis skubėjo tarsi nujausdamas mirtį: nesulaukęs dvidešimt penkerių, jau rašė memuarus. O kad būtų žinojęs, jog jo kūriniai gyvuos ilgai, išsaugos jo vardą ir pratęs jo buvimą Žemėje!</a:t>
            </a:r>
            <a:endParaRPr lang="ru-RU" sz="3200" dirty="0"/>
          </a:p>
        </p:txBody>
      </p:sp>
    </p:spTree>
    <p:extLst>
      <p:ext uri="{BB962C8B-B14F-4D97-AF65-F5344CB8AC3E}">
        <p14:creationId xmlns="" xmlns:p14="http://schemas.microsoft.com/office/powerpoint/2010/main" val="31227942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ru-RU"/>
          </a:p>
        </p:txBody>
      </p:sp>
      <p:pic>
        <p:nvPicPr>
          <p:cNvPr id="8" name="Content Placeholder 7"/>
          <p:cNvPicPr>
            <a:picLocks noGrp="1" noChangeAspect="1"/>
          </p:cNvPicPr>
          <p:nvPr>
            <p:ph sz="half" idx="1"/>
          </p:nvPr>
        </p:nvPicPr>
        <p:blipFill>
          <a:blip r:embed="rId2">
            <a:extLst>
              <a:ext uri="{28A0092B-C50C-407E-A947-70E740481C1C}">
                <a14:useLocalDpi xmlns="" xmlns:a14="http://schemas.microsoft.com/office/drawing/2010/main" val="0"/>
              </a:ext>
            </a:extLst>
          </a:blip>
          <a:stretch>
            <a:fillRect/>
          </a:stretch>
        </p:blipFill>
        <p:spPr>
          <a:xfrm>
            <a:off x="755576" y="1484784"/>
            <a:ext cx="3168352" cy="4680520"/>
          </a:xfrm>
        </p:spPr>
      </p:pic>
      <p:pic>
        <p:nvPicPr>
          <p:cNvPr id="9" name="Content Placeholder 8"/>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4572000" y="1700808"/>
            <a:ext cx="3240360" cy="4392488"/>
          </a:xfrm>
        </p:spPr>
      </p:pic>
    </p:spTree>
    <p:extLst>
      <p:ext uri="{BB962C8B-B14F-4D97-AF65-F5344CB8AC3E}">
        <p14:creationId xmlns="" xmlns:p14="http://schemas.microsoft.com/office/powerpoint/2010/main" val="11643077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50</TotalTime>
  <Words>860</Words>
  <Application>Microsoft Office PowerPoint</Application>
  <PresentationFormat>On-screen Show (4:3)</PresentationFormat>
  <Paragraphs>35</Paragraphs>
  <Slides>26</Slides>
  <Notes>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Adjacency</vt:lpstr>
      <vt:lpstr>Vilhelmas Haufas: gyvenimo, asmenybės, kūrybos bruožai</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FL Technics, AB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Vilhelmas Haufas: gyvenimo, asmenybės, kūrybos bruožai</dc:title>
  <dc:creator>Lina</dc:creator>
  <cp:lastModifiedBy>lli</cp:lastModifiedBy>
  <cp:revision>7</cp:revision>
  <dcterms:created xsi:type="dcterms:W3CDTF">2014-01-07T21:14:12Z</dcterms:created>
  <dcterms:modified xsi:type="dcterms:W3CDTF">2014-01-09T07:45:31Z</dcterms:modified>
</cp:coreProperties>
</file>