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9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71076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3861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421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750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4580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912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06097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034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61538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31071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0355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078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3276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654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5828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74357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73026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47978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137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0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99941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60901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67000">
                <a:schemeClr val="bg2">
                  <a:lumMod val="60000"/>
                  <a:lumOff val="40000"/>
                  <a:alpha val="0"/>
                </a:schemeClr>
              </a:gs>
              <a:gs pos="30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4A0F112-1609-4450-BF47-AB17D52079A7}" type="datetimeFigureOut">
              <a:rPr lang="lt-LT" smtClean="0"/>
              <a:t>2014.04.13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DE2B-87CE-4CA1-A713-F8345F525A5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02285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  <p:sldLayoutId id="2147484011" r:id="rId18"/>
    <p:sldLayoutId id="2147484012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Vienarūšės sakinio dalys ir jų skyryba</a:t>
            </a:r>
            <a:endParaRPr lang="lt-LT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Pamoka 5 klasėje</a:t>
            </a:r>
            <a:endParaRPr lang="lt-LT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416" y="3482236"/>
            <a:ext cx="2705622" cy="26054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8686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Įminkite mįsles</a:t>
            </a:r>
            <a:endParaRPr lang="lt-LT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95738" y="1983908"/>
            <a:ext cx="9603697" cy="3318936"/>
          </a:xfrm>
        </p:spPr>
        <p:txBody>
          <a:bodyPr>
            <a:noAutofit/>
          </a:bodyPr>
          <a:lstStyle/>
          <a:p>
            <a:r>
              <a:rPr lang="lt-LT" sz="3200" b="1" dirty="0" smtClean="0"/>
              <a:t>Senas senelis sėdi ant stogo ir pypkę rūko.</a:t>
            </a:r>
          </a:p>
          <a:p>
            <a:endParaRPr lang="lt-LT" sz="3200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219" y="2768251"/>
            <a:ext cx="3645074" cy="310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9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/>
              <a:t>Vytė vatė susirangė kaip gyvatė, prašė siūlo galo uodegai užrišti</a:t>
            </a:r>
            <a:r>
              <a:rPr lang="lt-LT" sz="3200" b="1" dirty="0" smtClean="0"/>
              <a:t>.</a:t>
            </a:r>
          </a:p>
          <a:p>
            <a:pPr marL="0" indent="0">
              <a:buNone/>
            </a:pPr>
            <a:endParaRPr lang="lt-LT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794" y="3027205"/>
            <a:ext cx="4068088" cy="342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b="1" dirty="0"/>
              <a:t>Be rankų, be kojų į medį įkopia</a:t>
            </a:r>
            <a:r>
              <a:rPr lang="lt-LT" sz="3200" b="1" dirty="0" smtClean="0"/>
              <a:t>.</a:t>
            </a:r>
          </a:p>
          <a:p>
            <a:endParaRPr lang="lt-LT" sz="3200" b="1" dirty="0"/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186" y="2718148"/>
            <a:ext cx="4521896" cy="382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6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b="1" dirty="0"/>
              <a:t>Kas bėga, bet niekada nevaikšto</a:t>
            </a:r>
            <a:r>
              <a:rPr lang="lt-LT" sz="3200" b="1" dirty="0" smtClean="0"/>
              <a:t>?</a:t>
            </a:r>
          </a:p>
          <a:p>
            <a:endParaRPr lang="lt-LT" sz="3200" b="1" dirty="0"/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756" y="2830881"/>
            <a:ext cx="4058433" cy="361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1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b="1" dirty="0"/>
              <a:t>Kas miške gimė, naktį subrendo, parėjęs namo katile </a:t>
            </a:r>
            <a:r>
              <a:rPr lang="lt-LT" sz="3200" b="1" dirty="0" smtClean="0"/>
              <a:t>nuskendo</a:t>
            </a:r>
            <a:r>
              <a:rPr lang="lt-LT" sz="3200" b="1" dirty="0"/>
              <a:t>?</a:t>
            </a:r>
            <a:endParaRPr lang="lt-LT" sz="3200" b="1" dirty="0" smtClean="0"/>
          </a:p>
          <a:p>
            <a:endParaRPr lang="lt-LT" sz="3200" b="1" dirty="0"/>
          </a:p>
          <a:p>
            <a:endParaRPr lang="lt-LT" sz="3200" dirty="0"/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249" y="3181611"/>
            <a:ext cx="4876603" cy="326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3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Kuo panašios sakiniuose pabrauktos sakinio dalys?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3200" b="1" dirty="0"/>
              <a:t>Senas senelis </a:t>
            </a:r>
            <a:r>
              <a:rPr lang="lt-LT" sz="3200" b="1" u="sng" dirty="0"/>
              <a:t>sėdi</a:t>
            </a:r>
            <a:r>
              <a:rPr lang="lt-LT" sz="3200" b="1" dirty="0"/>
              <a:t> ant stogo ir pypkę </a:t>
            </a:r>
            <a:r>
              <a:rPr lang="lt-LT" sz="3200" b="1" u="sng" dirty="0"/>
              <a:t>rūko</a:t>
            </a:r>
            <a:r>
              <a:rPr lang="lt-LT" sz="3200" b="1" dirty="0"/>
              <a:t>.</a:t>
            </a:r>
          </a:p>
          <a:p>
            <a:r>
              <a:rPr lang="lt-LT" sz="3200" b="1" dirty="0"/>
              <a:t>Vytė vatė s</a:t>
            </a:r>
            <a:r>
              <a:rPr lang="lt-LT" sz="3200" b="1" u="sng" dirty="0"/>
              <a:t>usirangė</a:t>
            </a:r>
            <a:r>
              <a:rPr lang="lt-LT" sz="3200" b="1" dirty="0"/>
              <a:t> kaip gyvatė, </a:t>
            </a:r>
            <a:r>
              <a:rPr lang="lt-LT" sz="3200" b="1" u="sng" dirty="0"/>
              <a:t>prašė </a:t>
            </a:r>
            <a:r>
              <a:rPr lang="lt-LT" sz="3200" b="1" dirty="0"/>
              <a:t>siūlo galo uodegai užrišti.</a:t>
            </a:r>
          </a:p>
          <a:p>
            <a:r>
              <a:rPr lang="lt-LT" sz="3200" b="1" dirty="0"/>
              <a:t>Be </a:t>
            </a:r>
            <a:r>
              <a:rPr lang="lt-LT" sz="3200" b="1" u="sng" dirty="0"/>
              <a:t>rankų</a:t>
            </a:r>
            <a:r>
              <a:rPr lang="lt-LT" sz="3200" b="1" dirty="0"/>
              <a:t>, be </a:t>
            </a:r>
            <a:r>
              <a:rPr lang="lt-LT" sz="3200" b="1" u="sng" dirty="0"/>
              <a:t>kojų</a:t>
            </a:r>
            <a:r>
              <a:rPr lang="lt-LT" sz="3200" b="1" dirty="0"/>
              <a:t> į medį įkopia.</a:t>
            </a:r>
          </a:p>
          <a:p>
            <a:r>
              <a:rPr lang="lt-LT" sz="3200" b="1" dirty="0"/>
              <a:t>Kas </a:t>
            </a:r>
            <a:r>
              <a:rPr lang="lt-LT" sz="3200" b="1" u="sng" dirty="0"/>
              <a:t>bėga</a:t>
            </a:r>
            <a:r>
              <a:rPr lang="lt-LT" sz="3200" b="1" dirty="0"/>
              <a:t>, bet niekada </a:t>
            </a:r>
            <a:r>
              <a:rPr lang="lt-LT" sz="3200" b="1" u="sng" dirty="0"/>
              <a:t>nevaikšto</a:t>
            </a:r>
            <a:r>
              <a:rPr lang="lt-LT" sz="3200" b="1" dirty="0"/>
              <a:t>?</a:t>
            </a:r>
          </a:p>
          <a:p>
            <a:r>
              <a:rPr lang="lt-LT" sz="3200" b="1" dirty="0"/>
              <a:t>Kas miške </a:t>
            </a:r>
            <a:r>
              <a:rPr lang="lt-LT" sz="3200" b="1" u="sng" dirty="0"/>
              <a:t>gimė</a:t>
            </a:r>
            <a:r>
              <a:rPr lang="lt-LT" sz="3200" b="1" dirty="0"/>
              <a:t>, naktį </a:t>
            </a:r>
            <a:r>
              <a:rPr lang="lt-LT" sz="3200" b="1" u="sng" dirty="0"/>
              <a:t>subrendo</a:t>
            </a:r>
            <a:r>
              <a:rPr lang="lt-LT" sz="3200" b="1" dirty="0"/>
              <a:t>, parėjęs namo katile </a:t>
            </a:r>
            <a:r>
              <a:rPr lang="lt-LT" sz="3200" b="1" u="sng" dirty="0" smtClean="0"/>
              <a:t>nuskendo</a:t>
            </a:r>
            <a:r>
              <a:rPr lang="lt-LT" sz="3200" b="1" dirty="0" smtClean="0"/>
              <a:t>?</a:t>
            </a:r>
            <a:endParaRPr lang="lt-LT" sz="3200" b="1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070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Pamokos tema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b="1" dirty="0" smtClean="0"/>
              <a:t>Vienarūšės sakinio dalys ir jų skyryba</a:t>
            </a:r>
            <a:endParaRPr lang="lt-LT" sz="4000" b="1" dirty="0"/>
          </a:p>
        </p:txBody>
      </p:sp>
    </p:spTree>
    <p:extLst>
      <p:ext uri="{BB962C8B-B14F-4D97-AF65-F5344CB8AC3E}">
        <p14:creationId xmlns:p14="http://schemas.microsoft.com/office/powerpoint/2010/main" val="70328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Pamokos uždavinys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3200" dirty="0">
                <a:solidFill>
                  <a:srgbClr val="FFFF00"/>
                </a:solidFill>
              </a:rPr>
              <a:t>Pakartoję</a:t>
            </a:r>
            <a:r>
              <a:rPr lang="lt-LT" sz="3200" dirty="0"/>
              <a:t>, kokias sakinio dalis vadiname vienarūšėmis ir jų skyrybą</a:t>
            </a:r>
            <a:r>
              <a:rPr lang="lt-LT" sz="3200" dirty="0" smtClean="0"/>
              <a:t>,</a:t>
            </a:r>
          </a:p>
          <a:p>
            <a:pPr marL="0" indent="0">
              <a:buNone/>
            </a:pPr>
            <a:r>
              <a:rPr lang="lt-LT" sz="3200" dirty="0" smtClean="0"/>
              <a:t> </a:t>
            </a:r>
            <a:r>
              <a:rPr lang="lt-LT" sz="3200" dirty="0">
                <a:solidFill>
                  <a:srgbClr val="FFFF00"/>
                </a:solidFill>
              </a:rPr>
              <a:t>atlikę užduotis </a:t>
            </a:r>
            <a:r>
              <a:rPr lang="lt-LT" sz="3200" dirty="0"/>
              <a:t>iš vadovėlio ir pratybų </a:t>
            </a:r>
            <a:r>
              <a:rPr lang="lt-LT" sz="3200" dirty="0" smtClean="0"/>
              <a:t>,</a:t>
            </a:r>
          </a:p>
          <a:p>
            <a:pPr marL="0" indent="0">
              <a:buNone/>
            </a:pPr>
            <a:r>
              <a:rPr lang="lt-LT" sz="3200" dirty="0" smtClean="0"/>
              <a:t> </a:t>
            </a:r>
            <a:r>
              <a:rPr lang="lt-LT" sz="3200" dirty="0"/>
              <a:t>bent 7 sakiniuose iš 9</a:t>
            </a:r>
            <a:r>
              <a:rPr lang="lt-LT" sz="3200" dirty="0" smtClean="0"/>
              <a:t> </a:t>
            </a:r>
            <a:r>
              <a:rPr lang="lt-LT" sz="3200" dirty="0" smtClean="0">
                <a:solidFill>
                  <a:srgbClr val="FFFF00"/>
                </a:solidFill>
              </a:rPr>
              <a:t>atpažinsite </a:t>
            </a:r>
            <a:r>
              <a:rPr lang="lt-LT" sz="3200" dirty="0"/>
              <a:t>vienarūšes sakinio dalis ir jas taisyklingai </a:t>
            </a:r>
            <a:r>
              <a:rPr lang="lt-LT" sz="3200" dirty="0" smtClean="0"/>
              <a:t>išskirsite.</a:t>
            </a:r>
            <a:endParaRPr lang="lt-LT" sz="32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6822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Atlikime užduotis iš vadovėlio</a:t>
            </a:r>
            <a:br>
              <a:rPr lang="lt-LT" b="1" dirty="0" smtClean="0"/>
            </a:br>
            <a:r>
              <a:rPr lang="lt-LT" b="1" dirty="0" smtClean="0"/>
              <a:t> ( 76 psl.)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045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Sakinio dalys yra vienarūšės, jei: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1) atsako į tą patį klausimą,</a:t>
            </a:r>
          </a:p>
          <a:p>
            <a:r>
              <a:rPr lang="lt-LT" sz="3200" dirty="0" smtClean="0"/>
              <a:t>2) priklauso tai pačiai sakinio daliai ( klausimas kyla iš to paties žodžio)</a:t>
            </a:r>
          </a:p>
          <a:p>
            <a:endParaRPr lang="lt-LT" dirty="0"/>
          </a:p>
          <a:p>
            <a:pPr marL="0" indent="0">
              <a:buNone/>
            </a:pPr>
            <a:r>
              <a:rPr lang="lt-LT" sz="3200" i="1" dirty="0" smtClean="0">
                <a:solidFill>
                  <a:srgbClr val="FFFF00"/>
                </a:solidFill>
              </a:rPr>
              <a:t>Abu</a:t>
            </a:r>
            <a:r>
              <a:rPr lang="lt-LT" sz="3200" i="1" u="sng" dirty="0" smtClean="0">
                <a:solidFill>
                  <a:srgbClr val="FFFF00"/>
                </a:solidFill>
              </a:rPr>
              <a:t> ramiai </a:t>
            </a:r>
            <a:r>
              <a:rPr lang="lt-LT" sz="3200" i="1" dirty="0" smtClean="0">
                <a:solidFill>
                  <a:srgbClr val="FFFF00"/>
                </a:solidFill>
              </a:rPr>
              <a:t>ir </a:t>
            </a:r>
            <a:r>
              <a:rPr lang="lt-LT" sz="3200" i="1" u="sng" dirty="0" smtClean="0">
                <a:solidFill>
                  <a:srgbClr val="FFFF00"/>
                </a:solidFill>
              </a:rPr>
              <a:t>nuoširdžiai </a:t>
            </a:r>
            <a:r>
              <a:rPr lang="lt-LT" sz="3200" i="1" dirty="0" smtClean="0">
                <a:solidFill>
                  <a:srgbClr val="FFFF00"/>
                </a:solidFill>
              </a:rPr>
              <a:t> šnekučiavosi. </a:t>
            </a:r>
          </a:p>
          <a:p>
            <a:pPr marL="0" indent="0">
              <a:buNone/>
            </a:pPr>
            <a:r>
              <a:rPr lang="lt-LT" sz="3200" i="1" dirty="0" smtClean="0"/>
              <a:t>( kaip šnekčiavosi?- ramiai ir nuoširdžiai)</a:t>
            </a:r>
          </a:p>
          <a:p>
            <a:endParaRPr lang="lt-LT" sz="3200" i="1" dirty="0"/>
          </a:p>
        </p:txBody>
      </p:sp>
    </p:spTree>
    <p:extLst>
      <p:ext uri="{BB962C8B-B14F-4D97-AF65-F5344CB8AC3E}">
        <p14:creationId xmlns:p14="http://schemas.microsoft.com/office/powerpoint/2010/main" val="1578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9404723" cy="1400530"/>
          </a:xfrm>
        </p:spPr>
        <p:txBody>
          <a:bodyPr/>
          <a:lstStyle/>
          <a:p>
            <a:r>
              <a:rPr lang="lt-LT" dirty="0" smtClean="0"/>
              <a:t> </a:t>
            </a:r>
            <a:br>
              <a:rPr lang="lt-LT" dirty="0" smtClean="0"/>
            </a:br>
            <a:r>
              <a:rPr lang="lt-LT" dirty="0" smtClean="0"/>
              <a:t>Užsirašykite ir pabraukite vienarūšes sakinio dalis: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467627"/>
            <a:ext cx="8946541" cy="3780772"/>
          </a:xfrm>
        </p:spPr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sz="3200" dirty="0" smtClean="0"/>
              <a:t>Žodis  žvirbliu išlekia, o jaučiu sugrįžta.</a:t>
            </a:r>
          </a:p>
          <a:p>
            <a:pPr marL="0" indent="0">
              <a:buNone/>
            </a:pPr>
            <a:r>
              <a:rPr lang="lt-LT" sz="3200" dirty="0"/>
              <a:t> </a:t>
            </a:r>
            <a:r>
              <a:rPr lang="lt-LT" sz="3200" dirty="0" smtClean="0"/>
              <a:t>Gražios ir šviesios atėjo pavasario dienos.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71874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Atlikite 105 užduotį iš pratybų</a:t>
            </a:r>
            <a:br>
              <a:rPr lang="lt-LT" b="1" dirty="0" smtClean="0"/>
            </a:br>
            <a:r>
              <a:rPr lang="lt-LT" b="1" dirty="0" smtClean="0"/>
              <a:t>(psl.44)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6423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Įsidėmėkite vienarūšių sakinio dalių skyrybą: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Mokiniai skaito</a:t>
            </a:r>
            <a:r>
              <a:rPr lang="lt-LT" sz="3200" dirty="0" smtClean="0">
                <a:solidFill>
                  <a:srgbClr val="FFFF00"/>
                </a:solidFill>
              </a:rPr>
              <a:t>,</a:t>
            </a:r>
            <a:r>
              <a:rPr lang="lt-LT" sz="3200" dirty="0" smtClean="0"/>
              <a:t> rašo</a:t>
            </a:r>
            <a:r>
              <a:rPr lang="lt-LT" sz="3200" dirty="0" smtClean="0">
                <a:solidFill>
                  <a:srgbClr val="FFFF00"/>
                </a:solidFill>
              </a:rPr>
              <a:t>,</a:t>
            </a:r>
            <a:r>
              <a:rPr lang="lt-LT" sz="3200" dirty="0" smtClean="0"/>
              <a:t> skaičiuoja.</a:t>
            </a:r>
          </a:p>
          <a:p>
            <a:r>
              <a:rPr lang="lt-LT" sz="3200" dirty="0" smtClean="0"/>
              <a:t>Kambarys nedidelis</a:t>
            </a:r>
            <a:r>
              <a:rPr lang="lt-LT" sz="3200" dirty="0" smtClean="0">
                <a:solidFill>
                  <a:srgbClr val="FFFF00"/>
                </a:solidFill>
              </a:rPr>
              <a:t>, bet </a:t>
            </a:r>
            <a:r>
              <a:rPr lang="lt-LT" sz="3200" dirty="0" smtClean="0"/>
              <a:t>švarus.</a:t>
            </a:r>
          </a:p>
          <a:p>
            <a:r>
              <a:rPr lang="lt-LT" sz="3200" dirty="0" smtClean="0"/>
              <a:t>Buvome prie jūros</a:t>
            </a:r>
            <a:r>
              <a:rPr lang="lt-LT" sz="3200" dirty="0" smtClean="0">
                <a:solidFill>
                  <a:srgbClr val="FFFF00"/>
                </a:solidFill>
              </a:rPr>
              <a:t>, tačiau </a:t>
            </a:r>
            <a:r>
              <a:rPr lang="lt-LT" sz="3200" dirty="0" smtClean="0"/>
              <a:t>nesimaudėme.</a:t>
            </a:r>
          </a:p>
          <a:p>
            <a:r>
              <a:rPr lang="lt-LT" sz="3200" dirty="0" smtClean="0"/>
              <a:t>Soduose pražydo obelys </a:t>
            </a:r>
            <a:r>
              <a:rPr lang="lt-LT" sz="3200" dirty="0" smtClean="0">
                <a:solidFill>
                  <a:srgbClr val="FFFF00"/>
                </a:solidFill>
              </a:rPr>
              <a:t>ir </a:t>
            </a:r>
            <a:r>
              <a:rPr lang="lt-LT" sz="3200" dirty="0" smtClean="0"/>
              <a:t>kriaušės.</a:t>
            </a:r>
          </a:p>
          <a:p>
            <a:r>
              <a:rPr lang="lt-LT" sz="3200" dirty="0" smtClean="0"/>
              <a:t>Soduose pražydo </a:t>
            </a:r>
            <a:r>
              <a:rPr lang="lt-LT" sz="3200" dirty="0" smtClean="0">
                <a:solidFill>
                  <a:srgbClr val="FFFF00"/>
                </a:solidFill>
              </a:rPr>
              <a:t>ir</a:t>
            </a:r>
            <a:r>
              <a:rPr lang="lt-LT" sz="3200" dirty="0" smtClean="0"/>
              <a:t> obelys</a:t>
            </a:r>
            <a:r>
              <a:rPr lang="lt-LT" sz="3200" dirty="0" smtClean="0">
                <a:solidFill>
                  <a:srgbClr val="FFFF00"/>
                </a:solidFill>
              </a:rPr>
              <a:t>, ir </a:t>
            </a:r>
            <a:r>
              <a:rPr lang="lt-LT" sz="3200" dirty="0" smtClean="0"/>
              <a:t>kriaušės.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62076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Atlikite106 užduotį iš pratybų.</a:t>
            </a:r>
            <a:br>
              <a:rPr lang="lt-LT" b="1" dirty="0" smtClean="0"/>
            </a:br>
            <a:r>
              <a:rPr lang="lt-LT" b="1" i="1" dirty="0" smtClean="0"/>
              <a:t>Nepamirškite skyrybos ženklų.</a:t>
            </a:r>
            <a:endParaRPr lang="lt-LT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662519"/>
            <a:ext cx="8946541" cy="4195481"/>
          </a:xfr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2266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Atlikite 107 užduotį iš pratybų.</a:t>
            </a:r>
            <a:endParaRPr lang="lt-LT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039" y="1665963"/>
            <a:ext cx="5999966" cy="4496842"/>
          </a:xfrm>
        </p:spPr>
      </p:pic>
    </p:spTree>
    <p:extLst>
      <p:ext uri="{BB962C8B-B14F-4D97-AF65-F5344CB8AC3E}">
        <p14:creationId xmlns:p14="http://schemas.microsoft.com/office/powerpoint/2010/main" val="243980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Apibendrinimas ir įsivertinimas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Alikite 108 užduotį iš pratybų,</a:t>
            </a:r>
          </a:p>
          <a:p>
            <a:pPr marL="0" indent="0">
              <a:buNone/>
            </a:pPr>
            <a:r>
              <a:rPr lang="lt-LT" sz="3200" dirty="0" smtClean="0"/>
              <a:t> kad įsivertintumėte, kaip išmokote atpažinti ir skirti skyrybos ženklais vienarūšes sakinio dalis.</a:t>
            </a:r>
            <a:endParaRPr lang="lt-LT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255" y="3954636"/>
            <a:ext cx="217183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7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800" b="1" dirty="0" smtClean="0">
                <a:solidFill>
                  <a:srgbClr val="FFFF00"/>
                </a:solidFill>
              </a:rPr>
              <a:t>Pasitikrinu:</a:t>
            </a:r>
            <a:endParaRPr lang="lt-LT" sz="2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130" y="989557"/>
            <a:ext cx="10632595" cy="5711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1.  </a:t>
            </a:r>
            <a:r>
              <a:rPr lang="lt-LT" sz="2400" b="1" dirty="0" smtClean="0"/>
              <a:t>Sugrįžo iš šiltųjų kraštų </a:t>
            </a:r>
            <a:r>
              <a:rPr lang="lt-LT" sz="2400" b="1" u="sng" dirty="0" smtClean="0"/>
              <a:t>varnėnai</a:t>
            </a:r>
            <a:r>
              <a:rPr lang="lt-LT" sz="2400" b="1" dirty="0" smtClean="0"/>
              <a:t>, </a:t>
            </a:r>
            <a:r>
              <a:rPr lang="lt-LT" sz="2400" b="1" u="sng" dirty="0" smtClean="0"/>
              <a:t>gervės</a:t>
            </a:r>
            <a:r>
              <a:rPr lang="lt-LT" sz="2400" b="1" dirty="0" smtClean="0"/>
              <a:t>, </a:t>
            </a:r>
            <a:r>
              <a:rPr lang="lt-LT" sz="2400" b="1" u="sng" dirty="0" smtClean="0"/>
              <a:t>žąsys</a:t>
            </a:r>
            <a:r>
              <a:rPr lang="lt-LT" sz="2400" b="1" dirty="0" smtClean="0"/>
              <a:t>, </a:t>
            </a:r>
            <a:r>
              <a:rPr lang="lt-LT" sz="2400" b="1" u="sng" dirty="0" smtClean="0"/>
              <a:t>gulbės</a:t>
            </a:r>
            <a:r>
              <a:rPr lang="lt-LT" sz="2400" b="1" dirty="0" smtClean="0"/>
              <a:t>.</a:t>
            </a:r>
          </a:p>
          <a:p>
            <a:pPr marL="0" indent="0">
              <a:buNone/>
            </a:pPr>
            <a:r>
              <a:rPr lang="lt-LT" sz="2400" b="1" dirty="0" smtClean="0"/>
              <a:t>2. Gražiai </a:t>
            </a:r>
            <a:r>
              <a:rPr lang="lt-LT" sz="2400" b="1" dirty="0"/>
              <a:t>dainuoja </a:t>
            </a:r>
            <a:r>
              <a:rPr lang="lt-LT" sz="2400" b="1" u="sng" dirty="0"/>
              <a:t>Lukas, Domas</a:t>
            </a:r>
            <a:r>
              <a:rPr lang="lt-LT" sz="2400" b="1" dirty="0"/>
              <a:t> ir </a:t>
            </a:r>
            <a:r>
              <a:rPr lang="lt-LT" sz="2400" b="1" u="sng" dirty="0" smtClean="0"/>
              <a:t>Liepa.</a:t>
            </a:r>
          </a:p>
          <a:p>
            <a:pPr marL="0" indent="0">
              <a:buNone/>
            </a:pPr>
            <a:r>
              <a:rPr lang="lt-LT" sz="2400" b="1" dirty="0" smtClean="0"/>
              <a:t>3. Už </a:t>
            </a:r>
            <a:r>
              <a:rPr lang="lt-LT" sz="2400" b="1" dirty="0"/>
              <a:t>lango </a:t>
            </a:r>
            <a:r>
              <a:rPr lang="lt-LT" sz="2400" b="1" u="sng" dirty="0"/>
              <a:t>tamsi</a:t>
            </a:r>
            <a:r>
              <a:rPr lang="lt-LT" sz="2400" b="1" dirty="0"/>
              <a:t>, </a:t>
            </a:r>
            <a:r>
              <a:rPr lang="lt-LT" sz="2400" b="1" u="sng" dirty="0"/>
              <a:t>juoda </a:t>
            </a:r>
            <a:r>
              <a:rPr lang="lt-LT" sz="2400" b="1" dirty="0"/>
              <a:t>spalio naktis.</a:t>
            </a:r>
          </a:p>
          <a:p>
            <a:pPr marL="0" indent="0">
              <a:buNone/>
            </a:pPr>
            <a:r>
              <a:rPr lang="lt-LT" sz="2400" b="1" dirty="0" smtClean="0"/>
              <a:t>4. Sargas </a:t>
            </a:r>
            <a:r>
              <a:rPr lang="lt-LT" sz="2400" b="1" u="sng" dirty="0"/>
              <a:t>praveria </a:t>
            </a:r>
            <a:r>
              <a:rPr lang="lt-LT" sz="2400" b="1" dirty="0"/>
              <a:t>duris, </a:t>
            </a:r>
            <a:r>
              <a:rPr lang="lt-LT" sz="2400" b="1" u="sng" dirty="0"/>
              <a:t>pasiklauso</a:t>
            </a:r>
            <a:r>
              <a:rPr lang="lt-LT" sz="2400" b="1" dirty="0"/>
              <a:t> vėjo ir </a:t>
            </a:r>
            <a:r>
              <a:rPr lang="lt-LT" sz="2400" b="1" u="sng" dirty="0"/>
              <a:t>švilpteli</a:t>
            </a:r>
            <a:r>
              <a:rPr lang="lt-LT" sz="2400" b="1" dirty="0"/>
              <a:t> šuniui.</a:t>
            </a:r>
          </a:p>
          <a:p>
            <a:pPr marL="0" indent="0">
              <a:buNone/>
            </a:pPr>
            <a:r>
              <a:rPr lang="lt-LT" sz="2400" b="1" dirty="0" smtClean="0"/>
              <a:t>5. Ūdros </a:t>
            </a:r>
            <a:r>
              <a:rPr lang="lt-LT" sz="2400" b="1" dirty="0"/>
              <a:t>pėdų pasirodė ant ledo ir </a:t>
            </a:r>
            <a:r>
              <a:rPr lang="lt-LT" sz="2400" b="1" u="sng" dirty="0"/>
              <a:t>vienoj</a:t>
            </a:r>
            <a:r>
              <a:rPr lang="lt-LT" sz="2400" b="1" dirty="0"/>
              <a:t>, ir </a:t>
            </a:r>
            <a:r>
              <a:rPr lang="lt-LT" sz="2400" b="1" u="sng" dirty="0"/>
              <a:t>kitoj</a:t>
            </a:r>
            <a:r>
              <a:rPr lang="lt-LT" sz="2400" b="1" dirty="0"/>
              <a:t> vietoj.</a:t>
            </a:r>
          </a:p>
          <a:p>
            <a:pPr marL="0" indent="0">
              <a:buNone/>
            </a:pPr>
            <a:r>
              <a:rPr lang="lt-LT" sz="2400" b="1" dirty="0" smtClean="0"/>
              <a:t>6. Šunys </a:t>
            </a:r>
            <a:r>
              <a:rPr lang="lt-LT" sz="2400" b="1" u="sng" dirty="0"/>
              <a:t>puolė</a:t>
            </a:r>
            <a:r>
              <a:rPr lang="lt-LT" sz="2400" b="1" dirty="0"/>
              <a:t> naujais pėdsakais, bet paupyje jau nieko </a:t>
            </a:r>
            <a:r>
              <a:rPr lang="lt-LT" sz="2400" b="1" u="sng" dirty="0"/>
              <a:t>neberado.</a:t>
            </a:r>
          </a:p>
          <a:p>
            <a:pPr marL="0" indent="0">
              <a:buNone/>
            </a:pPr>
            <a:r>
              <a:rPr lang="lt-LT" sz="2400" b="1" dirty="0" smtClean="0"/>
              <a:t>7. Atpurpsėdavo </a:t>
            </a:r>
            <a:r>
              <a:rPr lang="lt-LT" sz="2400" b="1" dirty="0"/>
              <a:t>prie laužo ir </a:t>
            </a:r>
            <a:r>
              <a:rPr lang="lt-LT" sz="2400" b="1" u="sng" dirty="0"/>
              <a:t>zylučių</a:t>
            </a:r>
            <a:r>
              <a:rPr lang="lt-LT" sz="2400" b="1" dirty="0"/>
              <a:t>, ir </a:t>
            </a:r>
            <a:r>
              <a:rPr lang="lt-LT" sz="2400" b="1" u="sng" dirty="0"/>
              <a:t>sniegenų</a:t>
            </a:r>
            <a:r>
              <a:rPr lang="lt-LT" sz="2400" b="1" dirty="0"/>
              <a:t>, ir </a:t>
            </a:r>
            <a:r>
              <a:rPr lang="lt-LT" sz="2400" b="1" u="sng" dirty="0"/>
              <a:t>bukutis</a:t>
            </a:r>
            <a:r>
              <a:rPr lang="lt-LT" sz="2400" b="1" dirty="0"/>
              <a:t>.</a:t>
            </a:r>
          </a:p>
          <a:p>
            <a:pPr marL="0" indent="0">
              <a:buNone/>
            </a:pPr>
            <a:r>
              <a:rPr lang="lt-LT" sz="2400" b="1" dirty="0" smtClean="0"/>
              <a:t>8. Kamiene </a:t>
            </a:r>
            <a:r>
              <a:rPr lang="lt-LT" sz="2400" b="1" dirty="0"/>
              <a:t>išpuvusi drevė buvo puiki slėptuvė ir </a:t>
            </a:r>
            <a:r>
              <a:rPr lang="lt-LT" sz="2400" b="1" u="sng" dirty="0"/>
              <a:t>nuo šalčio</a:t>
            </a:r>
            <a:r>
              <a:rPr lang="lt-LT" sz="2400" b="1" dirty="0"/>
              <a:t>, ir </a:t>
            </a:r>
            <a:r>
              <a:rPr lang="lt-LT" sz="2400" b="1" u="sng" dirty="0"/>
              <a:t>nuo lietaus, </a:t>
            </a:r>
            <a:r>
              <a:rPr lang="lt-LT" sz="2400" b="1" dirty="0"/>
              <a:t>ir </a:t>
            </a:r>
            <a:r>
              <a:rPr lang="lt-LT" sz="2400" b="1" u="sng" dirty="0"/>
              <a:t>nuo priešų</a:t>
            </a:r>
            <a:r>
              <a:rPr lang="lt-LT" sz="2400" b="1" dirty="0"/>
              <a:t>.</a:t>
            </a:r>
          </a:p>
          <a:p>
            <a:pPr marL="0" indent="0">
              <a:buNone/>
            </a:pPr>
            <a:r>
              <a:rPr lang="lt-LT" sz="2400" b="1" dirty="0" smtClean="0"/>
              <a:t>9. Voverytė </a:t>
            </a:r>
            <a:r>
              <a:rPr lang="lt-LT" sz="2400" b="1" dirty="0"/>
              <a:t>s</a:t>
            </a:r>
            <a:r>
              <a:rPr lang="lt-LT" sz="2400" b="1" u="sng" dirty="0"/>
              <a:t>usirangė</a:t>
            </a:r>
            <a:r>
              <a:rPr lang="lt-LT" sz="2400" b="1" dirty="0"/>
              <a:t> riestainiuku, </a:t>
            </a:r>
            <a:r>
              <a:rPr lang="lt-LT" sz="2400" b="1" u="sng" dirty="0"/>
              <a:t>užsiklojo</a:t>
            </a:r>
            <a:r>
              <a:rPr lang="lt-LT" sz="2400" b="1" dirty="0"/>
              <a:t> galvą puria uodegėle ir </a:t>
            </a:r>
            <a:r>
              <a:rPr lang="lt-LT" sz="2400" b="1" u="sng" dirty="0"/>
              <a:t>nugrimzdo</a:t>
            </a:r>
            <a:r>
              <a:rPr lang="lt-LT" sz="2400" b="1" dirty="0"/>
              <a:t> į kietą miegą.</a:t>
            </a:r>
          </a:p>
          <a:p>
            <a:pPr marL="457200" indent="-457200">
              <a:buAutoNum type="arabicPeriod"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44104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Įsivertinkite, kiek sakinių be klaidų...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9 – labai gerai</a:t>
            </a:r>
          </a:p>
          <a:p>
            <a:r>
              <a:rPr lang="lt-LT" sz="3200" dirty="0" smtClean="0"/>
              <a:t>8-7 – gerai</a:t>
            </a:r>
          </a:p>
          <a:p>
            <a:r>
              <a:rPr lang="lt-LT" sz="3200" dirty="0" smtClean="0"/>
              <a:t>6-5 – galėjau geriau</a:t>
            </a:r>
          </a:p>
          <a:p>
            <a:r>
              <a:rPr lang="lt-LT" sz="3200" dirty="0" smtClean="0"/>
              <a:t>4 – prastokai</a:t>
            </a:r>
          </a:p>
          <a:p>
            <a:r>
              <a:rPr lang="lt-LT" sz="3200" dirty="0" smtClean="0"/>
              <a:t>3 ir mažiau – dar reikia  gerai pasimokyti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0763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b="1" dirty="0"/>
              <a:t>Atlikti užduotis iš vadovėlio – </a:t>
            </a:r>
            <a:r>
              <a:rPr lang="lt-LT" sz="4000" b="1" dirty="0" smtClean="0"/>
              <a:t>166,167.</a:t>
            </a:r>
            <a:endParaRPr lang="lt-LT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152" y="2855934"/>
            <a:ext cx="2339867" cy="330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2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 Gree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116</TotalTime>
  <Words>468</Words>
  <Application>Microsoft Office PowerPoint</Application>
  <PresentationFormat>Custom</PresentationFormat>
  <Paragraphs>62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Ion</vt:lpstr>
      <vt:lpstr>Vienarūšės sakinio dalys ir jų skyryba</vt:lpstr>
      <vt:lpstr>Įminkite mįsles</vt:lpstr>
      <vt:lpstr>PowerPoint Presentation</vt:lpstr>
      <vt:lpstr>PowerPoint Presentation</vt:lpstr>
      <vt:lpstr>PowerPoint Presentation</vt:lpstr>
      <vt:lpstr>PowerPoint Presentation</vt:lpstr>
      <vt:lpstr>Kuo panašios sakiniuose pabrauktos sakinio dalys?</vt:lpstr>
      <vt:lpstr>Pamokos tema</vt:lpstr>
      <vt:lpstr>Pamokos uždavinys</vt:lpstr>
      <vt:lpstr>Atlikime užduotis iš vadovėlio  ( 76 psl.)</vt:lpstr>
      <vt:lpstr>Sakinio dalys yra vienarūšės, jei:</vt:lpstr>
      <vt:lpstr>  Užsirašykite ir pabraukite vienarūšes sakinio dalis: </vt:lpstr>
      <vt:lpstr>Atlikite 105 užduotį iš pratybų (psl.44)</vt:lpstr>
      <vt:lpstr>Įsidėmėkite vienarūšių sakinio dalių skyrybą:</vt:lpstr>
      <vt:lpstr>Atlikite106 užduotį iš pratybų. Nepamirškite skyrybos ženklų.</vt:lpstr>
      <vt:lpstr>Atlikite 107 užduotį iš pratybų.</vt:lpstr>
      <vt:lpstr>Apibendrinimas ir įsivertinimas</vt:lpstr>
      <vt:lpstr>Pasitikrinu:</vt:lpstr>
      <vt:lpstr>Įsivertinkite, kiek sakinių be klaidų...</vt:lpstr>
      <vt:lpstr>Namų darbas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Vienarūšės sakinio dalys ir jų skyryba</dc:title>
  <dc:creator>Lina</dc:creator>
  <cp:lastModifiedBy>Lina</cp:lastModifiedBy>
  <cp:revision>11</cp:revision>
  <dcterms:created xsi:type="dcterms:W3CDTF">2013-05-16T19:09:50Z</dcterms:created>
  <dcterms:modified xsi:type="dcterms:W3CDTF">2014-04-13T20:27:35Z</dcterms:modified>
</cp:coreProperties>
</file>