
<file path=[Content_Types].xml><?xml version="1.0" encoding="utf-8"?>
<Types xmlns="http://schemas.openxmlformats.org/package/2006/content-types">
  <Override PartName="/ppt/slides/slide1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5.xml" ContentType="application/vnd.openxmlformats-officedocument.presentationml.slide+xml"/>
  <Override PartName="/ppt/viewProps.xml" ContentType="application/vnd.openxmlformats-officedocument.presentationml.viewProps+xml"/>
  <Default Extension="bin" ContentType="application/vnd.openxmlformats-officedocument.presentationml.printerSettings"/>
  <Override PartName="/docProps/core.xml" ContentType="application/vnd.openxmlformats-package.core-properties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75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60" r:id="rId23"/>
    <p:sldId id="278" r:id="rId24"/>
  </p:sldIdLst>
  <p:sldSz cx="9144000" cy="6858000" type="screen4x3"/>
  <p:notesSz cx="6858000" cy="9144000"/>
  <p:defaultTextStyle>
    <a:defPPr>
      <a:defRPr lang="lt-L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D43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35" d="100"/>
          <a:sy n="135" d="100"/>
        </p:scale>
        <p:origin x="-9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viewProps" Target="viewProps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theme" Target="theme/theme1.xml"/><Relationship Id="rId26" Type="http://schemas.openxmlformats.org/officeDocument/2006/relationships/presProps" Target="presProps.xml"/><Relationship Id="rId11" Type="http://schemas.openxmlformats.org/officeDocument/2006/relationships/slide" Target="slides/slide10.xml"/><Relationship Id="rId29" Type="http://schemas.openxmlformats.org/officeDocument/2006/relationships/tableStyles" Target="tableStyle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FCCF-66D0-42C1-AE2E-1EAA3FA339E3}" type="datetimeFigureOut">
              <a:rPr lang="lt-LT" smtClean="0"/>
              <a:pPr/>
              <a:t>09.12.2012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8EBD1-7572-4F1B-951E-A22075DCBF7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FCCF-66D0-42C1-AE2E-1EAA3FA339E3}" type="datetimeFigureOut">
              <a:rPr lang="lt-LT" smtClean="0"/>
              <a:pPr/>
              <a:t>09.12.2012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8EBD1-7572-4F1B-951E-A22075DCBF7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FCCF-66D0-42C1-AE2E-1EAA3FA339E3}" type="datetimeFigureOut">
              <a:rPr lang="lt-LT" smtClean="0"/>
              <a:pPr/>
              <a:t>09.12.2012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8EBD1-7572-4F1B-951E-A22075DCBF7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FCCF-66D0-42C1-AE2E-1EAA3FA339E3}" type="datetimeFigureOut">
              <a:rPr lang="lt-LT" smtClean="0"/>
              <a:pPr/>
              <a:t>09.12.2012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8EBD1-7572-4F1B-951E-A22075DCBF7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FCCF-66D0-42C1-AE2E-1EAA3FA339E3}" type="datetimeFigureOut">
              <a:rPr lang="lt-LT" smtClean="0"/>
              <a:pPr/>
              <a:t>09.12.2012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8EBD1-7572-4F1B-951E-A22075DCBF7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FCCF-66D0-42C1-AE2E-1EAA3FA339E3}" type="datetimeFigureOut">
              <a:rPr lang="lt-LT" smtClean="0"/>
              <a:pPr/>
              <a:t>09.12.2012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8EBD1-7572-4F1B-951E-A22075DCBF7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FCCF-66D0-42C1-AE2E-1EAA3FA339E3}" type="datetimeFigureOut">
              <a:rPr lang="lt-LT" smtClean="0"/>
              <a:pPr/>
              <a:t>09.12.2012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8EBD1-7572-4F1B-951E-A22075DCBF7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FCCF-66D0-42C1-AE2E-1EAA3FA339E3}" type="datetimeFigureOut">
              <a:rPr lang="lt-LT" smtClean="0"/>
              <a:pPr/>
              <a:t>09.12.2012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8EBD1-7572-4F1B-951E-A22075DCBF7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FCCF-66D0-42C1-AE2E-1EAA3FA339E3}" type="datetimeFigureOut">
              <a:rPr lang="lt-LT" smtClean="0"/>
              <a:pPr/>
              <a:t>09.12.2012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898EBD1-7572-4F1B-951E-A22075DCBF7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FCCF-66D0-42C1-AE2E-1EAA3FA339E3}" type="datetimeFigureOut">
              <a:rPr lang="lt-LT" smtClean="0"/>
              <a:pPr/>
              <a:t>09.12.2012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8EBD1-7572-4F1B-951E-A22075DCBF7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FCCF-66D0-42C1-AE2E-1EAA3FA339E3}" type="datetimeFigureOut">
              <a:rPr lang="lt-LT" smtClean="0"/>
              <a:pPr/>
              <a:t>09.12.2012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8EBD1-7572-4F1B-951E-A22075DCBF7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849FCCF-66D0-42C1-AE2E-1EAA3FA339E3}" type="datetimeFigureOut">
              <a:rPr lang="lt-LT" smtClean="0"/>
              <a:pPr/>
              <a:t>09.12.2012</a:t>
            </a:fld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898EBD1-7572-4F1B-951E-A22075DCBF7F}" type="slidenum">
              <a:rPr lang="lt-LT" smtClean="0"/>
              <a:pPr/>
              <a:t>‹#›</a:t>
            </a:fld>
            <a:endParaRPr lang="lt-LT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hyperlink" Target="http://ualgiman.dtiltas.lt/liepiamoji_geidziamoji_nuosaka.html" TargetMode="External"/><Relationship Id="rId4" Type="http://schemas.openxmlformats.org/officeDocument/2006/relationships/hyperlink" Target="http://ualgiman.dtiltas.lt/nuos.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ualgiman.dtiltas.lt/asm..html" TargetMode="External"/><Relationship Id="rId3" Type="http://schemas.openxmlformats.org/officeDocument/2006/relationships/hyperlink" Target="http://ualgiman.dtiltas.lt/laikas.html" TargetMode="External"/><Relationship Id="rId5" Type="http://schemas.openxmlformats.org/officeDocument/2006/relationships/hyperlink" Target="http://ualgiman.dtiltas.lt/tariamoji_nuosaka.html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ualgiman.dtiltas.lt/budinys.html" TargetMode="External"/><Relationship Id="rId4" Type="http://schemas.openxmlformats.org/officeDocument/2006/relationships/hyperlink" Target="http://ualgiman.dtiltas.lt/liepiamoji_geidziamoji_nuosaka.html" TargetMode="External"/><Relationship Id="rId5" Type="http://schemas.openxmlformats.org/officeDocument/2006/relationships/hyperlink" Target="http://ualgiman.dtiltas.lt/dalyviai.html" TargetMode="External"/><Relationship Id="rId7" Type="http://schemas.openxmlformats.org/officeDocument/2006/relationships/hyperlink" Target="http://ualgiman.dtiltas.lt/pusdalyviai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ualgiman.dtiltas.lt/isvestiniu_veiksmazodziu_formu_daryba.html" TargetMode="External"/><Relationship Id="rId9" Type="http://schemas.openxmlformats.org/officeDocument/2006/relationships/hyperlink" Target="http://ualgiman.dtiltas.lt/siekinys.html" TargetMode="External"/><Relationship Id="rId3" Type="http://schemas.openxmlformats.org/officeDocument/2006/relationships/hyperlink" Target="http://ualgiman.dtiltas.lt/tariamoji_nuosaka.html" TargetMode="External"/><Relationship Id="rId6" Type="http://schemas.openxmlformats.org/officeDocument/2006/relationships/hyperlink" Target="http://ualgiman.dtiltas.lt/padalyviai.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ualgiman.dtiltas.lt/veiksmazodziu_asmenavimas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ualgiman.dtiltas.lt/sangraziniai_veiksmazodziai.html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4667"/>
            <a:ext cx="7772400" cy="2245783"/>
          </a:xfrm>
        </p:spPr>
        <p:txBody>
          <a:bodyPr>
            <a:normAutofit/>
          </a:bodyPr>
          <a:lstStyle/>
          <a:p>
            <a:r>
              <a:rPr lang="lt-LT" sz="8800" b="1" dirty="0" smtClean="0">
                <a:solidFill>
                  <a:srgbClr val="800000"/>
                </a:solidFill>
              </a:rPr>
              <a:t>VEIKSMAŽODIS</a:t>
            </a:r>
            <a:endParaRPr lang="lt-LT" sz="8800" b="1" dirty="0">
              <a:solidFill>
                <a:srgbClr val="8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00090"/>
                </a:solidFill>
              </a:rPr>
              <a:t>Kalbos dalys</a:t>
            </a:r>
            <a:endParaRPr lang="lt-LT" dirty="0">
              <a:solidFill>
                <a:srgbClr val="00009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6917"/>
            <a:ext cx="9144000" cy="6699250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Veiksmažodžiai</a:t>
            </a:r>
            <a:r>
              <a:rPr lang="en-US" sz="3600" dirty="0" smtClean="0"/>
              <a:t> </a:t>
            </a:r>
            <a:r>
              <a:rPr lang="en-US" sz="3600" dirty="0" err="1" smtClean="0"/>
              <a:t>kaitomi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660066"/>
                </a:solidFill>
                <a:hlinkClick r:id="rId2"/>
              </a:rPr>
              <a:t>asmenimis</a:t>
            </a:r>
            <a:r>
              <a:rPr lang="en-US" sz="3600" dirty="0" smtClean="0">
                <a:solidFill>
                  <a:srgbClr val="660066"/>
                </a:solidFill>
              </a:rPr>
              <a:t>, </a:t>
            </a:r>
            <a:r>
              <a:rPr lang="en-US" sz="3600" dirty="0" smtClean="0">
                <a:solidFill>
                  <a:srgbClr val="660066"/>
                </a:solidFill>
                <a:hlinkClick r:id="rId3"/>
              </a:rPr>
              <a:t>laikais</a:t>
            </a:r>
            <a:r>
              <a:rPr lang="en-US" sz="3600" dirty="0" smtClean="0">
                <a:solidFill>
                  <a:srgbClr val="660066"/>
                </a:solidFill>
              </a:rPr>
              <a:t>, </a:t>
            </a:r>
            <a:r>
              <a:rPr lang="en-US" sz="3600" dirty="0" err="1" smtClean="0">
                <a:solidFill>
                  <a:srgbClr val="660066"/>
                </a:solidFill>
              </a:rPr>
              <a:t>skaičiais</a:t>
            </a:r>
            <a:r>
              <a:rPr lang="en-US" sz="3600" dirty="0" smtClean="0">
                <a:solidFill>
                  <a:srgbClr val="660066"/>
                </a:solidFill>
              </a:rPr>
              <a:t>, </a:t>
            </a:r>
            <a:r>
              <a:rPr lang="en-US" sz="3600" dirty="0" smtClean="0">
                <a:solidFill>
                  <a:srgbClr val="660066"/>
                </a:solidFill>
                <a:hlinkClick r:id="rId4"/>
              </a:rPr>
              <a:t>nuosakomis</a:t>
            </a:r>
            <a:r>
              <a:rPr lang="en-US" sz="3600" dirty="0" smtClean="0">
                <a:solidFill>
                  <a:srgbClr val="660066"/>
                </a:solidFill>
              </a:rPr>
              <a:t>.</a:t>
            </a:r>
            <a:endParaRPr lang="cs-CZ" sz="3600" dirty="0" smtClean="0">
              <a:solidFill>
                <a:srgbClr val="660066"/>
              </a:solidFill>
            </a:endParaRPr>
          </a:p>
          <a:p>
            <a:r>
              <a:rPr lang="en-US" sz="3600" dirty="0" err="1" smtClean="0"/>
              <a:t>Veiksmažodis</a:t>
            </a:r>
            <a:r>
              <a:rPr lang="en-US" sz="3600" dirty="0" smtClean="0"/>
              <a:t> </a:t>
            </a:r>
            <a:r>
              <a:rPr lang="en-US" sz="3600" dirty="0" err="1" smtClean="0"/>
              <a:t>turi</a:t>
            </a:r>
            <a:r>
              <a:rPr lang="en-US" sz="3600" dirty="0" smtClean="0"/>
              <a:t> </a:t>
            </a:r>
            <a:r>
              <a:rPr lang="en-US" sz="3600" dirty="0" err="1" smtClean="0"/>
              <a:t>tris</a:t>
            </a:r>
            <a:r>
              <a:rPr lang="en-US" sz="3600" dirty="0" smtClean="0"/>
              <a:t> </a:t>
            </a:r>
            <a:r>
              <a:rPr lang="en-US" sz="3600" dirty="0" err="1" smtClean="0"/>
              <a:t>nuosakas</a:t>
            </a:r>
            <a:r>
              <a:rPr lang="en-US" sz="3600" dirty="0" smtClean="0"/>
              <a:t>: </a:t>
            </a:r>
          </a:p>
          <a:p>
            <a:pPr>
              <a:buNone/>
            </a:pPr>
            <a:r>
              <a:rPr lang="en-US" sz="3600" dirty="0" err="1" smtClean="0">
                <a:solidFill>
                  <a:srgbClr val="800000"/>
                </a:solidFill>
              </a:rPr>
              <a:t>tiesioginę</a:t>
            </a:r>
            <a:r>
              <a:rPr lang="en-US" sz="3600" dirty="0" smtClean="0"/>
              <a:t> (</a:t>
            </a:r>
            <a:r>
              <a:rPr lang="en-US" sz="3600" dirty="0" err="1" smtClean="0"/>
              <a:t>valgo</a:t>
            </a:r>
            <a:r>
              <a:rPr lang="en-US" sz="3600" dirty="0" smtClean="0"/>
              <a:t>, </a:t>
            </a:r>
            <a:r>
              <a:rPr lang="en-US" sz="3600" dirty="0" err="1" smtClean="0"/>
              <a:t>valgė</a:t>
            </a:r>
            <a:r>
              <a:rPr lang="en-US" sz="3600" dirty="0" smtClean="0"/>
              <a:t>, </a:t>
            </a:r>
            <a:r>
              <a:rPr lang="en-US" sz="3600" dirty="0" err="1" smtClean="0"/>
              <a:t>valgydavo</a:t>
            </a:r>
            <a:r>
              <a:rPr lang="en-US" sz="3600" dirty="0" smtClean="0"/>
              <a:t>, </a:t>
            </a:r>
            <a:r>
              <a:rPr lang="en-US" sz="3600" dirty="0" err="1" smtClean="0"/>
              <a:t>valgys</a:t>
            </a:r>
            <a:r>
              <a:rPr lang="en-US" sz="3600" dirty="0" smtClean="0"/>
              <a:t>), </a:t>
            </a:r>
            <a:r>
              <a:rPr lang="en-US" sz="3600" dirty="0" err="1" smtClean="0"/>
              <a:t>kuri</a:t>
            </a:r>
            <a:r>
              <a:rPr lang="en-US" sz="3600" dirty="0" smtClean="0"/>
              <a:t> </a:t>
            </a:r>
            <a:r>
              <a:rPr lang="en-US" sz="3600" dirty="0" err="1" smtClean="0"/>
              <a:t>nusako</a:t>
            </a:r>
            <a:r>
              <a:rPr lang="en-US" sz="3600" dirty="0" smtClean="0"/>
              <a:t> </a:t>
            </a:r>
            <a:r>
              <a:rPr lang="en-US" sz="3600" dirty="0" err="1" smtClean="0"/>
              <a:t>iš</a:t>
            </a:r>
            <a:r>
              <a:rPr lang="en-US" sz="3600" dirty="0" smtClean="0"/>
              <a:t> </a:t>
            </a:r>
            <a:r>
              <a:rPr lang="en-US" sz="3600" dirty="0" err="1" smtClean="0"/>
              <a:t>tikrųjų</a:t>
            </a:r>
            <a:r>
              <a:rPr lang="en-US" sz="3600" dirty="0" smtClean="0"/>
              <a:t> </a:t>
            </a:r>
            <a:r>
              <a:rPr lang="en-US" sz="3600" dirty="0" err="1" smtClean="0"/>
              <a:t>vykstantį</a:t>
            </a:r>
            <a:r>
              <a:rPr lang="en-US" sz="3600" dirty="0" smtClean="0"/>
              <a:t> </a:t>
            </a:r>
            <a:r>
              <a:rPr lang="en-US" sz="3600" dirty="0" err="1" smtClean="0"/>
              <a:t>veiksmą</a:t>
            </a:r>
            <a:r>
              <a:rPr lang="en-US" sz="3600" dirty="0" smtClean="0"/>
              <a:t>;</a:t>
            </a:r>
          </a:p>
          <a:p>
            <a:pPr>
              <a:buNone/>
            </a:pPr>
            <a:r>
              <a:rPr lang="en-US" sz="3600" dirty="0" smtClean="0">
                <a:hlinkClick r:id="rId5"/>
              </a:rPr>
              <a:t>tariamąją</a:t>
            </a:r>
            <a:r>
              <a:rPr lang="en-US" sz="3600" dirty="0" smtClean="0"/>
              <a:t> (</a:t>
            </a:r>
            <a:r>
              <a:rPr lang="en-US" sz="3600" dirty="0" err="1" smtClean="0"/>
              <a:t>valgyčiau</a:t>
            </a:r>
            <a:r>
              <a:rPr lang="en-US" sz="3600" dirty="0" smtClean="0"/>
              <a:t>, </a:t>
            </a:r>
            <a:r>
              <a:rPr lang="en-US" sz="3600" dirty="0" err="1" smtClean="0"/>
              <a:t>valgytų</a:t>
            </a:r>
            <a:r>
              <a:rPr lang="en-US" sz="3600" dirty="0" smtClean="0"/>
              <a:t>), </a:t>
            </a:r>
            <a:r>
              <a:rPr lang="en-US" sz="3600" dirty="0" err="1" smtClean="0"/>
              <a:t>reiškiančią</a:t>
            </a:r>
            <a:r>
              <a:rPr lang="en-US" sz="3600" dirty="0" smtClean="0"/>
              <a:t> </a:t>
            </a:r>
            <a:r>
              <a:rPr lang="en-US" sz="3600" dirty="0" err="1" smtClean="0"/>
              <a:t>galimą</a:t>
            </a:r>
            <a:r>
              <a:rPr lang="en-US" sz="3600" dirty="0" smtClean="0"/>
              <a:t> </a:t>
            </a:r>
            <a:r>
              <a:rPr lang="en-US" sz="3600" dirty="0" err="1" smtClean="0"/>
              <a:t>veiksmą</a:t>
            </a:r>
            <a:r>
              <a:rPr lang="en-US" sz="3600" dirty="0" smtClean="0"/>
              <a:t>, kuris </a:t>
            </a:r>
            <a:r>
              <a:rPr lang="en-US" sz="3600" dirty="0" err="1" smtClean="0"/>
              <a:t>vyktų</a:t>
            </a:r>
            <a:r>
              <a:rPr lang="en-US" sz="3600" dirty="0" smtClean="0"/>
              <a:t>, </a:t>
            </a:r>
            <a:r>
              <a:rPr lang="en-US" sz="3600" dirty="0" err="1" smtClean="0"/>
              <a:t>jei</a:t>
            </a:r>
            <a:r>
              <a:rPr lang="en-US" sz="3600" dirty="0" smtClean="0"/>
              <a:t> </a:t>
            </a:r>
            <a:r>
              <a:rPr lang="en-US" sz="3600" dirty="0" err="1" smtClean="0"/>
              <a:t>būtų</a:t>
            </a:r>
            <a:r>
              <a:rPr lang="en-US" sz="3600" dirty="0" smtClean="0"/>
              <a:t> tam </a:t>
            </a:r>
            <a:r>
              <a:rPr lang="en-US" sz="3600" dirty="0" err="1" smtClean="0"/>
              <a:t>tikra</a:t>
            </a:r>
            <a:r>
              <a:rPr lang="en-US" sz="3600" dirty="0" smtClean="0"/>
              <a:t> </a:t>
            </a:r>
            <a:r>
              <a:rPr lang="en-US" sz="3600" dirty="0" err="1" smtClean="0"/>
              <a:t>sąlyga</a:t>
            </a:r>
            <a:r>
              <a:rPr lang="en-US" sz="3600" dirty="0" smtClean="0"/>
              <a:t>; </a:t>
            </a:r>
          </a:p>
          <a:p>
            <a:pPr>
              <a:buNone/>
            </a:pPr>
            <a:r>
              <a:rPr lang="en-US" sz="3600" dirty="0" smtClean="0">
                <a:hlinkClick r:id="rId6"/>
              </a:rPr>
              <a:t>liepiamąją</a:t>
            </a:r>
            <a:r>
              <a:rPr lang="en-US" sz="3600" dirty="0" smtClean="0"/>
              <a:t> (</a:t>
            </a:r>
            <a:r>
              <a:rPr lang="en-US" sz="3600" dirty="0" err="1" smtClean="0"/>
              <a:t>valgyk</a:t>
            </a:r>
            <a:r>
              <a:rPr lang="en-US" sz="3600" dirty="0" smtClean="0"/>
              <a:t>), </a:t>
            </a:r>
            <a:r>
              <a:rPr lang="en-US" sz="3600" dirty="0" err="1" smtClean="0"/>
              <a:t>kuri</a:t>
            </a:r>
            <a:r>
              <a:rPr lang="en-US" sz="3600" dirty="0" smtClean="0"/>
              <a:t> </a:t>
            </a:r>
            <a:r>
              <a:rPr lang="en-US" sz="3600" dirty="0" err="1" smtClean="0"/>
              <a:t>reiškia</a:t>
            </a:r>
            <a:r>
              <a:rPr lang="en-US" sz="3600" dirty="0" smtClean="0"/>
              <a:t> </a:t>
            </a:r>
            <a:r>
              <a:rPr lang="en-US" sz="3600" dirty="0" err="1" smtClean="0"/>
              <a:t>liepimą</a:t>
            </a:r>
            <a:r>
              <a:rPr lang="en-US" sz="3600" dirty="0" smtClean="0"/>
              <a:t>, </a:t>
            </a:r>
            <a:r>
              <a:rPr lang="en-US" sz="3600" dirty="0" err="1" smtClean="0"/>
              <a:t>raginimą</a:t>
            </a:r>
            <a:r>
              <a:rPr lang="en-US" sz="3600" dirty="0" smtClean="0"/>
              <a:t>. </a:t>
            </a:r>
            <a:r>
              <a:rPr lang="en-US" sz="3600" dirty="0" err="1" smtClean="0"/>
              <a:t>Tariamoji</a:t>
            </a:r>
            <a:r>
              <a:rPr lang="en-US" sz="3600" dirty="0" smtClean="0"/>
              <a:t> </a:t>
            </a:r>
            <a:r>
              <a:rPr lang="en-US" sz="3600" dirty="0" err="1" smtClean="0"/>
              <a:t>ir</a:t>
            </a:r>
            <a:r>
              <a:rPr lang="en-US" sz="3600" dirty="0" smtClean="0"/>
              <a:t> </a:t>
            </a:r>
            <a:r>
              <a:rPr lang="en-US" sz="3600" dirty="0" err="1" smtClean="0"/>
              <a:t>liepiamoji</a:t>
            </a:r>
            <a:r>
              <a:rPr lang="en-US" sz="3600" dirty="0" smtClean="0"/>
              <a:t> </a:t>
            </a:r>
            <a:r>
              <a:rPr lang="en-US" sz="3600" dirty="0" err="1" smtClean="0"/>
              <a:t>nuosakos</a:t>
            </a:r>
            <a:r>
              <a:rPr lang="en-US" sz="3600" dirty="0" smtClean="0"/>
              <a:t> </a:t>
            </a:r>
            <a:r>
              <a:rPr lang="en-US" sz="3600" dirty="0" err="1" smtClean="0"/>
              <a:t>laikų</a:t>
            </a:r>
            <a:r>
              <a:rPr lang="en-US" sz="3600" dirty="0" smtClean="0"/>
              <a:t> </a:t>
            </a:r>
            <a:r>
              <a:rPr lang="en-US" sz="3600" dirty="0" err="1" smtClean="0"/>
              <a:t>neturi</a:t>
            </a:r>
            <a:r>
              <a:rPr lang="en-US" sz="3600" dirty="0" smtClean="0"/>
              <a:t>.</a:t>
            </a:r>
            <a:endParaRPr lang="cs-CZ" sz="3600" dirty="0" smtClean="0"/>
          </a:p>
          <a:p>
            <a:pPr>
              <a:buNone/>
            </a:pPr>
            <a:endParaRPr lang="lt-LT" dirty="0"/>
          </a:p>
        </p:txBody>
      </p:sp>
      <p:sp>
        <p:nvSpPr>
          <p:cNvPr id="6" name="TextBox 5"/>
          <p:cNvSpPr txBox="1"/>
          <p:nvPr/>
        </p:nvSpPr>
        <p:spPr>
          <a:xfrm>
            <a:off x="1354667" y="952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lt-L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583"/>
            <a:ext cx="9143999" cy="6540500"/>
          </a:xfrm>
        </p:spPr>
        <p:txBody>
          <a:bodyPr>
            <a:noAutofit/>
          </a:bodyPr>
          <a:lstStyle/>
          <a:p>
            <a:r>
              <a:rPr lang="en-US" sz="3600" dirty="0" err="1" smtClean="0"/>
              <a:t>Veiksmažodis</a:t>
            </a:r>
            <a:r>
              <a:rPr lang="en-US" sz="3600" dirty="0" smtClean="0"/>
              <a:t> </a:t>
            </a:r>
            <a:r>
              <a:rPr lang="en-US" sz="3600" dirty="0" err="1" smtClean="0"/>
              <a:t>turi</a:t>
            </a:r>
            <a:r>
              <a:rPr lang="en-US" sz="3600" dirty="0" smtClean="0"/>
              <a:t> </a:t>
            </a:r>
            <a:r>
              <a:rPr lang="en-US" sz="3600" dirty="0" err="1" smtClean="0"/>
              <a:t>pagrindines</a:t>
            </a:r>
            <a:r>
              <a:rPr lang="en-US" sz="3600" dirty="0" smtClean="0"/>
              <a:t> </a:t>
            </a:r>
            <a:r>
              <a:rPr lang="en-US" sz="3600" dirty="0" err="1" smtClean="0"/>
              <a:t>formas</a:t>
            </a:r>
            <a:r>
              <a:rPr lang="en-US" sz="3600" dirty="0" smtClean="0"/>
              <a:t>, </a:t>
            </a:r>
            <a:r>
              <a:rPr lang="en-US" sz="3600" dirty="0" err="1" smtClean="0"/>
              <a:t>iš</a:t>
            </a:r>
            <a:r>
              <a:rPr lang="en-US" sz="3600" dirty="0" smtClean="0"/>
              <a:t> </a:t>
            </a:r>
            <a:r>
              <a:rPr lang="en-US" sz="3600" dirty="0" err="1" smtClean="0"/>
              <a:t>kurių</a:t>
            </a:r>
            <a:r>
              <a:rPr lang="en-US" sz="3600" dirty="0" smtClean="0"/>
              <a:t> </a:t>
            </a:r>
            <a:r>
              <a:rPr lang="en-US" sz="3600" dirty="0" err="1" smtClean="0"/>
              <a:t>daromos</a:t>
            </a:r>
            <a:r>
              <a:rPr lang="en-US" sz="3600" dirty="0" smtClean="0"/>
              <a:t> </a:t>
            </a:r>
            <a:r>
              <a:rPr lang="en-US" sz="3600" dirty="0" err="1" smtClean="0"/>
              <a:t>išvestinės</a:t>
            </a:r>
            <a:r>
              <a:rPr lang="en-US" sz="3600" dirty="0" smtClean="0"/>
              <a:t>.</a:t>
            </a:r>
            <a:endParaRPr lang="cs-CZ" sz="3600" dirty="0" smtClean="0"/>
          </a:p>
          <a:p>
            <a:r>
              <a:rPr lang="en-US" sz="3600" dirty="0" err="1" smtClean="0">
                <a:solidFill>
                  <a:srgbClr val="008000"/>
                </a:solidFill>
              </a:rPr>
              <a:t>Pagrindinės</a:t>
            </a:r>
            <a:r>
              <a:rPr lang="en-US" sz="3600" dirty="0" smtClean="0">
                <a:solidFill>
                  <a:srgbClr val="008000"/>
                </a:solidFill>
              </a:rPr>
              <a:t> </a:t>
            </a:r>
            <a:r>
              <a:rPr lang="en-US" sz="3600" dirty="0" err="1" smtClean="0">
                <a:solidFill>
                  <a:srgbClr val="008000"/>
                </a:solidFill>
              </a:rPr>
              <a:t>veiksmažodžio</a:t>
            </a:r>
            <a:r>
              <a:rPr lang="en-US" sz="3600" dirty="0" smtClean="0">
                <a:solidFill>
                  <a:srgbClr val="008000"/>
                </a:solidFill>
              </a:rPr>
              <a:t> </a:t>
            </a:r>
            <a:r>
              <a:rPr lang="en-US" sz="3600" dirty="0" err="1" smtClean="0">
                <a:solidFill>
                  <a:srgbClr val="008000"/>
                </a:solidFill>
              </a:rPr>
              <a:t>formos</a:t>
            </a:r>
            <a:r>
              <a:rPr lang="en-US" sz="3600" dirty="0" smtClean="0">
                <a:solidFill>
                  <a:srgbClr val="008000"/>
                </a:solidFill>
              </a:rPr>
              <a:t> </a:t>
            </a:r>
            <a:r>
              <a:rPr lang="en-US" sz="3600" dirty="0" err="1" smtClean="0">
                <a:solidFill>
                  <a:srgbClr val="008000"/>
                </a:solidFill>
              </a:rPr>
              <a:t>yra</a:t>
            </a:r>
            <a:r>
              <a:rPr lang="en-US" sz="3600" dirty="0" smtClean="0">
                <a:solidFill>
                  <a:srgbClr val="008000"/>
                </a:solidFill>
              </a:rPr>
              <a:t> </a:t>
            </a:r>
            <a:r>
              <a:rPr lang="en-US" sz="3600" dirty="0" err="1" smtClean="0">
                <a:solidFill>
                  <a:srgbClr val="008000"/>
                </a:solidFill>
              </a:rPr>
              <a:t>trys</a:t>
            </a:r>
            <a:r>
              <a:rPr lang="en-US" sz="3600" dirty="0" smtClean="0"/>
              <a:t>: </a:t>
            </a:r>
            <a:r>
              <a:rPr lang="en-US" sz="3600" dirty="0" err="1" smtClean="0"/>
              <a:t>bendratis</a:t>
            </a:r>
            <a:r>
              <a:rPr lang="en-US" sz="3600" dirty="0" smtClean="0"/>
              <a:t>, </a:t>
            </a:r>
            <a:r>
              <a:rPr lang="en-US" sz="3600" dirty="0" err="1" smtClean="0"/>
              <a:t>esamojo</a:t>
            </a:r>
            <a:r>
              <a:rPr lang="en-US" sz="3600" dirty="0" smtClean="0"/>
              <a:t> </a:t>
            </a:r>
            <a:r>
              <a:rPr lang="en-US" sz="3600" dirty="0" err="1" smtClean="0"/>
              <a:t>laiko</a:t>
            </a:r>
            <a:r>
              <a:rPr lang="en-US" sz="3600" dirty="0" smtClean="0"/>
              <a:t> </a:t>
            </a:r>
            <a:r>
              <a:rPr lang="en-US" sz="3600" dirty="0" err="1" smtClean="0"/>
              <a:t>ir</a:t>
            </a:r>
            <a:r>
              <a:rPr lang="en-US" sz="3600" dirty="0" smtClean="0"/>
              <a:t> </a:t>
            </a:r>
            <a:r>
              <a:rPr lang="en-US" sz="3600" dirty="0" err="1" smtClean="0"/>
              <a:t>būtojo</a:t>
            </a:r>
            <a:r>
              <a:rPr lang="en-US" sz="3600" dirty="0" smtClean="0"/>
              <a:t> </a:t>
            </a:r>
            <a:r>
              <a:rPr lang="en-US" sz="3600" dirty="0" err="1" smtClean="0"/>
              <a:t>kartinio</a:t>
            </a:r>
            <a:r>
              <a:rPr lang="en-US" sz="3600" dirty="0" smtClean="0"/>
              <a:t> </a:t>
            </a:r>
            <a:r>
              <a:rPr lang="en-US" sz="3600" dirty="0" err="1" smtClean="0"/>
              <a:t>laiko</a:t>
            </a:r>
            <a:r>
              <a:rPr lang="en-US" sz="3600" dirty="0" smtClean="0"/>
              <a:t> III </a:t>
            </a:r>
            <a:r>
              <a:rPr lang="en-US" sz="3600" dirty="0" err="1" smtClean="0"/>
              <a:t>asmuo</a:t>
            </a:r>
            <a:r>
              <a:rPr lang="en-US" sz="3600" dirty="0" smtClean="0"/>
              <a:t> (</a:t>
            </a:r>
            <a:r>
              <a:rPr lang="en-US" sz="3600" dirty="0" err="1" smtClean="0"/>
              <a:t>skaityti</a:t>
            </a:r>
            <a:r>
              <a:rPr lang="en-US" sz="3600" dirty="0" smtClean="0"/>
              <a:t>, </a:t>
            </a:r>
            <a:r>
              <a:rPr lang="en-US" sz="3600" dirty="0" err="1" smtClean="0"/>
              <a:t>skaito</a:t>
            </a:r>
            <a:r>
              <a:rPr lang="en-US" sz="3600" dirty="0" smtClean="0"/>
              <a:t>, </a:t>
            </a:r>
            <a:r>
              <a:rPr lang="en-US" sz="3600" dirty="0" err="1" smtClean="0"/>
              <a:t>skaitė</a:t>
            </a:r>
            <a:r>
              <a:rPr lang="en-US" sz="3600" dirty="0" smtClean="0"/>
              <a:t>; </a:t>
            </a:r>
            <a:r>
              <a:rPr lang="en-US" sz="3600" dirty="0" err="1" smtClean="0"/>
              <a:t>kelti</a:t>
            </a:r>
            <a:r>
              <a:rPr lang="en-US" sz="3600" dirty="0" smtClean="0"/>
              <a:t>, </a:t>
            </a:r>
            <a:r>
              <a:rPr lang="en-US" sz="3600" dirty="0" err="1" smtClean="0"/>
              <a:t>kelia</a:t>
            </a:r>
            <a:r>
              <a:rPr lang="en-US" sz="3600" dirty="0" smtClean="0"/>
              <a:t>, </a:t>
            </a:r>
            <a:r>
              <a:rPr lang="en-US" sz="3600" dirty="0" err="1" smtClean="0"/>
              <a:t>kėlė</a:t>
            </a:r>
            <a:r>
              <a:rPr lang="en-US" sz="3600" dirty="0" smtClean="0"/>
              <a:t>). </a:t>
            </a:r>
            <a:endParaRPr lang="cs-CZ" sz="3600" dirty="0" smtClean="0"/>
          </a:p>
          <a:p>
            <a:r>
              <a:rPr lang="en-US" sz="3600" dirty="0" smtClean="0">
                <a:hlinkClick r:id="rId2"/>
              </a:rPr>
              <a:t>Išvestinės veiksmažodžio formos</a:t>
            </a:r>
            <a:r>
              <a:rPr lang="en-US" sz="3600" dirty="0" smtClean="0"/>
              <a:t> </a:t>
            </a:r>
            <a:r>
              <a:rPr lang="en-US" sz="3600" dirty="0" err="1" smtClean="0"/>
              <a:t>yra</a:t>
            </a:r>
            <a:r>
              <a:rPr lang="en-US" sz="3600" dirty="0" smtClean="0"/>
              <a:t> </a:t>
            </a:r>
            <a:r>
              <a:rPr lang="en-US" sz="3600" dirty="0" err="1" smtClean="0"/>
              <a:t>būtasis</a:t>
            </a:r>
            <a:r>
              <a:rPr lang="en-US" sz="3600" dirty="0" smtClean="0"/>
              <a:t> </a:t>
            </a:r>
            <a:r>
              <a:rPr lang="en-US" sz="3600" dirty="0" err="1" smtClean="0"/>
              <a:t>dažninis</a:t>
            </a:r>
            <a:r>
              <a:rPr lang="en-US" sz="3600" dirty="0" smtClean="0"/>
              <a:t>  </a:t>
            </a:r>
            <a:r>
              <a:rPr lang="en-US" sz="3600" dirty="0" err="1" smtClean="0"/>
              <a:t>ir</a:t>
            </a:r>
            <a:r>
              <a:rPr lang="en-US" sz="3600" dirty="0" smtClean="0"/>
              <a:t> </a:t>
            </a:r>
            <a:r>
              <a:rPr lang="en-US" sz="3600" dirty="0" err="1" smtClean="0"/>
              <a:t>būsimasis</a:t>
            </a:r>
            <a:r>
              <a:rPr lang="en-US" sz="3600" dirty="0" smtClean="0"/>
              <a:t> </a:t>
            </a:r>
            <a:r>
              <a:rPr lang="en-US" sz="3600" dirty="0" err="1" smtClean="0"/>
              <a:t>laikas</a:t>
            </a:r>
            <a:r>
              <a:rPr lang="en-US" sz="3600" dirty="0" smtClean="0"/>
              <a:t>, </a:t>
            </a:r>
            <a:r>
              <a:rPr lang="en-US" sz="3600" dirty="0" smtClean="0">
                <a:hlinkClick r:id="rId3"/>
              </a:rPr>
              <a:t>tariamoji</a:t>
            </a:r>
            <a:r>
              <a:rPr lang="en-US" sz="3600" dirty="0" smtClean="0"/>
              <a:t> </a:t>
            </a:r>
            <a:r>
              <a:rPr lang="en-US" sz="3600" dirty="0" err="1" smtClean="0"/>
              <a:t>ir</a:t>
            </a:r>
            <a:r>
              <a:rPr lang="en-US" sz="3600" dirty="0" smtClean="0"/>
              <a:t> </a:t>
            </a:r>
            <a:r>
              <a:rPr lang="en-US" sz="3600" dirty="0" smtClean="0">
                <a:hlinkClick r:id="rId4"/>
              </a:rPr>
              <a:t>liepiamoji-geidžiamoji nuosaka</a:t>
            </a:r>
            <a:r>
              <a:rPr lang="en-US" sz="3600" dirty="0" smtClean="0"/>
              <a:t>, </a:t>
            </a:r>
            <a:r>
              <a:rPr lang="en-US" sz="3600" dirty="0" smtClean="0">
                <a:hlinkClick r:id="rId5"/>
              </a:rPr>
              <a:t>dalyviai</a:t>
            </a:r>
            <a:r>
              <a:rPr lang="en-US" sz="3600" dirty="0" smtClean="0"/>
              <a:t>, </a:t>
            </a:r>
            <a:r>
              <a:rPr lang="en-US" sz="3600" dirty="0" smtClean="0">
                <a:hlinkClick r:id="rId6"/>
              </a:rPr>
              <a:t>padalyviai</a:t>
            </a:r>
            <a:r>
              <a:rPr lang="en-US" sz="3600" dirty="0" smtClean="0"/>
              <a:t>, </a:t>
            </a:r>
            <a:r>
              <a:rPr lang="en-US" sz="3600" dirty="0" smtClean="0">
                <a:hlinkClick r:id="rId7"/>
              </a:rPr>
              <a:t>pusdalyviai</a:t>
            </a:r>
            <a:r>
              <a:rPr lang="en-US" sz="3600" dirty="0" smtClean="0"/>
              <a:t>, </a:t>
            </a:r>
            <a:r>
              <a:rPr lang="en-US" sz="3600" dirty="0" smtClean="0">
                <a:hlinkClick r:id="rId8"/>
              </a:rPr>
              <a:t>būdiniai</a:t>
            </a:r>
            <a:r>
              <a:rPr lang="en-US" sz="3600" dirty="0" smtClean="0"/>
              <a:t> </a:t>
            </a:r>
            <a:r>
              <a:rPr lang="en-US" sz="3600" dirty="0" err="1" smtClean="0"/>
              <a:t>ir</a:t>
            </a:r>
            <a:r>
              <a:rPr lang="en-US" sz="3600" dirty="0" smtClean="0"/>
              <a:t> </a:t>
            </a:r>
            <a:r>
              <a:rPr lang="en-US" sz="3600" dirty="0" smtClean="0">
                <a:hlinkClick r:id="rId9"/>
              </a:rPr>
              <a:t>siekiniai</a:t>
            </a:r>
            <a:r>
              <a:rPr lang="en-US" sz="3600" dirty="0" smtClean="0"/>
              <a:t>.</a:t>
            </a:r>
            <a:endParaRPr lang="cs-CZ" sz="3600" dirty="0" smtClean="0"/>
          </a:p>
          <a:p>
            <a:pPr>
              <a:buNone/>
            </a:pPr>
            <a:endParaRPr lang="lt-LT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1751"/>
            <a:ext cx="9144000" cy="6826250"/>
          </a:xfrm>
        </p:spPr>
        <p:txBody>
          <a:bodyPr/>
          <a:lstStyle/>
          <a:p>
            <a:r>
              <a:rPr lang="en-US" sz="3200" dirty="0" err="1" smtClean="0"/>
              <a:t>Veiksmažodis</a:t>
            </a:r>
            <a:r>
              <a:rPr lang="en-US" sz="3200" dirty="0" smtClean="0"/>
              <a:t> </a:t>
            </a:r>
            <a:r>
              <a:rPr lang="en-US" sz="3200" dirty="0" err="1" smtClean="0"/>
              <a:t>turi</a:t>
            </a:r>
            <a:r>
              <a:rPr lang="en-US" sz="3200" dirty="0" smtClean="0"/>
              <a:t> </a:t>
            </a:r>
            <a:r>
              <a:rPr lang="en-US" sz="3200" dirty="0" err="1" smtClean="0"/>
              <a:t>tris</a:t>
            </a:r>
            <a:r>
              <a:rPr lang="en-US" sz="3200" dirty="0" smtClean="0"/>
              <a:t> </a:t>
            </a:r>
            <a:r>
              <a:rPr lang="en-US" sz="3200" dirty="0" err="1" smtClean="0"/>
              <a:t>asmenuotes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 Jas </a:t>
            </a:r>
            <a:r>
              <a:rPr lang="en-US" sz="3200" dirty="0" err="1" smtClean="0"/>
              <a:t>nustatome</a:t>
            </a:r>
            <a:r>
              <a:rPr lang="en-US" sz="3200" dirty="0" smtClean="0"/>
              <a:t> </a:t>
            </a:r>
            <a:r>
              <a:rPr lang="en-US" sz="3200" dirty="0" err="1" smtClean="0"/>
              <a:t>pagal</a:t>
            </a:r>
            <a:r>
              <a:rPr lang="en-US" sz="3200" dirty="0" smtClean="0"/>
              <a:t> </a:t>
            </a:r>
            <a:r>
              <a:rPr lang="en-US" sz="3200" dirty="0" err="1" smtClean="0"/>
              <a:t>esamojo</a:t>
            </a:r>
            <a:r>
              <a:rPr lang="en-US" sz="3200" dirty="0" smtClean="0"/>
              <a:t> </a:t>
            </a:r>
            <a:r>
              <a:rPr lang="en-US" sz="3200" dirty="0" err="1" smtClean="0"/>
              <a:t>laiko</a:t>
            </a:r>
            <a:r>
              <a:rPr lang="en-US" sz="3200" dirty="0" smtClean="0"/>
              <a:t> III </a:t>
            </a:r>
            <a:r>
              <a:rPr lang="en-US" sz="3200" dirty="0" err="1" smtClean="0"/>
              <a:t>asmens</a:t>
            </a:r>
            <a:r>
              <a:rPr lang="en-US" sz="3200" dirty="0" smtClean="0"/>
              <a:t> </a:t>
            </a:r>
            <a:r>
              <a:rPr lang="en-US" sz="3200" dirty="0" err="1" smtClean="0"/>
              <a:t>galūnę</a:t>
            </a:r>
            <a:r>
              <a:rPr lang="en-US" sz="3200" dirty="0" smtClean="0"/>
              <a:t>. (</a:t>
            </a:r>
            <a:r>
              <a:rPr lang="en-US" sz="3200" dirty="0" err="1" smtClean="0"/>
              <a:t>Padeda</a:t>
            </a:r>
            <a:r>
              <a:rPr lang="en-US" sz="3200" dirty="0" smtClean="0"/>
              <a:t> </a:t>
            </a:r>
            <a:r>
              <a:rPr lang="en-US" sz="3200" dirty="0" err="1" smtClean="0"/>
              <a:t>prisiminti</a:t>
            </a:r>
            <a:r>
              <a:rPr lang="en-US" sz="3200" dirty="0" smtClean="0"/>
              <a:t> </a:t>
            </a:r>
            <a:r>
              <a:rPr lang="en-US" sz="3200" dirty="0" err="1" smtClean="0"/>
              <a:t>žodis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 </a:t>
            </a:r>
            <a:r>
              <a:rPr lang="en-US" sz="32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</a:t>
            </a:r>
            <a:r>
              <a:rPr lang="en-US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</a:t>
            </a:r>
            <a:r>
              <a:rPr lang="en-US" sz="3200" dirty="0" smtClean="0"/>
              <a:t>).</a:t>
            </a:r>
            <a:endParaRPr lang="cs-CZ" sz="3200" dirty="0" smtClean="0"/>
          </a:p>
          <a:p>
            <a:pPr algn="ctr">
              <a:buNone/>
            </a:pPr>
            <a:r>
              <a:rPr lang="en-US" sz="3200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Asmenuotės</a:t>
            </a:r>
            <a:endParaRPr lang="en-US" sz="3200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ctr">
              <a:buNone/>
            </a:pPr>
            <a:endParaRPr lang="en-US" sz="3200" dirty="0" smtClean="0"/>
          </a:p>
          <a:p>
            <a:pPr algn="ctr">
              <a:buNone/>
            </a:pPr>
            <a:endParaRPr lang="cs-CZ" dirty="0" smtClean="0"/>
          </a:p>
          <a:p>
            <a:endParaRPr lang="lt-LT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27000" y="2423584"/>
          <a:ext cx="898525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5083"/>
                <a:gridCol w="3025375"/>
                <a:gridCol w="2964792"/>
              </a:tblGrid>
              <a:tr h="770518">
                <a:tc>
                  <a:txBody>
                    <a:bodyPr/>
                    <a:lstStyle/>
                    <a:p>
                      <a:r>
                        <a:rPr lang="lt-LT" dirty="0" smtClean="0"/>
                        <a:t>                      </a:t>
                      </a:r>
                      <a:r>
                        <a:rPr lang="lt-LT" sz="3600" dirty="0" smtClean="0"/>
                        <a:t>I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3600" dirty="0" smtClean="0"/>
                        <a:t>           II</a:t>
                      </a:r>
                      <a:endParaRPr lang="lt-L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                   </a:t>
                      </a:r>
                      <a:r>
                        <a:rPr lang="lt-LT" sz="3600" dirty="0" smtClean="0"/>
                        <a:t>III</a:t>
                      </a:r>
                      <a:endParaRPr lang="lt-LT" dirty="0"/>
                    </a:p>
                  </a:txBody>
                  <a:tcPr/>
                </a:tc>
              </a:tr>
              <a:tr h="3039482">
                <a:tc>
                  <a:txBody>
                    <a:bodyPr/>
                    <a:lstStyle/>
                    <a:p>
                      <a:r>
                        <a:rPr lang="lt-LT" sz="4000" dirty="0" smtClean="0"/>
                        <a:t>    </a:t>
                      </a:r>
                      <a:r>
                        <a:rPr lang="lt-LT" sz="4400" dirty="0" smtClean="0"/>
                        <a:t>-</a:t>
                      </a:r>
                      <a:r>
                        <a:rPr lang="lt-LT" sz="4400" baseline="0" dirty="0" smtClean="0"/>
                        <a:t>(i)a</a:t>
                      </a:r>
                    </a:p>
                    <a:p>
                      <a:r>
                        <a:rPr lang="lt-LT" sz="4400" baseline="0" dirty="0" smtClean="0"/>
                        <a:t>verkia,</a:t>
                      </a:r>
                    </a:p>
                    <a:p>
                      <a:r>
                        <a:rPr lang="lt-LT" sz="4400" baseline="0" dirty="0" smtClean="0"/>
                        <a:t>galvoja,</a:t>
                      </a:r>
                    </a:p>
                    <a:p>
                      <a:r>
                        <a:rPr lang="lt-LT" sz="4400" baseline="0" dirty="0" smtClean="0"/>
                        <a:t>džiaugiasi </a:t>
                      </a:r>
                      <a:endParaRPr lang="lt-LT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3600" dirty="0" smtClean="0"/>
                        <a:t>      </a:t>
                      </a:r>
                      <a:r>
                        <a:rPr lang="lt-LT" sz="4400" dirty="0" smtClean="0"/>
                        <a:t>-i</a:t>
                      </a:r>
                    </a:p>
                    <a:p>
                      <a:r>
                        <a:rPr lang="lt-LT" sz="4400" dirty="0" smtClean="0"/>
                        <a:t>tyli, </a:t>
                      </a:r>
                    </a:p>
                    <a:p>
                      <a:r>
                        <a:rPr lang="lt-LT" sz="4400" dirty="0" smtClean="0"/>
                        <a:t>stovi,</a:t>
                      </a:r>
                    </a:p>
                    <a:p>
                      <a:r>
                        <a:rPr lang="lt-LT" sz="4400" dirty="0" smtClean="0"/>
                        <a:t>ilgisi</a:t>
                      </a:r>
                      <a:endParaRPr lang="lt-LT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4400" dirty="0" smtClean="0"/>
                        <a:t>    -o</a:t>
                      </a:r>
                    </a:p>
                    <a:p>
                      <a:r>
                        <a:rPr lang="lt-LT" sz="4400" dirty="0" smtClean="0"/>
                        <a:t>rašo,</a:t>
                      </a:r>
                    </a:p>
                    <a:p>
                      <a:r>
                        <a:rPr lang="lt-LT" sz="4400" dirty="0" smtClean="0"/>
                        <a:t>daro,</a:t>
                      </a:r>
                    </a:p>
                    <a:p>
                      <a:r>
                        <a:rPr lang="lt-LT" sz="4400" dirty="0" smtClean="0"/>
                        <a:t>mokosi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917" y="179917"/>
            <a:ext cx="8826500" cy="6529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b="1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Priešdėliniai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veiksmažodžiai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sangrąžos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dalelytę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turi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po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priešdėlio</a:t>
            </a:r>
            <a:r>
              <a:rPr lang="en-US" sz="4800" dirty="0" smtClean="0">
                <a:latin typeface="Times New Roman"/>
                <a:cs typeface="Times New Roman"/>
              </a:rPr>
              <a:t>: </a:t>
            </a:r>
          </a:p>
          <a:p>
            <a:pPr>
              <a:buNone/>
            </a:pPr>
            <a:r>
              <a:rPr lang="en-US" sz="4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pa</a:t>
            </a:r>
            <a:r>
              <a:rPr lang="en-US" sz="48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si</a:t>
            </a:r>
            <a:r>
              <a:rPr lang="en-US" sz="4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rašyti</a:t>
            </a:r>
            <a:r>
              <a:rPr lang="en-US" sz="4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4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at</a:t>
            </a:r>
            <a:r>
              <a:rPr lang="en-US" sz="48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si</a:t>
            </a:r>
            <a:r>
              <a:rPr lang="en-US" sz="4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stoti</a:t>
            </a:r>
            <a:r>
              <a:rPr lang="en-US" sz="4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4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ne</a:t>
            </a:r>
            <a:r>
              <a:rPr lang="en-US" sz="48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si</a:t>
            </a:r>
            <a:r>
              <a:rPr lang="en-US" sz="4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domėti</a:t>
            </a:r>
            <a:r>
              <a:rPr lang="en-US" sz="4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.</a:t>
            </a:r>
            <a:r>
              <a:rPr lang="en-US" sz="48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</a:p>
          <a:p>
            <a:pPr>
              <a:buNone/>
            </a:pPr>
            <a:r>
              <a:rPr lang="en-US" sz="4800" b="1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Nepriešdėlinių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veiksmažodžių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sangrąžos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dalelytė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yra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err="1" smtClean="0">
                <a:latin typeface="Times New Roman"/>
                <a:cs typeface="Times New Roman"/>
              </a:rPr>
              <a:t>žodžio</a:t>
            </a:r>
            <a:r>
              <a:rPr lang="en-US" sz="4800" dirty="0" smtClean="0">
                <a:latin typeface="Times New Roman"/>
                <a:cs typeface="Times New Roman"/>
              </a:rPr>
              <a:t> gale: </a:t>
            </a:r>
            <a:r>
              <a:rPr lang="en-US" sz="4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juokia</a:t>
            </a:r>
            <a:r>
              <a:rPr lang="en-US" sz="48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si</a:t>
            </a:r>
            <a:r>
              <a:rPr lang="en-US" sz="4800" dirty="0" smtClean="0">
                <a:latin typeface="Times New Roman"/>
                <a:cs typeface="Times New Roman"/>
              </a:rPr>
              <a:t>, </a:t>
            </a:r>
            <a:r>
              <a:rPr lang="en-US" sz="4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giria</a:t>
            </a:r>
            <a:r>
              <a:rPr lang="en-US" sz="48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si</a:t>
            </a:r>
            <a:r>
              <a:rPr lang="en-US" sz="4800" dirty="0" smtClean="0">
                <a:latin typeface="Times New Roman"/>
                <a:cs typeface="Times New Roman"/>
              </a:rPr>
              <a:t>, </a:t>
            </a:r>
            <a:r>
              <a:rPr lang="en-US" sz="4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kelia</a:t>
            </a:r>
            <a:r>
              <a:rPr lang="en-US" sz="48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si</a:t>
            </a:r>
            <a:r>
              <a:rPr lang="en-US" sz="4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lang="en-US" sz="4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ne</a:t>
            </a:r>
            <a:r>
              <a:rPr lang="en-US" sz="48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si</a:t>
            </a:r>
            <a:r>
              <a:rPr lang="en-US" sz="4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juokia</a:t>
            </a:r>
            <a:r>
              <a:rPr lang="en-US" sz="4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4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ne</a:t>
            </a:r>
            <a:r>
              <a:rPr lang="en-US" sz="48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si</a:t>
            </a:r>
            <a:r>
              <a:rPr lang="en-US" sz="4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giria</a:t>
            </a:r>
            <a:r>
              <a:rPr lang="en-US" sz="4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4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ne</a:t>
            </a:r>
            <a:r>
              <a:rPr lang="en-US" sz="48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si</a:t>
            </a:r>
            <a:r>
              <a:rPr lang="en-US" sz="4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kelia</a:t>
            </a:r>
            <a:r>
              <a:rPr lang="en-US" sz="4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lang="en-US" sz="4800" dirty="0" smtClean="0">
                <a:latin typeface="Times New Roman"/>
                <a:cs typeface="Times New Roman"/>
              </a:rPr>
              <a:t>.</a:t>
            </a:r>
            <a:endParaRPr lang="cs-CZ" sz="4800" dirty="0" smtClean="0">
              <a:latin typeface="Times New Roman"/>
              <a:cs typeface="Times New Roman"/>
            </a:endParaRPr>
          </a:p>
          <a:p>
            <a:pPr>
              <a:buNone/>
            </a:pPr>
            <a:endParaRPr lang="lt-LT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899583"/>
          </a:xfrm>
        </p:spPr>
        <p:txBody>
          <a:bodyPr/>
          <a:lstStyle/>
          <a:p>
            <a:pPr algn="ctr"/>
            <a:r>
              <a:rPr lang="lt-LT" dirty="0" smtClean="0">
                <a:solidFill>
                  <a:schemeClr val="tx1"/>
                </a:solidFill>
              </a:rPr>
              <a:t>Beasmeniai veiksmažodžiai</a:t>
            </a:r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8958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600" dirty="0" err="1" smtClean="0"/>
              <a:t>Veiksmažodžiai</a:t>
            </a:r>
            <a:r>
              <a:rPr lang="en-US" sz="3600" dirty="0" smtClean="0"/>
              <a:t> </a:t>
            </a:r>
            <a:r>
              <a:rPr lang="en-US" sz="3600" dirty="0" err="1" smtClean="0"/>
              <a:t>gali</a:t>
            </a:r>
            <a:r>
              <a:rPr lang="en-US" sz="3600" dirty="0" smtClean="0"/>
              <a:t> </a:t>
            </a:r>
            <a:r>
              <a:rPr lang="en-US" sz="3600" dirty="0" err="1" smtClean="0"/>
              <a:t>būti</a:t>
            </a:r>
            <a:r>
              <a:rPr lang="en-US" sz="3600" dirty="0" smtClean="0"/>
              <a:t> </a:t>
            </a:r>
            <a:r>
              <a:rPr lang="en-US" sz="3600" dirty="0" err="1" smtClean="0"/>
              <a:t>ir</a:t>
            </a:r>
            <a:r>
              <a:rPr lang="en-US" sz="3600" dirty="0" smtClean="0"/>
              <a:t> </a:t>
            </a:r>
            <a:r>
              <a:rPr lang="en-US" sz="3600" dirty="0" err="1" smtClean="0"/>
              <a:t>beasmeniai</a:t>
            </a:r>
            <a:r>
              <a:rPr lang="en-US" sz="3600" dirty="0" smtClean="0"/>
              <a:t> (</a:t>
            </a:r>
            <a:r>
              <a:rPr lang="en-US" sz="3600" dirty="0" err="1" smtClean="0">
                <a:solidFill>
                  <a:srgbClr val="0000FF"/>
                </a:solidFill>
              </a:rPr>
              <a:t>maudžia</a:t>
            </a:r>
            <a:r>
              <a:rPr lang="en-US" sz="3600" dirty="0" smtClean="0">
                <a:solidFill>
                  <a:srgbClr val="0000FF"/>
                </a:solidFill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</a:rPr>
              <a:t>temsta</a:t>
            </a:r>
            <a:r>
              <a:rPr lang="en-US" sz="3600" dirty="0" smtClean="0"/>
              <a:t>). </a:t>
            </a:r>
            <a:r>
              <a:rPr lang="en-US" sz="3600" dirty="0" err="1" smtClean="0"/>
              <a:t>Jie</a:t>
            </a:r>
            <a:r>
              <a:rPr lang="en-US" sz="3600" dirty="0" smtClean="0"/>
              <a:t> </a:t>
            </a:r>
            <a:r>
              <a:rPr lang="en-US" sz="3600" dirty="0" err="1" smtClean="0"/>
              <a:t>turi</a:t>
            </a:r>
            <a:r>
              <a:rPr lang="en-US" sz="3600" dirty="0" smtClean="0"/>
              <a:t> </a:t>
            </a:r>
            <a:r>
              <a:rPr lang="en-US" sz="3600" dirty="0" err="1" smtClean="0"/>
              <a:t>tik</a:t>
            </a:r>
            <a:r>
              <a:rPr lang="en-US" sz="3600" dirty="0" smtClean="0"/>
              <a:t> </a:t>
            </a:r>
            <a:r>
              <a:rPr lang="en-US" sz="3600" dirty="0" err="1" smtClean="0"/>
              <a:t>trečiojo</a:t>
            </a:r>
            <a:r>
              <a:rPr lang="en-US" sz="3600" dirty="0" smtClean="0"/>
              <a:t> </a:t>
            </a:r>
            <a:r>
              <a:rPr lang="en-US" sz="3600" dirty="0" err="1" smtClean="0"/>
              <a:t>asmens</a:t>
            </a:r>
            <a:r>
              <a:rPr lang="en-US" sz="3600" dirty="0" smtClean="0"/>
              <a:t> </a:t>
            </a:r>
            <a:r>
              <a:rPr lang="en-US" sz="3600" dirty="0" err="1" smtClean="0"/>
              <a:t>formą</a:t>
            </a:r>
            <a:r>
              <a:rPr lang="en-US" sz="3600" dirty="0" smtClean="0"/>
              <a:t> </a:t>
            </a:r>
            <a:r>
              <a:rPr lang="en-US" sz="3600" dirty="0" err="1" smtClean="0"/>
              <a:t>ir</a:t>
            </a:r>
            <a:r>
              <a:rPr lang="en-US" sz="3600" dirty="0" smtClean="0"/>
              <a:t> </a:t>
            </a:r>
            <a:r>
              <a:rPr lang="en-US" sz="3600" dirty="0" err="1" smtClean="0"/>
              <a:t>nežymi</a:t>
            </a:r>
            <a:r>
              <a:rPr lang="en-US" sz="3600" dirty="0" smtClean="0"/>
              <a:t> </a:t>
            </a:r>
            <a:r>
              <a:rPr lang="en-US" sz="3600" dirty="0" err="1" smtClean="0"/>
              <a:t>jokio</a:t>
            </a:r>
            <a:r>
              <a:rPr lang="en-US" sz="3600" dirty="0" smtClean="0"/>
              <a:t> </a:t>
            </a:r>
            <a:r>
              <a:rPr lang="en-US" sz="3600" dirty="0" err="1" smtClean="0"/>
              <a:t>asmens</a:t>
            </a:r>
            <a:r>
              <a:rPr lang="en-US" sz="3600" dirty="0" smtClean="0"/>
              <a:t>. </a:t>
            </a:r>
          </a:p>
          <a:p>
            <a:pPr>
              <a:buNone/>
            </a:pPr>
            <a:r>
              <a:rPr lang="en-US" sz="3600" dirty="0" err="1" smtClean="0"/>
              <a:t>Jie</a:t>
            </a:r>
            <a:r>
              <a:rPr lang="en-US" sz="3600" dirty="0" smtClean="0"/>
              <a:t> </a:t>
            </a:r>
            <a:r>
              <a:rPr lang="en-US" sz="3600" dirty="0" err="1" smtClean="0"/>
              <a:t>kaitomi</a:t>
            </a:r>
            <a:r>
              <a:rPr lang="en-US" sz="3600" dirty="0" smtClean="0"/>
              <a:t> </a:t>
            </a:r>
            <a:r>
              <a:rPr lang="en-US" sz="3600" dirty="0" err="1" smtClean="0"/>
              <a:t>laikais</a:t>
            </a:r>
            <a:r>
              <a:rPr lang="en-US" sz="3600" dirty="0" smtClean="0"/>
              <a:t> (</a:t>
            </a:r>
            <a:r>
              <a:rPr lang="en-US" sz="3600" dirty="0" err="1" smtClean="0">
                <a:solidFill>
                  <a:srgbClr val="0000FF"/>
                </a:solidFill>
              </a:rPr>
              <a:t>aušta</a:t>
            </a:r>
            <a:r>
              <a:rPr lang="en-US" sz="3600" dirty="0" smtClean="0">
                <a:solidFill>
                  <a:srgbClr val="0000FF"/>
                </a:solidFill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</a:rPr>
              <a:t>aušo</a:t>
            </a:r>
            <a:r>
              <a:rPr lang="en-US" sz="3600" dirty="0" smtClean="0">
                <a:solidFill>
                  <a:srgbClr val="0000FF"/>
                </a:solidFill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</a:rPr>
              <a:t>aušdavo</a:t>
            </a:r>
            <a:r>
              <a:rPr lang="en-US" sz="3600" dirty="0" smtClean="0">
                <a:solidFill>
                  <a:srgbClr val="0000FF"/>
                </a:solidFill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</a:rPr>
              <a:t>auš</a:t>
            </a:r>
            <a:r>
              <a:rPr lang="en-US" sz="3600" dirty="0" smtClean="0">
                <a:solidFill>
                  <a:srgbClr val="0000FF"/>
                </a:solidFill>
              </a:rPr>
              <a:t>; </a:t>
            </a:r>
            <a:r>
              <a:rPr lang="en-US" sz="3600" dirty="0" err="1" smtClean="0">
                <a:solidFill>
                  <a:srgbClr val="0000FF"/>
                </a:solidFill>
              </a:rPr>
              <a:t>rūpi</a:t>
            </a:r>
            <a:r>
              <a:rPr lang="en-US" sz="3600" dirty="0" smtClean="0">
                <a:solidFill>
                  <a:srgbClr val="0000FF"/>
                </a:solidFill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</a:rPr>
              <a:t>rūpėjo</a:t>
            </a:r>
            <a:r>
              <a:rPr lang="en-US" sz="3600" dirty="0" smtClean="0">
                <a:solidFill>
                  <a:srgbClr val="0000FF"/>
                </a:solidFill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</a:rPr>
              <a:t>rūpėdavo</a:t>
            </a:r>
            <a:r>
              <a:rPr lang="en-US" sz="3600" dirty="0" smtClean="0">
                <a:solidFill>
                  <a:srgbClr val="0000FF"/>
                </a:solidFill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</a:rPr>
              <a:t>rūpės</a:t>
            </a:r>
            <a:r>
              <a:rPr lang="en-US" sz="3600" dirty="0" smtClean="0"/>
              <a:t>). </a:t>
            </a:r>
          </a:p>
          <a:p>
            <a:pPr>
              <a:buNone/>
            </a:pPr>
            <a:r>
              <a:rPr lang="en-US" sz="3600" dirty="0" err="1" smtClean="0"/>
              <a:t>Beasmeniai</a:t>
            </a:r>
            <a:r>
              <a:rPr lang="en-US" sz="3600" dirty="0" smtClean="0"/>
              <a:t> </a:t>
            </a:r>
            <a:r>
              <a:rPr lang="en-US" sz="3600" dirty="0" err="1" smtClean="0"/>
              <a:t>veiksmažodžiai</a:t>
            </a:r>
            <a:r>
              <a:rPr lang="en-US" sz="3600" dirty="0" smtClean="0"/>
              <a:t> </a:t>
            </a:r>
            <a:r>
              <a:rPr lang="en-US" sz="3600" dirty="0" err="1" smtClean="0"/>
              <a:t>reiškia</a:t>
            </a:r>
            <a:r>
              <a:rPr lang="en-US" sz="3600" dirty="0" smtClean="0"/>
              <a:t> </a:t>
            </a:r>
            <a:r>
              <a:rPr lang="en-US" sz="3600" dirty="0" err="1" smtClean="0"/>
              <a:t>savaime</a:t>
            </a:r>
            <a:r>
              <a:rPr lang="en-US" sz="3600" dirty="0" smtClean="0"/>
              <a:t> </a:t>
            </a:r>
            <a:r>
              <a:rPr lang="en-US" sz="3600" dirty="0" err="1" smtClean="0"/>
              <a:t>vykstantį</a:t>
            </a:r>
            <a:r>
              <a:rPr lang="en-US" sz="3600" dirty="0" smtClean="0"/>
              <a:t> </a:t>
            </a:r>
            <a:r>
              <a:rPr lang="en-US" sz="3600" dirty="0" err="1" smtClean="0"/>
              <a:t>veiksmą</a:t>
            </a:r>
            <a:r>
              <a:rPr lang="en-US" sz="3600" dirty="0" smtClean="0"/>
              <a:t>.</a:t>
            </a:r>
            <a:endParaRPr lang="cs-CZ" sz="3600" dirty="0" smtClean="0"/>
          </a:p>
          <a:p>
            <a:pPr>
              <a:buNone/>
            </a:pPr>
            <a:endParaRPr lang="lt-LT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083"/>
            <a:ext cx="8229600" cy="1238250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>
                <a:solidFill>
                  <a:srgbClr val="800000"/>
                </a:solidFill>
                <a:latin typeface="Times New Roman"/>
                <a:cs typeface="Times New Roman"/>
              </a:rPr>
              <a:t>VEIKSMAŽODŽIŲ SKAIČIAI IR ASMENYS</a:t>
            </a:r>
            <a:endParaRPr lang="lt-LT" dirty="0">
              <a:solidFill>
                <a:srgbClr val="80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9333"/>
            <a:ext cx="8229600" cy="488526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  <a:hlinkClick r:id="rId2"/>
              </a:rPr>
              <a:t>Veiksmažodžių kaitymas asmenimis, nuosakomis, laikais ir skaičiais yra asmenavimas.</a:t>
            </a:r>
            <a:endParaRPr lang="en-US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dirty="0" err="1" smtClean="0">
                <a:latin typeface="Times New Roman"/>
                <a:cs typeface="Times New Roman"/>
              </a:rPr>
              <a:t>Vienaskaita</a:t>
            </a:r>
            <a:endParaRPr lang="cs-CZ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dirty="0" smtClean="0">
                <a:latin typeface="Times New Roman"/>
                <a:cs typeface="Times New Roman"/>
              </a:rPr>
              <a:t>Aš (I </a:t>
            </a:r>
            <a:r>
              <a:rPr lang="en-US" dirty="0" err="1" smtClean="0">
                <a:latin typeface="Times New Roman"/>
                <a:cs typeface="Times New Roman"/>
              </a:rPr>
              <a:t>asmuo</a:t>
            </a:r>
            <a:r>
              <a:rPr lang="en-US" dirty="0" smtClean="0">
                <a:latin typeface="Times New Roman"/>
                <a:cs typeface="Times New Roman"/>
              </a:rPr>
              <a:t>) </a:t>
            </a:r>
            <a:r>
              <a:rPr lang="en-US" dirty="0" err="1" smtClean="0">
                <a:latin typeface="Times New Roman"/>
                <a:cs typeface="Times New Roman"/>
              </a:rPr>
              <a:t>dainuoju</a:t>
            </a:r>
            <a:r>
              <a:rPr lang="en-US" dirty="0" smtClean="0">
                <a:latin typeface="Times New Roman"/>
                <a:cs typeface="Times New Roman"/>
              </a:rPr>
              <a:t>.</a:t>
            </a:r>
            <a:endParaRPr lang="cs-CZ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dirty="0" err="1" smtClean="0">
                <a:latin typeface="Times New Roman"/>
                <a:cs typeface="Times New Roman"/>
              </a:rPr>
              <a:t>Tu</a:t>
            </a:r>
            <a:r>
              <a:rPr lang="en-US" dirty="0" smtClean="0">
                <a:latin typeface="Times New Roman"/>
                <a:cs typeface="Times New Roman"/>
              </a:rPr>
              <a:t> (II </a:t>
            </a:r>
            <a:r>
              <a:rPr lang="en-US" dirty="0" err="1" smtClean="0">
                <a:latin typeface="Times New Roman"/>
                <a:cs typeface="Times New Roman"/>
              </a:rPr>
              <a:t>asmuo</a:t>
            </a:r>
            <a:r>
              <a:rPr lang="en-US" dirty="0" smtClean="0">
                <a:latin typeface="Times New Roman"/>
                <a:cs typeface="Times New Roman"/>
              </a:rPr>
              <a:t>) </a:t>
            </a:r>
            <a:r>
              <a:rPr lang="en-US" dirty="0" err="1" smtClean="0">
                <a:latin typeface="Times New Roman"/>
                <a:cs typeface="Times New Roman"/>
              </a:rPr>
              <a:t>dainuoji</a:t>
            </a:r>
            <a:r>
              <a:rPr lang="en-US" dirty="0" smtClean="0">
                <a:latin typeface="Times New Roman"/>
                <a:cs typeface="Times New Roman"/>
              </a:rPr>
              <a:t>.</a:t>
            </a:r>
            <a:endParaRPr lang="cs-CZ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dirty="0" err="1" smtClean="0">
                <a:latin typeface="Times New Roman"/>
                <a:cs typeface="Times New Roman"/>
              </a:rPr>
              <a:t>Jis</a:t>
            </a:r>
            <a:r>
              <a:rPr lang="en-US" dirty="0" smtClean="0">
                <a:latin typeface="Times New Roman"/>
                <a:cs typeface="Times New Roman"/>
              </a:rPr>
              <a:t>, </a:t>
            </a:r>
            <a:r>
              <a:rPr lang="en-US" dirty="0" err="1" smtClean="0">
                <a:latin typeface="Times New Roman"/>
                <a:cs typeface="Times New Roman"/>
              </a:rPr>
              <a:t>ji</a:t>
            </a:r>
            <a:r>
              <a:rPr lang="en-US" dirty="0" smtClean="0">
                <a:latin typeface="Times New Roman"/>
                <a:cs typeface="Times New Roman"/>
              </a:rPr>
              <a:t> (III </a:t>
            </a:r>
            <a:r>
              <a:rPr lang="en-US" dirty="0" err="1" smtClean="0">
                <a:latin typeface="Times New Roman"/>
                <a:cs typeface="Times New Roman"/>
              </a:rPr>
              <a:t>asmuo</a:t>
            </a:r>
            <a:r>
              <a:rPr lang="en-US" dirty="0" smtClean="0">
                <a:latin typeface="Times New Roman"/>
                <a:cs typeface="Times New Roman"/>
              </a:rPr>
              <a:t>) </a:t>
            </a:r>
            <a:r>
              <a:rPr lang="en-US" dirty="0" err="1" smtClean="0">
                <a:latin typeface="Times New Roman"/>
                <a:cs typeface="Times New Roman"/>
              </a:rPr>
              <a:t>dainuoja</a:t>
            </a:r>
            <a:r>
              <a:rPr lang="en-US" dirty="0" smtClean="0">
                <a:latin typeface="Times New Roman"/>
                <a:cs typeface="Times New Roman"/>
              </a:rPr>
              <a:t>.</a:t>
            </a:r>
            <a:endParaRPr lang="cs-CZ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dirty="0" err="1" smtClean="0">
                <a:latin typeface="Times New Roman"/>
                <a:cs typeface="Times New Roman"/>
              </a:rPr>
              <a:t>Daugiskaita</a:t>
            </a:r>
            <a:endParaRPr lang="cs-CZ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dirty="0" err="1" smtClean="0">
                <a:latin typeface="Times New Roman"/>
                <a:cs typeface="Times New Roman"/>
              </a:rPr>
              <a:t>Mes</a:t>
            </a:r>
            <a:r>
              <a:rPr lang="en-US" dirty="0" smtClean="0">
                <a:latin typeface="Times New Roman"/>
                <a:cs typeface="Times New Roman"/>
              </a:rPr>
              <a:t> (I </a:t>
            </a:r>
            <a:r>
              <a:rPr lang="en-US" dirty="0" err="1" smtClean="0">
                <a:latin typeface="Times New Roman"/>
                <a:cs typeface="Times New Roman"/>
              </a:rPr>
              <a:t>asmuo</a:t>
            </a:r>
            <a:r>
              <a:rPr lang="en-US" dirty="0" smtClean="0">
                <a:latin typeface="Times New Roman"/>
                <a:cs typeface="Times New Roman"/>
              </a:rPr>
              <a:t>) </a:t>
            </a:r>
            <a:r>
              <a:rPr lang="en-US" dirty="0" err="1" smtClean="0">
                <a:latin typeface="Times New Roman"/>
                <a:cs typeface="Times New Roman"/>
              </a:rPr>
              <a:t>dainuojame</a:t>
            </a:r>
            <a:r>
              <a:rPr lang="en-US" dirty="0" smtClean="0">
                <a:latin typeface="Times New Roman"/>
                <a:cs typeface="Times New Roman"/>
              </a:rPr>
              <a:t>.</a:t>
            </a:r>
            <a:endParaRPr lang="cs-CZ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dirty="0" err="1" smtClean="0">
                <a:latin typeface="Times New Roman"/>
                <a:cs typeface="Times New Roman"/>
              </a:rPr>
              <a:t>Jūs</a:t>
            </a:r>
            <a:r>
              <a:rPr lang="en-US" dirty="0" smtClean="0">
                <a:latin typeface="Times New Roman"/>
                <a:cs typeface="Times New Roman"/>
              </a:rPr>
              <a:t> (II </a:t>
            </a:r>
            <a:r>
              <a:rPr lang="en-US" dirty="0" err="1" smtClean="0">
                <a:latin typeface="Times New Roman"/>
                <a:cs typeface="Times New Roman"/>
              </a:rPr>
              <a:t>asmuo</a:t>
            </a:r>
            <a:r>
              <a:rPr lang="en-US" dirty="0" smtClean="0">
                <a:latin typeface="Times New Roman"/>
                <a:cs typeface="Times New Roman"/>
              </a:rPr>
              <a:t>) </a:t>
            </a:r>
            <a:r>
              <a:rPr lang="en-US" dirty="0" err="1" smtClean="0">
                <a:latin typeface="Times New Roman"/>
                <a:cs typeface="Times New Roman"/>
              </a:rPr>
              <a:t>dainuojate</a:t>
            </a:r>
            <a:r>
              <a:rPr lang="en-US" dirty="0" smtClean="0">
                <a:latin typeface="Times New Roman"/>
                <a:cs typeface="Times New Roman"/>
              </a:rPr>
              <a:t>.</a:t>
            </a:r>
            <a:endParaRPr lang="cs-CZ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dirty="0" err="1" smtClean="0">
                <a:latin typeface="Times New Roman"/>
                <a:cs typeface="Times New Roman"/>
              </a:rPr>
              <a:t>Jie</a:t>
            </a:r>
            <a:r>
              <a:rPr lang="en-US" dirty="0" smtClean="0">
                <a:latin typeface="Times New Roman"/>
                <a:cs typeface="Times New Roman"/>
              </a:rPr>
              <a:t>, </a:t>
            </a:r>
            <a:r>
              <a:rPr lang="en-US" dirty="0" err="1" smtClean="0">
                <a:latin typeface="Times New Roman"/>
                <a:cs typeface="Times New Roman"/>
              </a:rPr>
              <a:t>jos</a:t>
            </a:r>
            <a:r>
              <a:rPr lang="en-US" dirty="0" smtClean="0">
                <a:latin typeface="Times New Roman"/>
                <a:cs typeface="Times New Roman"/>
              </a:rPr>
              <a:t> (III </a:t>
            </a:r>
            <a:r>
              <a:rPr lang="en-US" dirty="0" err="1" smtClean="0">
                <a:latin typeface="Times New Roman"/>
                <a:cs typeface="Times New Roman"/>
              </a:rPr>
              <a:t>asmuo</a:t>
            </a:r>
            <a:r>
              <a:rPr lang="en-US" dirty="0" smtClean="0">
                <a:latin typeface="Times New Roman"/>
                <a:cs typeface="Times New Roman"/>
              </a:rPr>
              <a:t>) </a:t>
            </a:r>
            <a:r>
              <a:rPr lang="en-US" dirty="0" err="1" smtClean="0">
                <a:latin typeface="Times New Roman"/>
                <a:cs typeface="Times New Roman"/>
              </a:rPr>
              <a:t>dainuoja</a:t>
            </a:r>
            <a:r>
              <a:rPr lang="en-US" dirty="0" smtClean="0">
                <a:latin typeface="Times New Roman"/>
                <a:cs typeface="Times New Roman"/>
              </a:rPr>
              <a:t>. </a:t>
            </a:r>
            <a:endParaRPr lang="cs-CZ" dirty="0" smtClean="0">
              <a:latin typeface="Times New Roman"/>
              <a:cs typeface="Times New Roman"/>
            </a:endParaRPr>
          </a:p>
          <a:p>
            <a:pPr>
              <a:buNone/>
            </a:pPr>
            <a:endParaRPr lang="cs-CZ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46667"/>
          </a:xfrm>
        </p:spPr>
        <p:txBody>
          <a:bodyPr>
            <a:normAutofit/>
          </a:bodyPr>
          <a:lstStyle/>
          <a:p>
            <a:pPr algn="ctr"/>
            <a:r>
              <a:rPr lang="lt-LT" dirty="0" smtClean="0">
                <a:solidFill>
                  <a:srgbClr val="800000"/>
                </a:solidFill>
                <a:latin typeface="Times New Roman"/>
                <a:cs typeface="Times New Roman"/>
              </a:rPr>
              <a:t>VEIKSMAŽODŽIO LAIKAI</a:t>
            </a:r>
            <a:endParaRPr lang="lt-LT" dirty="0">
              <a:solidFill>
                <a:srgbClr val="80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46667"/>
            <a:ext cx="8229600" cy="5842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600" dirty="0" err="1" smtClean="0">
                <a:latin typeface="Times New Roman"/>
                <a:cs typeface="Times New Roman"/>
              </a:rPr>
              <a:t>Veiksmažodžiai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turi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keturis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laikus</a:t>
            </a:r>
            <a:r>
              <a:rPr lang="en-US" sz="3600" dirty="0" smtClean="0">
                <a:latin typeface="Times New Roman"/>
                <a:cs typeface="Times New Roman"/>
              </a:rPr>
              <a:t>: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</a:p>
          <a:p>
            <a:pPr>
              <a:buNone/>
            </a:pPr>
            <a:r>
              <a:rPr lang="en-US" sz="5400" dirty="0" err="1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esamąjį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5400" dirty="0" err="1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laiką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,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</a:p>
          <a:p>
            <a:pPr>
              <a:buNone/>
            </a:pPr>
            <a:r>
              <a:rPr lang="en-US" sz="5400" dirty="0" err="1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būtąjį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5400" dirty="0" err="1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kartinį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5400" dirty="0" err="1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laiką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,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</a:p>
          <a:p>
            <a:pPr>
              <a:buNone/>
            </a:pPr>
            <a:r>
              <a:rPr lang="en-US" sz="5400" dirty="0" err="1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būtąjį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5400" dirty="0" err="1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dažninį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5400" dirty="0" err="1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laiką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5400" dirty="0" err="1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ir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</a:p>
          <a:p>
            <a:pPr>
              <a:buNone/>
            </a:pPr>
            <a:r>
              <a:rPr lang="en-US" sz="5400" dirty="0" err="1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būsimąjį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5400" dirty="0" err="1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laiką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.</a:t>
            </a:r>
            <a:endParaRPr lang="cs-CZ" sz="5400" dirty="0" smtClean="0">
              <a:latin typeface="Times New Roman"/>
              <a:cs typeface="Times New Roman"/>
            </a:endParaRPr>
          </a:p>
          <a:p>
            <a:pPr>
              <a:buNone/>
            </a:pPr>
            <a:endParaRPr lang="lt-LT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083"/>
            <a:ext cx="8229600" cy="624417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/>
              <a:t/>
            </a:r>
            <a:br>
              <a:rPr lang="cs-CZ" dirty="0" smtClean="0"/>
            </a:br>
            <a:r>
              <a:rPr lang="en-US" b="1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Esamasis</a:t>
            </a:r>
            <a:r>
              <a:rPr lang="en-US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lang="en-US" b="1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laikas</a:t>
            </a:r>
            <a:r>
              <a:rPr lang="en-US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(</a:t>
            </a:r>
            <a:r>
              <a:rPr lang="en-US" dirty="0" err="1" smtClean="0">
                <a:latin typeface="Times New Roman"/>
                <a:cs typeface="Times New Roman"/>
              </a:rPr>
              <a:t>dabartis</a:t>
            </a:r>
            <a:r>
              <a:rPr lang="en-US" dirty="0" smtClean="0">
                <a:latin typeface="Times New Roman"/>
                <a:cs typeface="Times New Roman"/>
              </a:rPr>
              <a:t>)</a:t>
            </a:r>
            <a:endParaRPr lang="lt-LT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25500"/>
            <a:ext cx="8229600" cy="54991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600" b="1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Esamasis</a:t>
            </a:r>
            <a:r>
              <a:rPr lang="en-US" sz="36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lang="en-US" sz="3600" b="1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laikas</a:t>
            </a:r>
            <a:r>
              <a:rPr lang="en-US" sz="36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lang="en-US" sz="3600" dirty="0" smtClean="0">
                <a:latin typeface="Times New Roman"/>
                <a:cs typeface="Times New Roman"/>
              </a:rPr>
              <a:t>(</a:t>
            </a:r>
            <a:r>
              <a:rPr lang="en-US" sz="3600" dirty="0" err="1" smtClean="0">
                <a:latin typeface="Times New Roman"/>
                <a:cs typeface="Times New Roman"/>
              </a:rPr>
              <a:t>dabartis</a:t>
            </a:r>
            <a:r>
              <a:rPr lang="en-US" sz="3600" dirty="0" smtClean="0">
                <a:latin typeface="Times New Roman"/>
                <a:cs typeface="Times New Roman"/>
              </a:rPr>
              <a:t>)</a:t>
            </a:r>
            <a:endParaRPr lang="cs-CZ" sz="36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600" dirty="0" err="1" smtClean="0">
                <a:latin typeface="Times New Roman"/>
                <a:cs typeface="Times New Roman"/>
              </a:rPr>
              <a:t>Esamasis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laikas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rodo</a:t>
            </a:r>
            <a:r>
              <a:rPr lang="en-US" sz="3600" dirty="0" smtClean="0"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latin typeface="Times New Roman"/>
                <a:cs typeface="Times New Roman"/>
              </a:rPr>
              <a:t>kad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veiksmas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vyksta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dabar</a:t>
            </a:r>
            <a:r>
              <a:rPr lang="en-US" sz="3600" dirty="0" smtClean="0"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latin typeface="Times New Roman"/>
                <a:cs typeface="Times New Roman"/>
              </a:rPr>
              <a:t>šiuo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metu</a:t>
            </a:r>
            <a:r>
              <a:rPr lang="en-US" sz="3600" dirty="0" smtClean="0">
                <a:latin typeface="Times New Roman"/>
                <a:cs typeface="Times New Roman"/>
              </a:rPr>
              <a:t>.</a:t>
            </a:r>
            <a:endParaRPr lang="cs-CZ" sz="36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rašo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stovi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neša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žaidžia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snūduriuoja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laukia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traukia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šaukia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joja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…</a:t>
            </a:r>
            <a:endParaRPr lang="cs-CZ" sz="36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600" dirty="0" err="1" smtClean="0">
                <a:latin typeface="Times New Roman"/>
                <a:cs typeface="Times New Roman"/>
              </a:rPr>
              <a:t>Esamojo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laiko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veiksmažodžių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daugiskaitos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pirmojo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ir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antrojo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asmens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galūnės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po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minkštojo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priebalsio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yra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iame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-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iate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(</a:t>
            </a:r>
            <a:r>
              <a:rPr lang="en-US" sz="3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tariame</a:t>
            </a:r>
            <a:r>
              <a:rPr lang="en-US" sz="3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-</a:t>
            </a:r>
            <a:r>
              <a:rPr lang="en-US" sz="3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eme</a:t>
            </a:r>
            <a:r>
              <a:rPr lang="en-US" sz="3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, -</a:t>
            </a:r>
            <a:r>
              <a:rPr lang="en-US" sz="3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ete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).</a:t>
            </a:r>
            <a:endParaRPr lang="cs-CZ" sz="36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Verkiame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laužiame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šaukiame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plaukiame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;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verkiate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laužiate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šaukiate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plaukiate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…</a:t>
            </a:r>
            <a:endParaRPr lang="cs-CZ" sz="36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>
                <a:solidFill>
                  <a:srgbClr val="800000"/>
                </a:solidFill>
              </a:rPr>
              <a:t>Būtasis kartinis laikas (praeitis)</a:t>
            </a:r>
            <a:endParaRPr lang="lt-LT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082" y="941916"/>
            <a:ext cx="8942917" cy="591608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4000" dirty="0" err="1" smtClean="0"/>
              <a:t>Būtojo</a:t>
            </a:r>
            <a:r>
              <a:rPr lang="en-US" sz="4000" dirty="0" smtClean="0"/>
              <a:t> </a:t>
            </a:r>
            <a:r>
              <a:rPr lang="en-US" sz="4000" dirty="0" err="1" smtClean="0"/>
              <a:t>kartinio</a:t>
            </a:r>
            <a:r>
              <a:rPr lang="en-US" sz="4000" dirty="0" smtClean="0"/>
              <a:t> </a:t>
            </a:r>
            <a:r>
              <a:rPr lang="en-US" sz="4000" dirty="0" err="1" smtClean="0"/>
              <a:t>laiko</a:t>
            </a:r>
            <a:r>
              <a:rPr lang="en-US" sz="4000" dirty="0" smtClean="0"/>
              <a:t> </a:t>
            </a:r>
            <a:r>
              <a:rPr lang="en-US" sz="4000" dirty="0" err="1" smtClean="0"/>
              <a:t>veiksmažodžiai</a:t>
            </a:r>
            <a:r>
              <a:rPr lang="en-US" sz="4000" dirty="0" smtClean="0"/>
              <a:t> </a:t>
            </a:r>
            <a:r>
              <a:rPr lang="en-US" sz="4000" dirty="0" err="1" smtClean="0"/>
              <a:t>rodo</a:t>
            </a:r>
            <a:r>
              <a:rPr lang="en-US" sz="4000" dirty="0" smtClean="0"/>
              <a:t> </a:t>
            </a:r>
            <a:r>
              <a:rPr lang="en-US" sz="4000" dirty="0" err="1" smtClean="0"/>
              <a:t>praeityje</a:t>
            </a:r>
            <a:r>
              <a:rPr lang="en-US" sz="4000" dirty="0" smtClean="0"/>
              <a:t> </a:t>
            </a:r>
            <a:r>
              <a:rPr lang="en-US" sz="4000" dirty="0" err="1" smtClean="0"/>
              <a:t>vieną</a:t>
            </a:r>
            <a:r>
              <a:rPr lang="en-US" sz="4000" dirty="0" smtClean="0"/>
              <a:t> </a:t>
            </a:r>
            <a:r>
              <a:rPr lang="en-US" sz="4000" dirty="0" err="1" smtClean="0"/>
              <a:t>kartą</a:t>
            </a:r>
            <a:r>
              <a:rPr lang="en-US" sz="4000" dirty="0" smtClean="0"/>
              <a:t> </a:t>
            </a:r>
            <a:r>
              <a:rPr lang="en-US" sz="4000" dirty="0" err="1" smtClean="0"/>
              <a:t>vykusį</a:t>
            </a:r>
            <a:r>
              <a:rPr lang="en-US" sz="4000" dirty="0" smtClean="0"/>
              <a:t> </a:t>
            </a:r>
            <a:r>
              <a:rPr lang="en-US" sz="4000" dirty="0" err="1" smtClean="0"/>
              <a:t>veiksmą</a:t>
            </a:r>
            <a:r>
              <a:rPr lang="en-US" sz="4000" dirty="0" smtClean="0"/>
              <a:t>:</a:t>
            </a:r>
            <a:endParaRPr lang="cs-CZ" sz="4000" dirty="0" smtClean="0"/>
          </a:p>
          <a:p>
            <a:pPr>
              <a:buNone/>
            </a:pPr>
            <a:r>
              <a:rPr lang="en-US" sz="4000" dirty="0" err="1" smtClean="0">
                <a:solidFill>
                  <a:srgbClr val="0000FF"/>
                </a:solidFill>
              </a:rPr>
              <a:t>stovėjo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važiavo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keliavo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šuoliavo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dejavo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lingavo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žydėjo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verkšleno</a:t>
            </a:r>
            <a:r>
              <a:rPr lang="en-US" sz="4000" dirty="0" smtClean="0"/>
              <a:t>…</a:t>
            </a:r>
          </a:p>
          <a:p>
            <a:pPr>
              <a:buNone/>
            </a:pPr>
            <a:r>
              <a:rPr lang="en-US" sz="4000" dirty="0" err="1" smtClean="0">
                <a:solidFill>
                  <a:srgbClr val="FF0000"/>
                </a:solidFill>
              </a:rPr>
              <a:t>Įsidėmėkite</a:t>
            </a:r>
            <a:r>
              <a:rPr lang="en-US" sz="4000" dirty="0" smtClean="0">
                <a:solidFill>
                  <a:srgbClr val="FF0000"/>
                </a:solidFill>
              </a:rPr>
              <a:t>!!!</a:t>
            </a:r>
            <a:endParaRPr lang="cs-CZ" sz="4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4000" dirty="0" err="1" smtClean="0"/>
              <a:t>Jei</a:t>
            </a:r>
            <a:r>
              <a:rPr lang="en-US" sz="4000" dirty="0" smtClean="0"/>
              <a:t> </a:t>
            </a:r>
            <a:r>
              <a:rPr lang="en-US" sz="4000" dirty="0" err="1" smtClean="0"/>
              <a:t>būtojo</a:t>
            </a:r>
            <a:r>
              <a:rPr lang="en-US" sz="4000" dirty="0" smtClean="0"/>
              <a:t> </a:t>
            </a:r>
            <a:r>
              <a:rPr lang="en-US" sz="4000" dirty="0" err="1" smtClean="0"/>
              <a:t>kartinio</a:t>
            </a:r>
            <a:r>
              <a:rPr lang="en-US" sz="4000" dirty="0" smtClean="0"/>
              <a:t> </a:t>
            </a:r>
            <a:r>
              <a:rPr lang="en-US" sz="4000" dirty="0" err="1" smtClean="0"/>
              <a:t>laiko</a:t>
            </a:r>
            <a:r>
              <a:rPr lang="en-US" sz="4000" dirty="0" smtClean="0"/>
              <a:t> </a:t>
            </a:r>
            <a:r>
              <a:rPr lang="en-US" sz="4000" dirty="0" err="1" smtClean="0"/>
              <a:t>trečiojo</a:t>
            </a:r>
            <a:r>
              <a:rPr lang="en-US" sz="4000" dirty="0" smtClean="0"/>
              <a:t> </a:t>
            </a:r>
            <a:r>
              <a:rPr lang="en-US" sz="4000" dirty="0" err="1" smtClean="0"/>
              <a:t>asmens</a:t>
            </a:r>
            <a:r>
              <a:rPr lang="en-US" sz="4000" dirty="0" smtClean="0"/>
              <a:t> </a:t>
            </a:r>
            <a:r>
              <a:rPr lang="en-US" sz="4000" dirty="0" err="1" smtClean="0"/>
              <a:t>galūnė</a:t>
            </a:r>
            <a:r>
              <a:rPr lang="en-US" sz="4000" dirty="0" smtClean="0"/>
              <a:t> </a:t>
            </a:r>
            <a:r>
              <a:rPr lang="en-US" sz="4000" dirty="0" err="1" smtClean="0"/>
              <a:t>yra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-</a:t>
            </a:r>
            <a:r>
              <a:rPr lang="en-US" sz="4000" dirty="0" err="1" smtClean="0">
                <a:solidFill>
                  <a:srgbClr val="FF0000"/>
                </a:solidFill>
              </a:rPr>
              <a:t>o</a:t>
            </a:r>
            <a:r>
              <a:rPr lang="en-US" sz="4000" dirty="0" smtClean="0"/>
              <a:t>, tai </a:t>
            </a:r>
            <a:r>
              <a:rPr lang="en-US" sz="4000" dirty="0" err="1" smtClean="0"/>
              <a:t>vienaskaitos</a:t>
            </a:r>
            <a:r>
              <a:rPr lang="en-US" sz="4000" dirty="0" smtClean="0"/>
              <a:t> </a:t>
            </a:r>
            <a:r>
              <a:rPr lang="en-US" sz="4000" dirty="0" err="1" smtClean="0"/>
              <a:t>antrojo</a:t>
            </a:r>
            <a:r>
              <a:rPr lang="en-US" sz="4000" dirty="0" smtClean="0"/>
              <a:t> </a:t>
            </a:r>
            <a:r>
              <a:rPr lang="en-US" sz="4000" dirty="0" err="1" smtClean="0"/>
              <a:t>asmens</a:t>
            </a:r>
            <a:r>
              <a:rPr lang="en-US" sz="4000" dirty="0" smtClean="0"/>
              <a:t> </a:t>
            </a:r>
            <a:r>
              <a:rPr lang="en-US" sz="4000" dirty="0" err="1" smtClean="0"/>
              <a:t>galūnė</a:t>
            </a:r>
            <a:r>
              <a:rPr lang="en-US" sz="4000" dirty="0" smtClean="0"/>
              <a:t>  </a:t>
            </a:r>
            <a:r>
              <a:rPr lang="en-US" sz="4000" dirty="0" smtClean="0">
                <a:solidFill>
                  <a:srgbClr val="FF0000"/>
                </a:solidFill>
              </a:rPr>
              <a:t>-</a:t>
            </a:r>
            <a:r>
              <a:rPr lang="en-US" sz="4000" dirty="0" err="1" smtClean="0">
                <a:solidFill>
                  <a:srgbClr val="FF0000"/>
                </a:solidFill>
              </a:rPr>
              <a:t>ai</a:t>
            </a:r>
            <a:r>
              <a:rPr lang="en-US" sz="4000" dirty="0" smtClean="0"/>
              <a:t>, </a:t>
            </a:r>
            <a:r>
              <a:rPr lang="en-US" sz="4000" dirty="0" err="1" smtClean="0"/>
              <a:t>o</a:t>
            </a:r>
            <a:r>
              <a:rPr lang="en-US" sz="4000" dirty="0" smtClean="0"/>
              <a:t> </a:t>
            </a:r>
            <a:r>
              <a:rPr lang="en-US" sz="4000" dirty="0" err="1" smtClean="0"/>
              <a:t>jei</a:t>
            </a:r>
            <a:r>
              <a:rPr lang="en-US" sz="4000" dirty="0" smtClean="0"/>
              <a:t> </a:t>
            </a:r>
            <a:r>
              <a:rPr lang="en-US" sz="4000" dirty="0" err="1" smtClean="0"/>
              <a:t>būtojo</a:t>
            </a:r>
            <a:r>
              <a:rPr lang="en-US" sz="4000" dirty="0" smtClean="0"/>
              <a:t> </a:t>
            </a:r>
            <a:r>
              <a:rPr lang="en-US" sz="4000" dirty="0" err="1" smtClean="0"/>
              <a:t>kartinio</a:t>
            </a:r>
            <a:r>
              <a:rPr lang="en-US" sz="4000" dirty="0" smtClean="0"/>
              <a:t> </a:t>
            </a:r>
            <a:r>
              <a:rPr lang="en-US" sz="4000" dirty="0" err="1" smtClean="0"/>
              <a:t>laiko</a:t>
            </a:r>
            <a:r>
              <a:rPr lang="en-US" sz="4000" dirty="0" smtClean="0"/>
              <a:t> </a:t>
            </a:r>
            <a:r>
              <a:rPr lang="en-US" sz="4000" dirty="0" err="1" smtClean="0"/>
              <a:t>trečiojo</a:t>
            </a:r>
            <a:r>
              <a:rPr lang="en-US" sz="4000" dirty="0" smtClean="0"/>
              <a:t> </a:t>
            </a:r>
            <a:r>
              <a:rPr lang="en-US" sz="4000" dirty="0" err="1" smtClean="0"/>
              <a:t>asmens</a:t>
            </a:r>
            <a:r>
              <a:rPr lang="en-US" sz="4000" dirty="0" smtClean="0"/>
              <a:t> </a:t>
            </a:r>
            <a:r>
              <a:rPr lang="en-US" sz="4000" dirty="0" err="1" smtClean="0"/>
              <a:t>galūnė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-</a:t>
            </a:r>
            <a:r>
              <a:rPr lang="en-US" sz="4000" dirty="0" err="1" smtClean="0">
                <a:solidFill>
                  <a:srgbClr val="FF0000"/>
                </a:solidFill>
              </a:rPr>
              <a:t>ė</a:t>
            </a:r>
            <a:r>
              <a:rPr lang="en-US" sz="4000" dirty="0" smtClean="0"/>
              <a:t>, tai </a:t>
            </a:r>
            <a:r>
              <a:rPr lang="en-US" sz="4000" dirty="0" err="1" smtClean="0"/>
              <a:t>vienaskaitos</a:t>
            </a:r>
            <a:r>
              <a:rPr lang="en-US" sz="4000" dirty="0" smtClean="0"/>
              <a:t> </a:t>
            </a:r>
            <a:r>
              <a:rPr lang="en-US" sz="4000" dirty="0" err="1" smtClean="0"/>
              <a:t>antrojo</a:t>
            </a:r>
            <a:r>
              <a:rPr lang="en-US" sz="4000" dirty="0" smtClean="0"/>
              <a:t> </a:t>
            </a:r>
            <a:r>
              <a:rPr lang="en-US" sz="4000" dirty="0" err="1" smtClean="0"/>
              <a:t>asmens</a:t>
            </a:r>
            <a:r>
              <a:rPr lang="en-US" sz="4000" dirty="0" smtClean="0"/>
              <a:t> </a:t>
            </a:r>
            <a:r>
              <a:rPr lang="en-US" sz="4000" dirty="0" err="1" smtClean="0"/>
              <a:t>galūnė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-</a:t>
            </a:r>
            <a:r>
              <a:rPr lang="en-US" sz="4000" dirty="0" err="1" smtClean="0">
                <a:solidFill>
                  <a:srgbClr val="FF0000"/>
                </a:solidFill>
              </a:rPr>
              <a:t>ei</a:t>
            </a:r>
            <a:r>
              <a:rPr lang="en-US" sz="4000" dirty="0" smtClean="0"/>
              <a:t>.</a:t>
            </a:r>
            <a:endParaRPr lang="cs-CZ" sz="4000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cs-CZ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083"/>
          </a:xfrm>
        </p:spPr>
        <p:txBody>
          <a:bodyPr/>
          <a:lstStyle/>
          <a:p>
            <a:r>
              <a:rPr lang="lt-LT" dirty="0" smtClean="0">
                <a:solidFill>
                  <a:srgbClr val="FF0000"/>
                </a:solidFill>
              </a:rPr>
              <a:t>Įsidėmėkite</a:t>
            </a:r>
            <a:endParaRPr lang="lt-LT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" y="836083"/>
            <a:ext cx="9017000" cy="5842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600" dirty="0" err="1" smtClean="0">
                <a:solidFill>
                  <a:srgbClr val="800000"/>
                </a:solidFill>
              </a:rPr>
              <a:t>Jei</a:t>
            </a:r>
            <a:r>
              <a:rPr lang="en-US" sz="3600" dirty="0" smtClean="0">
                <a:solidFill>
                  <a:srgbClr val="800000"/>
                </a:solidFill>
              </a:rPr>
              <a:t> </a:t>
            </a:r>
          </a:p>
          <a:p>
            <a:pPr>
              <a:buNone/>
            </a:pPr>
            <a:r>
              <a:rPr lang="en-US" sz="3600" dirty="0" smtClean="0">
                <a:solidFill>
                  <a:srgbClr val="800000"/>
                </a:solidFill>
              </a:rPr>
              <a:t>III-</a:t>
            </a:r>
            <a:r>
              <a:rPr lang="en-US" sz="3600" dirty="0" err="1" smtClean="0">
                <a:solidFill>
                  <a:srgbClr val="800000"/>
                </a:solidFill>
              </a:rPr>
              <a:t>iajame</a:t>
            </a:r>
            <a:r>
              <a:rPr lang="en-US" sz="3600" dirty="0" smtClean="0">
                <a:solidFill>
                  <a:srgbClr val="800000"/>
                </a:solidFill>
              </a:rPr>
              <a:t> </a:t>
            </a:r>
            <a:r>
              <a:rPr lang="en-US" sz="3600" dirty="0" err="1" smtClean="0">
                <a:solidFill>
                  <a:srgbClr val="800000"/>
                </a:solidFill>
              </a:rPr>
              <a:t>asmenyje</a:t>
            </a:r>
            <a:r>
              <a:rPr lang="en-US" sz="3600" dirty="0" smtClean="0">
                <a:solidFill>
                  <a:srgbClr val="800000"/>
                </a:solidFill>
              </a:rPr>
              <a:t> </a:t>
            </a:r>
            <a:r>
              <a:rPr lang="en-US" sz="3600" dirty="0" err="1" smtClean="0">
                <a:solidFill>
                  <a:srgbClr val="800000"/>
                </a:solidFill>
              </a:rPr>
              <a:t>galūnė</a:t>
            </a:r>
            <a:r>
              <a:rPr lang="en-US" sz="3600" dirty="0" smtClean="0">
                <a:solidFill>
                  <a:srgbClr val="800000"/>
                </a:solidFill>
              </a:rPr>
              <a:t> </a:t>
            </a:r>
            <a:r>
              <a:rPr lang="en-US" sz="3600" dirty="0" smtClean="0">
                <a:solidFill>
                  <a:srgbClr val="0000FF"/>
                </a:solidFill>
              </a:rPr>
              <a:t>–</a:t>
            </a:r>
            <a:r>
              <a:rPr lang="en-US" sz="3600" dirty="0" err="1" smtClean="0">
                <a:solidFill>
                  <a:srgbClr val="0000FF"/>
                </a:solidFill>
              </a:rPr>
              <a:t>o</a:t>
            </a:r>
            <a:r>
              <a:rPr lang="en-US" sz="3600" dirty="0" smtClean="0">
                <a:solidFill>
                  <a:srgbClr val="800000"/>
                </a:solidFill>
              </a:rPr>
              <a:t>, tai II-</a:t>
            </a:r>
            <a:r>
              <a:rPr lang="en-US" sz="3600" dirty="0" err="1" smtClean="0">
                <a:solidFill>
                  <a:srgbClr val="800000"/>
                </a:solidFill>
              </a:rPr>
              <a:t>ajame</a:t>
            </a:r>
            <a:r>
              <a:rPr lang="en-US" sz="3600" dirty="0" smtClean="0">
                <a:solidFill>
                  <a:srgbClr val="800000"/>
                </a:solidFill>
              </a:rPr>
              <a:t> </a:t>
            </a:r>
            <a:r>
              <a:rPr lang="en-US" sz="3600" dirty="0" smtClean="0">
                <a:solidFill>
                  <a:srgbClr val="0000FF"/>
                </a:solidFill>
              </a:rPr>
              <a:t>–</a:t>
            </a:r>
            <a:r>
              <a:rPr lang="en-US" sz="3600" dirty="0" err="1" smtClean="0">
                <a:solidFill>
                  <a:srgbClr val="0000FF"/>
                </a:solidFill>
              </a:rPr>
              <a:t>ai</a:t>
            </a:r>
            <a:r>
              <a:rPr lang="en-US" sz="3600" dirty="0" smtClean="0">
                <a:solidFill>
                  <a:srgbClr val="800000"/>
                </a:solidFill>
              </a:rPr>
              <a:t>.</a:t>
            </a:r>
          </a:p>
          <a:p>
            <a:pPr>
              <a:buNone/>
            </a:pPr>
            <a:r>
              <a:rPr lang="en-US" sz="3027" dirty="0" err="1" smtClean="0"/>
              <a:t>Jis</a:t>
            </a:r>
            <a:r>
              <a:rPr lang="en-US" sz="3027" dirty="0" smtClean="0"/>
              <a:t>, </a:t>
            </a:r>
            <a:r>
              <a:rPr lang="en-US" sz="3027" dirty="0" err="1" smtClean="0"/>
              <a:t>ji</a:t>
            </a:r>
            <a:r>
              <a:rPr lang="en-US" sz="3027" dirty="0" smtClean="0"/>
              <a:t> </a:t>
            </a:r>
            <a:r>
              <a:rPr lang="en-US" sz="3027" dirty="0" err="1" smtClean="0"/>
              <a:t>ėj</a:t>
            </a:r>
            <a:r>
              <a:rPr lang="en-US" sz="3027" dirty="0" err="1" smtClean="0">
                <a:solidFill>
                  <a:srgbClr val="FF0000"/>
                </a:solidFill>
              </a:rPr>
              <a:t>o</a:t>
            </a:r>
            <a:r>
              <a:rPr lang="en-US" sz="3027" dirty="0" smtClean="0"/>
              <a:t> –          </a:t>
            </a:r>
            <a:r>
              <a:rPr lang="en-US" sz="3027" dirty="0" err="1" smtClean="0"/>
              <a:t>tu</a:t>
            </a:r>
            <a:r>
              <a:rPr lang="en-US" sz="3027" dirty="0" smtClean="0"/>
              <a:t> </a:t>
            </a:r>
            <a:r>
              <a:rPr lang="en-US" sz="3027" dirty="0" err="1" smtClean="0"/>
              <a:t>ėj</a:t>
            </a:r>
            <a:r>
              <a:rPr lang="en-US" sz="3027" dirty="0" err="1" smtClean="0">
                <a:solidFill>
                  <a:srgbClr val="FF0000"/>
                </a:solidFill>
              </a:rPr>
              <a:t>ai</a:t>
            </a:r>
            <a:r>
              <a:rPr lang="en-US" sz="3027" dirty="0" smtClean="0"/>
              <a:t>;</a:t>
            </a:r>
            <a:endParaRPr lang="cs-CZ" sz="3027" dirty="0" smtClean="0"/>
          </a:p>
          <a:p>
            <a:pPr>
              <a:buNone/>
            </a:pPr>
            <a:r>
              <a:rPr lang="en-US" sz="3027" dirty="0" err="1" smtClean="0"/>
              <a:t>Jis</a:t>
            </a:r>
            <a:r>
              <a:rPr lang="en-US" sz="3027" dirty="0" smtClean="0"/>
              <a:t>, </a:t>
            </a:r>
            <a:r>
              <a:rPr lang="en-US" sz="3027" dirty="0" err="1" smtClean="0"/>
              <a:t>ji</a:t>
            </a:r>
            <a:r>
              <a:rPr lang="en-US" sz="3027" dirty="0" smtClean="0"/>
              <a:t> </a:t>
            </a:r>
            <a:r>
              <a:rPr lang="en-US" sz="3027" dirty="0" err="1" smtClean="0"/>
              <a:t>joj</a:t>
            </a:r>
            <a:r>
              <a:rPr lang="en-US" sz="3027" dirty="0" err="1" smtClean="0">
                <a:solidFill>
                  <a:srgbClr val="FF0000"/>
                </a:solidFill>
              </a:rPr>
              <a:t>o</a:t>
            </a:r>
            <a:r>
              <a:rPr lang="en-US" sz="3027" dirty="0" smtClean="0"/>
              <a:t> –         </a:t>
            </a:r>
            <a:r>
              <a:rPr lang="en-US" sz="3027" dirty="0" err="1" smtClean="0"/>
              <a:t>tu</a:t>
            </a:r>
            <a:r>
              <a:rPr lang="en-US" sz="3027" dirty="0" smtClean="0"/>
              <a:t> </a:t>
            </a:r>
            <a:r>
              <a:rPr lang="en-US" sz="3027" dirty="0" err="1" smtClean="0"/>
              <a:t>joj</a:t>
            </a:r>
            <a:r>
              <a:rPr lang="en-US" sz="3027" dirty="0" err="1" smtClean="0">
                <a:solidFill>
                  <a:srgbClr val="FF0000"/>
                </a:solidFill>
              </a:rPr>
              <a:t>ai</a:t>
            </a:r>
            <a:r>
              <a:rPr lang="en-US" sz="3027" dirty="0" smtClean="0"/>
              <a:t>;</a:t>
            </a:r>
            <a:endParaRPr lang="cs-CZ" sz="3027" dirty="0" smtClean="0"/>
          </a:p>
          <a:p>
            <a:pPr>
              <a:buNone/>
            </a:pPr>
            <a:r>
              <a:rPr lang="en-US" sz="3027" dirty="0" err="1" smtClean="0"/>
              <a:t>Jis</a:t>
            </a:r>
            <a:r>
              <a:rPr lang="en-US" sz="3027" dirty="0" smtClean="0"/>
              <a:t>, </a:t>
            </a:r>
            <a:r>
              <a:rPr lang="en-US" sz="3027" dirty="0" err="1" smtClean="0"/>
              <a:t>ji</a:t>
            </a:r>
            <a:r>
              <a:rPr lang="en-US" sz="3027" dirty="0" smtClean="0"/>
              <a:t> </a:t>
            </a:r>
            <a:r>
              <a:rPr lang="en-US" sz="3027" dirty="0" err="1" smtClean="0"/>
              <a:t>kapoj</a:t>
            </a:r>
            <a:r>
              <a:rPr lang="en-US" sz="3027" dirty="0" err="1" smtClean="0">
                <a:solidFill>
                  <a:srgbClr val="FF0000"/>
                </a:solidFill>
              </a:rPr>
              <a:t>o</a:t>
            </a:r>
            <a:r>
              <a:rPr lang="en-US" sz="3027" dirty="0" smtClean="0"/>
              <a:t> –    </a:t>
            </a:r>
            <a:r>
              <a:rPr lang="en-US" sz="3027" dirty="0" err="1" smtClean="0"/>
              <a:t>tu</a:t>
            </a:r>
            <a:r>
              <a:rPr lang="en-US" sz="3027" dirty="0" smtClean="0"/>
              <a:t> </a:t>
            </a:r>
            <a:r>
              <a:rPr lang="en-US" sz="3027" dirty="0" err="1" smtClean="0"/>
              <a:t>kapoj</a:t>
            </a:r>
            <a:r>
              <a:rPr lang="en-US" sz="3027" dirty="0" err="1" smtClean="0">
                <a:solidFill>
                  <a:srgbClr val="FF0000"/>
                </a:solidFill>
              </a:rPr>
              <a:t>ai</a:t>
            </a:r>
            <a:r>
              <a:rPr lang="en-US" sz="3027" dirty="0" smtClean="0"/>
              <a:t>…</a:t>
            </a:r>
          </a:p>
          <a:p>
            <a:pPr>
              <a:buNone/>
            </a:pPr>
            <a:r>
              <a:rPr lang="en-US" sz="3600" dirty="0" err="1" smtClean="0">
                <a:solidFill>
                  <a:srgbClr val="800000"/>
                </a:solidFill>
              </a:rPr>
              <a:t>Jei</a:t>
            </a:r>
            <a:r>
              <a:rPr lang="en-US" sz="3600" dirty="0" smtClean="0">
                <a:solidFill>
                  <a:srgbClr val="800000"/>
                </a:solidFill>
              </a:rPr>
              <a:t> </a:t>
            </a:r>
          </a:p>
          <a:p>
            <a:pPr>
              <a:buNone/>
            </a:pPr>
            <a:r>
              <a:rPr lang="en-US" sz="3600" dirty="0" smtClean="0">
                <a:solidFill>
                  <a:srgbClr val="800000"/>
                </a:solidFill>
              </a:rPr>
              <a:t>III-</a:t>
            </a:r>
            <a:r>
              <a:rPr lang="en-US" sz="3600" dirty="0" err="1" smtClean="0">
                <a:solidFill>
                  <a:srgbClr val="800000"/>
                </a:solidFill>
              </a:rPr>
              <a:t>iajame</a:t>
            </a:r>
            <a:r>
              <a:rPr lang="en-US" sz="3600" dirty="0" smtClean="0">
                <a:solidFill>
                  <a:srgbClr val="800000"/>
                </a:solidFill>
              </a:rPr>
              <a:t> </a:t>
            </a:r>
            <a:r>
              <a:rPr lang="en-US" sz="3600" dirty="0" err="1" smtClean="0">
                <a:solidFill>
                  <a:srgbClr val="800000"/>
                </a:solidFill>
              </a:rPr>
              <a:t>asmenyje</a:t>
            </a:r>
            <a:r>
              <a:rPr lang="en-US" sz="3600" dirty="0" smtClean="0">
                <a:solidFill>
                  <a:srgbClr val="800000"/>
                </a:solidFill>
              </a:rPr>
              <a:t> </a:t>
            </a:r>
            <a:r>
              <a:rPr lang="en-US" sz="3600" dirty="0" err="1" smtClean="0">
                <a:solidFill>
                  <a:srgbClr val="800000"/>
                </a:solidFill>
              </a:rPr>
              <a:t>galūnė</a:t>
            </a:r>
            <a:r>
              <a:rPr lang="en-US" sz="3600" dirty="0" smtClean="0">
                <a:solidFill>
                  <a:srgbClr val="800000"/>
                </a:solidFill>
              </a:rPr>
              <a:t> </a:t>
            </a:r>
            <a:r>
              <a:rPr lang="en-US" sz="3600" dirty="0" smtClean="0">
                <a:solidFill>
                  <a:srgbClr val="0000FF"/>
                </a:solidFill>
              </a:rPr>
              <a:t>–</a:t>
            </a:r>
            <a:r>
              <a:rPr lang="en-US" sz="3600" dirty="0" err="1" smtClean="0">
                <a:solidFill>
                  <a:srgbClr val="0000FF"/>
                </a:solidFill>
              </a:rPr>
              <a:t>ė</a:t>
            </a:r>
            <a:r>
              <a:rPr lang="en-US" sz="3600" dirty="0" smtClean="0">
                <a:solidFill>
                  <a:srgbClr val="800000"/>
                </a:solidFill>
              </a:rPr>
              <a:t>, tai II-</a:t>
            </a:r>
            <a:r>
              <a:rPr lang="en-US" sz="3600" dirty="0" err="1" smtClean="0">
                <a:solidFill>
                  <a:srgbClr val="800000"/>
                </a:solidFill>
              </a:rPr>
              <a:t>ajame</a:t>
            </a:r>
            <a:r>
              <a:rPr lang="en-US" sz="3600" dirty="0" smtClean="0">
                <a:solidFill>
                  <a:srgbClr val="800000"/>
                </a:solidFill>
              </a:rPr>
              <a:t> </a:t>
            </a:r>
            <a:r>
              <a:rPr lang="en-US" sz="3600" dirty="0" smtClean="0">
                <a:solidFill>
                  <a:srgbClr val="0000FF"/>
                </a:solidFill>
              </a:rPr>
              <a:t>–</a:t>
            </a:r>
            <a:r>
              <a:rPr lang="en-US" sz="3600" dirty="0" err="1" smtClean="0">
                <a:solidFill>
                  <a:srgbClr val="0000FF"/>
                </a:solidFill>
              </a:rPr>
              <a:t>ei</a:t>
            </a:r>
            <a:r>
              <a:rPr lang="en-US" sz="3600" dirty="0" smtClean="0">
                <a:solidFill>
                  <a:srgbClr val="800000"/>
                </a:solidFill>
              </a:rPr>
              <a:t>.</a:t>
            </a:r>
            <a:endParaRPr lang="cs-CZ" sz="3600" dirty="0" smtClean="0">
              <a:solidFill>
                <a:srgbClr val="800000"/>
              </a:solidFill>
            </a:endParaRPr>
          </a:p>
          <a:p>
            <a:pPr>
              <a:buNone/>
            </a:pPr>
            <a:r>
              <a:rPr lang="en-US" sz="3027" dirty="0" err="1" smtClean="0"/>
              <a:t>Jis</a:t>
            </a:r>
            <a:r>
              <a:rPr lang="en-US" sz="3027" dirty="0" smtClean="0"/>
              <a:t>, </a:t>
            </a:r>
            <a:r>
              <a:rPr lang="en-US" sz="3027" dirty="0" err="1" smtClean="0"/>
              <a:t>ji</a:t>
            </a:r>
            <a:r>
              <a:rPr lang="en-US" sz="3027" dirty="0" smtClean="0"/>
              <a:t> </a:t>
            </a:r>
            <a:r>
              <a:rPr lang="en-US" sz="3027" dirty="0" err="1" smtClean="0"/>
              <a:t>trauk</a:t>
            </a:r>
            <a:r>
              <a:rPr lang="en-US" sz="3027" dirty="0" err="1" smtClean="0">
                <a:solidFill>
                  <a:srgbClr val="0000FF"/>
                </a:solidFill>
              </a:rPr>
              <a:t>ė</a:t>
            </a:r>
            <a:r>
              <a:rPr lang="en-US" sz="3027" dirty="0" smtClean="0"/>
              <a:t> –     </a:t>
            </a:r>
            <a:r>
              <a:rPr lang="en-US" sz="3027" dirty="0" err="1" smtClean="0"/>
              <a:t>tu</a:t>
            </a:r>
            <a:r>
              <a:rPr lang="en-US" sz="3027" dirty="0" smtClean="0"/>
              <a:t> </a:t>
            </a:r>
            <a:r>
              <a:rPr lang="en-US" sz="3027" dirty="0" err="1" smtClean="0"/>
              <a:t>trauk</a:t>
            </a:r>
            <a:r>
              <a:rPr lang="en-US" sz="3027" dirty="0" err="1" smtClean="0">
                <a:solidFill>
                  <a:srgbClr val="0000FF"/>
                </a:solidFill>
              </a:rPr>
              <a:t>ei</a:t>
            </a:r>
            <a:r>
              <a:rPr lang="en-US" sz="3027" dirty="0" smtClean="0"/>
              <a:t>;</a:t>
            </a:r>
            <a:endParaRPr lang="cs-CZ" sz="3027" dirty="0" smtClean="0"/>
          </a:p>
          <a:p>
            <a:pPr>
              <a:buNone/>
            </a:pPr>
            <a:r>
              <a:rPr lang="en-US" sz="3027" dirty="0" err="1" smtClean="0"/>
              <a:t>Jis</a:t>
            </a:r>
            <a:r>
              <a:rPr lang="en-US" sz="3027" dirty="0" smtClean="0"/>
              <a:t>, </a:t>
            </a:r>
            <a:r>
              <a:rPr lang="en-US" sz="3027" dirty="0" err="1" smtClean="0"/>
              <a:t>ji</a:t>
            </a:r>
            <a:r>
              <a:rPr lang="en-US" sz="3027" dirty="0" smtClean="0"/>
              <a:t> </a:t>
            </a:r>
            <a:r>
              <a:rPr lang="en-US" sz="3027" dirty="0" err="1" smtClean="0"/>
              <a:t>šauk</a:t>
            </a:r>
            <a:r>
              <a:rPr lang="en-US" sz="3027" dirty="0" err="1" smtClean="0">
                <a:solidFill>
                  <a:srgbClr val="0000FF"/>
                </a:solidFill>
              </a:rPr>
              <a:t>ė</a:t>
            </a:r>
            <a:r>
              <a:rPr lang="en-US" sz="3027" dirty="0" smtClean="0"/>
              <a:t> –      </a:t>
            </a:r>
            <a:r>
              <a:rPr lang="en-US" sz="3027" dirty="0" err="1" smtClean="0"/>
              <a:t>tu</a:t>
            </a:r>
            <a:r>
              <a:rPr lang="en-US" sz="3027" dirty="0" smtClean="0"/>
              <a:t> </a:t>
            </a:r>
            <a:r>
              <a:rPr lang="en-US" sz="3027" dirty="0" err="1" smtClean="0"/>
              <a:t>šauk</a:t>
            </a:r>
            <a:r>
              <a:rPr lang="en-US" sz="3027" dirty="0" err="1" smtClean="0">
                <a:solidFill>
                  <a:srgbClr val="0000FF"/>
                </a:solidFill>
              </a:rPr>
              <a:t>ei</a:t>
            </a:r>
            <a:r>
              <a:rPr lang="en-US" sz="3027" dirty="0" smtClean="0"/>
              <a:t>;</a:t>
            </a:r>
            <a:endParaRPr lang="cs-CZ" sz="3027" dirty="0" smtClean="0"/>
          </a:p>
          <a:p>
            <a:pPr>
              <a:buNone/>
            </a:pPr>
            <a:r>
              <a:rPr lang="en-US" sz="3027" dirty="0" err="1" smtClean="0"/>
              <a:t>Jis</a:t>
            </a:r>
            <a:r>
              <a:rPr lang="en-US" sz="3027" dirty="0" smtClean="0"/>
              <a:t>, </a:t>
            </a:r>
            <a:r>
              <a:rPr lang="en-US" sz="3027" dirty="0" err="1" smtClean="0"/>
              <a:t>ji</a:t>
            </a:r>
            <a:r>
              <a:rPr lang="en-US" sz="3027" dirty="0" smtClean="0"/>
              <a:t> </a:t>
            </a:r>
            <a:r>
              <a:rPr lang="en-US" sz="3027" dirty="0" err="1" smtClean="0"/>
              <a:t>ved</a:t>
            </a:r>
            <a:r>
              <a:rPr lang="en-US" sz="3027" dirty="0" err="1" smtClean="0">
                <a:solidFill>
                  <a:srgbClr val="0000FF"/>
                </a:solidFill>
              </a:rPr>
              <a:t>ė</a:t>
            </a:r>
            <a:r>
              <a:rPr lang="en-US" sz="3027" dirty="0" smtClean="0"/>
              <a:t> –        </a:t>
            </a:r>
            <a:r>
              <a:rPr lang="en-US" sz="3027" dirty="0" err="1" smtClean="0"/>
              <a:t>tu</a:t>
            </a:r>
            <a:r>
              <a:rPr lang="en-US" sz="3027" dirty="0" smtClean="0"/>
              <a:t> </a:t>
            </a:r>
            <a:r>
              <a:rPr lang="en-US" sz="3027" dirty="0" err="1" smtClean="0"/>
              <a:t>ved</a:t>
            </a:r>
            <a:r>
              <a:rPr lang="en-US" sz="3027" dirty="0" err="1" smtClean="0">
                <a:solidFill>
                  <a:srgbClr val="0000FF"/>
                </a:solidFill>
              </a:rPr>
              <a:t>ei</a:t>
            </a:r>
            <a:r>
              <a:rPr lang="en-US" sz="3027" dirty="0" smtClean="0"/>
              <a:t>…</a:t>
            </a:r>
            <a:endParaRPr lang="cs-CZ" sz="3027" dirty="0" smtClean="0"/>
          </a:p>
          <a:p>
            <a:pPr>
              <a:buNone/>
            </a:pPr>
            <a:r>
              <a:rPr lang="en-US" sz="3027" dirty="0" smtClean="0"/>
              <a:t> </a:t>
            </a:r>
            <a:endParaRPr lang="lt-LT" sz="3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7833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en-US" b="1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Būtasis</a:t>
            </a:r>
            <a:r>
              <a:rPr lang="en-US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lang="en-US" b="1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dažninis</a:t>
            </a:r>
            <a:r>
              <a:rPr lang="en-US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lang="en-US" b="1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laikas</a:t>
            </a:r>
            <a:r>
              <a:rPr lang="en-US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 (</a:t>
            </a:r>
            <a:r>
              <a:rPr lang="en-US" b="1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praeitis</a:t>
            </a:r>
            <a:r>
              <a:rPr lang="en-US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)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249" y="994833"/>
            <a:ext cx="8752417" cy="5329767"/>
          </a:xfrm>
        </p:spPr>
        <p:txBody>
          <a:bodyPr/>
          <a:lstStyle/>
          <a:p>
            <a:pPr>
              <a:buNone/>
            </a:pPr>
            <a:r>
              <a:rPr lang="en-US" sz="4000" dirty="0" err="1" smtClean="0"/>
              <a:t>Būtojo</a:t>
            </a:r>
            <a:r>
              <a:rPr lang="en-US" sz="4000" dirty="0" smtClean="0"/>
              <a:t> </a:t>
            </a:r>
            <a:r>
              <a:rPr lang="en-US" sz="4000" dirty="0" err="1" smtClean="0"/>
              <a:t>dažninio</a:t>
            </a:r>
            <a:r>
              <a:rPr lang="en-US" sz="4000" dirty="0" smtClean="0"/>
              <a:t> </a:t>
            </a:r>
            <a:r>
              <a:rPr lang="en-US" sz="4000" dirty="0" err="1" smtClean="0"/>
              <a:t>laiko</a:t>
            </a:r>
            <a:r>
              <a:rPr lang="en-US" sz="4000" dirty="0" smtClean="0"/>
              <a:t> </a:t>
            </a:r>
            <a:r>
              <a:rPr lang="en-US" sz="4000" dirty="0" err="1" smtClean="0"/>
              <a:t>veiksmažodžiai</a:t>
            </a:r>
            <a:r>
              <a:rPr lang="en-US" sz="4000" dirty="0" smtClean="0"/>
              <a:t> </a:t>
            </a:r>
            <a:r>
              <a:rPr lang="en-US" sz="4000" dirty="0" err="1" smtClean="0"/>
              <a:t>rodo</a:t>
            </a:r>
            <a:r>
              <a:rPr lang="en-US" sz="4000" dirty="0" smtClean="0"/>
              <a:t> </a:t>
            </a:r>
            <a:r>
              <a:rPr lang="en-US" sz="4000" dirty="0" err="1" smtClean="0"/>
              <a:t>praeityje</a:t>
            </a:r>
            <a:r>
              <a:rPr lang="en-US" sz="4000" dirty="0" smtClean="0"/>
              <a:t> </a:t>
            </a:r>
            <a:r>
              <a:rPr lang="en-US" sz="4000" dirty="0" err="1" smtClean="0"/>
              <a:t>dažnai</a:t>
            </a:r>
            <a:r>
              <a:rPr lang="en-US" sz="4000" dirty="0" smtClean="0"/>
              <a:t> </a:t>
            </a:r>
            <a:r>
              <a:rPr lang="en-US" sz="4000" dirty="0" err="1" smtClean="0"/>
              <a:t>vykusį</a:t>
            </a:r>
            <a:r>
              <a:rPr lang="en-US" sz="4000" dirty="0" smtClean="0"/>
              <a:t> </a:t>
            </a:r>
            <a:r>
              <a:rPr lang="en-US" sz="4000" dirty="0" err="1" smtClean="0"/>
              <a:t>veiksmą</a:t>
            </a:r>
            <a:r>
              <a:rPr lang="en-US" sz="4000" dirty="0" smtClean="0"/>
              <a:t>. Tai </a:t>
            </a:r>
            <a:r>
              <a:rPr lang="en-US" sz="4000" dirty="0" err="1" smtClean="0">
                <a:solidFill>
                  <a:srgbClr val="800000"/>
                </a:solidFill>
              </a:rPr>
              <a:t>išvestinė</a:t>
            </a:r>
            <a:r>
              <a:rPr lang="en-US" sz="4000" dirty="0" smtClean="0"/>
              <a:t> forma, </a:t>
            </a:r>
            <a:r>
              <a:rPr lang="en-US" sz="4000" dirty="0" err="1" smtClean="0"/>
              <a:t>daroma</a:t>
            </a:r>
            <a:r>
              <a:rPr lang="en-US" sz="4000" dirty="0" smtClean="0"/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iš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bendraties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/>
              <a:t>kamieno</a:t>
            </a:r>
            <a:r>
              <a:rPr lang="en-US" sz="4000" dirty="0" smtClean="0"/>
              <a:t>, </a:t>
            </a:r>
            <a:r>
              <a:rPr lang="en-US" sz="4000" dirty="0" err="1" smtClean="0"/>
              <a:t>priesagos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-</a:t>
            </a:r>
            <a:r>
              <a:rPr lang="en-US" sz="4000" dirty="0" err="1" smtClean="0">
                <a:solidFill>
                  <a:srgbClr val="FF0000"/>
                </a:solidFill>
              </a:rPr>
              <a:t>dav</a:t>
            </a:r>
            <a:r>
              <a:rPr lang="en-US" sz="4000" dirty="0" smtClean="0">
                <a:solidFill>
                  <a:srgbClr val="FF0000"/>
                </a:solidFill>
              </a:rPr>
              <a:t>-</a:t>
            </a:r>
            <a:r>
              <a:rPr lang="en-US" sz="4000" dirty="0" smtClean="0"/>
              <a:t> </a:t>
            </a:r>
            <a:r>
              <a:rPr lang="en-US" sz="4000" dirty="0" err="1" smtClean="0"/>
              <a:t>ir</a:t>
            </a:r>
            <a:r>
              <a:rPr lang="en-US" sz="4000" dirty="0" smtClean="0"/>
              <a:t> </a:t>
            </a:r>
            <a:r>
              <a:rPr lang="en-US" sz="4000" dirty="0" err="1" smtClean="0"/>
              <a:t>asmenų</a:t>
            </a:r>
            <a:r>
              <a:rPr lang="en-US" sz="4000" dirty="0" smtClean="0"/>
              <a:t> </a:t>
            </a:r>
            <a:r>
              <a:rPr lang="en-US" sz="4000" dirty="0" err="1" smtClean="0"/>
              <a:t>galūnių</a:t>
            </a:r>
            <a:r>
              <a:rPr lang="en-US" sz="4000" dirty="0" smtClean="0"/>
              <a:t>:</a:t>
            </a:r>
            <a:endParaRPr lang="cs-CZ" sz="4000" dirty="0" smtClean="0"/>
          </a:p>
          <a:p>
            <a:pPr>
              <a:buNone/>
            </a:pPr>
            <a:r>
              <a:rPr lang="en-US" sz="4000" dirty="0" smtClean="0">
                <a:solidFill>
                  <a:srgbClr val="0000FF"/>
                </a:solidFill>
              </a:rPr>
              <a:t>  </a:t>
            </a:r>
            <a:r>
              <a:rPr lang="en-US" sz="4000" dirty="0" err="1" smtClean="0">
                <a:solidFill>
                  <a:srgbClr val="0000FF"/>
                </a:solidFill>
              </a:rPr>
              <a:t>kasdavo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rasdavo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rišdavo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žaisdavo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nešdavo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megzdavo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švilpdavo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dirbdavo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lipdavo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ruošdavo</a:t>
            </a:r>
            <a:r>
              <a:rPr lang="en-US" sz="4000" dirty="0" smtClean="0">
                <a:solidFill>
                  <a:srgbClr val="0000FF"/>
                </a:solidFill>
              </a:rPr>
              <a:t>…</a:t>
            </a:r>
            <a:endParaRPr lang="cs-CZ" sz="4000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225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Būsimasis laikas (ateitis)</a:t>
            </a:r>
            <a:endParaRPr lang="lt-LT" b="1" dirty="0">
              <a:solidFill>
                <a:srgbClr val="80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167" y="1111250"/>
            <a:ext cx="8667749" cy="521335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</a:t>
            </a:r>
            <a:r>
              <a:rPr lang="en-US" sz="4000" dirty="0" err="1" smtClean="0"/>
              <a:t>Būsimasis</a:t>
            </a:r>
            <a:r>
              <a:rPr lang="en-US" sz="4000" dirty="0" smtClean="0"/>
              <a:t> </a:t>
            </a:r>
            <a:r>
              <a:rPr lang="en-US" sz="4000" dirty="0" err="1" smtClean="0"/>
              <a:t>laikas</a:t>
            </a:r>
            <a:r>
              <a:rPr lang="en-US" sz="4000" dirty="0" smtClean="0"/>
              <a:t> </a:t>
            </a:r>
            <a:r>
              <a:rPr lang="en-US" sz="4000" dirty="0" err="1" smtClean="0"/>
              <a:t>rodo</a:t>
            </a:r>
            <a:r>
              <a:rPr lang="en-US" sz="4000" dirty="0" smtClean="0"/>
              <a:t>, </a:t>
            </a:r>
            <a:r>
              <a:rPr lang="en-US" sz="4000" dirty="0" err="1" smtClean="0"/>
              <a:t>kad</a:t>
            </a:r>
            <a:r>
              <a:rPr lang="en-US" sz="4000" dirty="0" smtClean="0"/>
              <a:t> </a:t>
            </a:r>
            <a:r>
              <a:rPr lang="en-US" sz="4000" dirty="0" err="1" smtClean="0"/>
              <a:t>veiksmas</a:t>
            </a:r>
            <a:r>
              <a:rPr lang="en-US" sz="4000" dirty="0" smtClean="0"/>
              <a:t> </a:t>
            </a:r>
            <a:r>
              <a:rPr lang="en-US" sz="4000" dirty="0" err="1" smtClean="0"/>
              <a:t>vyks</a:t>
            </a:r>
            <a:r>
              <a:rPr lang="en-US" sz="4000" dirty="0" smtClean="0"/>
              <a:t> </a:t>
            </a:r>
            <a:r>
              <a:rPr lang="en-US" sz="4000" dirty="0" err="1" smtClean="0"/>
              <a:t>ateityje</a:t>
            </a:r>
            <a:r>
              <a:rPr lang="en-US" sz="4000" dirty="0" smtClean="0"/>
              <a:t>. Tai </a:t>
            </a:r>
            <a:r>
              <a:rPr lang="en-US" sz="4000" dirty="0" err="1" smtClean="0">
                <a:solidFill>
                  <a:srgbClr val="800000"/>
                </a:solidFill>
              </a:rPr>
              <a:t>išvestinė</a:t>
            </a:r>
            <a:r>
              <a:rPr lang="en-US" sz="4000" dirty="0" smtClean="0"/>
              <a:t> forma, </a:t>
            </a:r>
            <a:r>
              <a:rPr lang="en-US" sz="4000" dirty="0" err="1" smtClean="0"/>
              <a:t>daroma</a:t>
            </a:r>
            <a:r>
              <a:rPr lang="en-US" sz="4000" dirty="0" smtClean="0"/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iš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bendraties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/>
              <a:t>kamieno</a:t>
            </a:r>
            <a:r>
              <a:rPr lang="en-US" sz="4000" dirty="0" smtClean="0"/>
              <a:t>, </a:t>
            </a:r>
            <a:r>
              <a:rPr lang="en-US" sz="4000" dirty="0" err="1" smtClean="0"/>
              <a:t>priesagos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-</a:t>
            </a:r>
            <a:r>
              <a:rPr lang="en-US" sz="4000" dirty="0" err="1" smtClean="0">
                <a:solidFill>
                  <a:srgbClr val="FF0000"/>
                </a:solidFill>
              </a:rPr>
              <a:t>s</a:t>
            </a:r>
            <a:r>
              <a:rPr lang="en-US" sz="4000" dirty="0" smtClean="0">
                <a:solidFill>
                  <a:srgbClr val="FF0000"/>
                </a:solidFill>
              </a:rPr>
              <a:t>-, -</a:t>
            </a:r>
            <a:r>
              <a:rPr lang="en-US" sz="4000" dirty="0" err="1" smtClean="0">
                <a:solidFill>
                  <a:srgbClr val="FF0000"/>
                </a:solidFill>
              </a:rPr>
              <a:t>si</a:t>
            </a:r>
            <a:r>
              <a:rPr lang="en-US" sz="4000" dirty="0" smtClean="0">
                <a:solidFill>
                  <a:srgbClr val="FF0000"/>
                </a:solidFill>
              </a:rPr>
              <a:t>- </a:t>
            </a:r>
            <a:r>
              <a:rPr lang="en-US" sz="4000" dirty="0" err="1" smtClean="0"/>
              <a:t>ir</a:t>
            </a:r>
            <a:r>
              <a:rPr lang="en-US" sz="4000" dirty="0" smtClean="0"/>
              <a:t> </a:t>
            </a:r>
            <a:r>
              <a:rPr lang="en-US" sz="4000" dirty="0" err="1" smtClean="0"/>
              <a:t>asmenų</a:t>
            </a:r>
            <a:r>
              <a:rPr lang="en-US" sz="4000" dirty="0" smtClean="0"/>
              <a:t> </a:t>
            </a:r>
            <a:r>
              <a:rPr lang="en-US" sz="4000" dirty="0" err="1" smtClean="0"/>
              <a:t>galūnių</a:t>
            </a:r>
            <a:r>
              <a:rPr lang="en-US" sz="4000" dirty="0" smtClean="0"/>
              <a:t>. </a:t>
            </a:r>
            <a:r>
              <a:rPr lang="en-US" sz="4000" dirty="0" err="1" smtClean="0"/>
              <a:t>Trečias</a:t>
            </a:r>
            <a:r>
              <a:rPr lang="en-US" sz="4000" dirty="0" smtClean="0"/>
              <a:t> </a:t>
            </a:r>
            <a:r>
              <a:rPr lang="en-US" sz="4000" dirty="0" err="1" smtClean="0"/>
              <a:t>asmuo</a:t>
            </a:r>
            <a:r>
              <a:rPr lang="en-US" sz="4000" dirty="0" smtClean="0"/>
              <a:t> </a:t>
            </a:r>
            <a:r>
              <a:rPr lang="en-US" sz="4000" dirty="0" err="1" smtClean="0"/>
              <a:t>galūnių</a:t>
            </a:r>
            <a:r>
              <a:rPr lang="en-US" sz="4000" dirty="0" smtClean="0"/>
              <a:t> </a:t>
            </a:r>
            <a:r>
              <a:rPr lang="en-US" sz="4000" dirty="0" err="1" smtClean="0"/>
              <a:t>neturi</a:t>
            </a:r>
            <a:r>
              <a:rPr lang="en-US" sz="4000" dirty="0" smtClean="0"/>
              <a:t> (</a:t>
            </a:r>
            <a:r>
              <a:rPr lang="en-US" sz="4000" dirty="0" err="1" smtClean="0"/>
              <a:t>šauk</a:t>
            </a:r>
            <a:r>
              <a:rPr lang="en-US" sz="4000" dirty="0" err="1" smtClean="0">
                <a:solidFill>
                  <a:srgbClr val="FF0000"/>
                </a:solidFill>
              </a:rPr>
              <a:t>s</a:t>
            </a:r>
            <a:r>
              <a:rPr lang="en-US" sz="4000" dirty="0" smtClean="0"/>
              <a:t>, </a:t>
            </a:r>
            <a:r>
              <a:rPr lang="en-US" sz="4000" dirty="0" err="1" smtClean="0"/>
              <a:t>važiuo</a:t>
            </a:r>
            <a:r>
              <a:rPr lang="en-US" sz="4000" dirty="0" err="1" smtClean="0">
                <a:solidFill>
                  <a:srgbClr val="FF0000"/>
                </a:solidFill>
              </a:rPr>
              <a:t>s</a:t>
            </a:r>
            <a:r>
              <a:rPr lang="en-US" sz="4000" dirty="0" smtClean="0"/>
              <a:t>).</a:t>
            </a:r>
            <a:endParaRPr lang="cs-CZ" sz="4000" dirty="0" smtClean="0"/>
          </a:p>
          <a:p>
            <a:pPr>
              <a:buNone/>
            </a:pPr>
            <a:r>
              <a:rPr lang="en-US" sz="4000" dirty="0" smtClean="0">
                <a:solidFill>
                  <a:srgbClr val="0000FF"/>
                </a:solidFill>
              </a:rPr>
              <a:t>  </a:t>
            </a:r>
            <a:r>
              <a:rPr lang="en-US" sz="4000" dirty="0" err="1" smtClean="0">
                <a:solidFill>
                  <a:srgbClr val="0000FF"/>
                </a:solidFill>
              </a:rPr>
              <a:t>Lauksiu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brisi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keps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kauksime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stumsite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trauks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mesiu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neši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kas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žiūrėsime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skaitysite</a:t>
            </a:r>
            <a:r>
              <a:rPr lang="en-US" sz="4000" dirty="0" smtClean="0">
                <a:solidFill>
                  <a:srgbClr val="0000FF"/>
                </a:solidFill>
              </a:rPr>
              <a:t>, </a:t>
            </a:r>
            <a:r>
              <a:rPr lang="en-US" sz="4000" dirty="0" err="1" smtClean="0">
                <a:solidFill>
                  <a:srgbClr val="0000FF"/>
                </a:solidFill>
              </a:rPr>
              <a:t>rašys</a:t>
            </a:r>
            <a:r>
              <a:rPr lang="en-US" sz="4000" dirty="0" smtClean="0">
                <a:solidFill>
                  <a:srgbClr val="0000FF"/>
                </a:solidFill>
              </a:rPr>
              <a:t>…</a:t>
            </a:r>
            <a:endParaRPr lang="cs-CZ" sz="4000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lt-LT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917"/>
            <a:ext cx="8229600" cy="740833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Būsimojo laiko rašyba</a:t>
            </a:r>
            <a:endParaRPr lang="lt-LT" b="1" dirty="0">
              <a:solidFill>
                <a:srgbClr val="80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84" y="920750"/>
            <a:ext cx="8786519" cy="581495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dirty="0" err="1" smtClean="0">
                <a:latin typeface="Times New Roman"/>
                <a:cs typeface="Times New Roman"/>
              </a:rPr>
              <a:t>Paskutinė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būsimojo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laiko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kamiengalio</a:t>
            </a:r>
            <a:r>
              <a:rPr lang="en-US" sz="4400" dirty="0" smtClean="0">
                <a:latin typeface="Times New Roman"/>
                <a:cs typeface="Times New Roman"/>
              </a:rPr>
              <a:t> (</a:t>
            </a:r>
            <a:r>
              <a:rPr lang="en-US" sz="4400" dirty="0" err="1" smtClean="0">
                <a:latin typeface="Times New Roman"/>
                <a:cs typeface="Times New Roman"/>
              </a:rPr>
              <a:t>kamienas</a:t>
            </a:r>
            <a:r>
              <a:rPr lang="en-US" sz="4400" dirty="0" smtClean="0">
                <a:latin typeface="Times New Roman"/>
                <a:cs typeface="Times New Roman"/>
              </a:rPr>
              <a:t> – </a:t>
            </a:r>
            <a:r>
              <a:rPr lang="en-US" sz="4400" dirty="0" err="1" smtClean="0">
                <a:latin typeface="Times New Roman"/>
                <a:cs typeface="Times New Roman"/>
              </a:rPr>
              <a:t>žodžio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dalis</a:t>
            </a:r>
            <a:r>
              <a:rPr lang="en-US" sz="4400" dirty="0" smtClean="0">
                <a:latin typeface="Times New Roman"/>
                <a:cs typeface="Times New Roman"/>
              </a:rPr>
              <a:t>, </a:t>
            </a:r>
            <a:r>
              <a:rPr lang="en-US" sz="4400" dirty="0" err="1" smtClean="0">
                <a:latin typeface="Times New Roman"/>
                <a:cs typeface="Times New Roman"/>
              </a:rPr>
              <a:t>kuri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lieka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atmetus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galūnę</a:t>
            </a:r>
            <a:r>
              <a:rPr lang="en-US" sz="4400" dirty="0" smtClean="0">
                <a:latin typeface="Times New Roman"/>
                <a:cs typeface="Times New Roman"/>
              </a:rPr>
              <a:t>) </a:t>
            </a:r>
            <a:r>
              <a:rPr lang="en-US" sz="4400" dirty="0" err="1" smtClean="0">
                <a:latin typeface="Times New Roman"/>
                <a:cs typeface="Times New Roman"/>
              </a:rPr>
              <a:t>priebalsė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rašoma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taip</a:t>
            </a:r>
            <a:r>
              <a:rPr lang="en-US" sz="4400" dirty="0" smtClean="0">
                <a:latin typeface="Times New Roman"/>
                <a:cs typeface="Times New Roman"/>
              </a:rPr>
              <a:t>, </a:t>
            </a:r>
            <a:r>
              <a:rPr lang="en-US" sz="4400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kaip</a:t>
            </a:r>
            <a:r>
              <a:rPr lang="en-US" sz="44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tariama</a:t>
            </a:r>
            <a:r>
              <a:rPr lang="en-US" sz="44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: </a:t>
            </a:r>
            <a:r>
              <a:rPr lang="en-US" sz="4400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s</a:t>
            </a:r>
            <a:r>
              <a:rPr lang="en-US" sz="44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arba</a:t>
            </a:r>
            <a:r>
              <a:rPr lang="en-US" sz="44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š</a:t>
            </a:r>
            <a:r>
              <a:rPr lang="en-US" sz="44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.</a:t>
            </a:r>
            <a:endParaRPr lang="cs-CZ" sz="4400" dirty="0" smtClean="0">
              <a:solidFill>
                <a:srgbClr val="800000"/>
              </a:solidFill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Ve</a:t>
            </a:r>
            <a:r>
              <a:rPr lang="en-US" sz="4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ž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ti</a:t>
            </a:r>
            <a:r>
              <a:rPr lang="en-US" sz="4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- 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ve</a:t>
            </a:r>
            <a:r>
              <a:rPr lang="en-US" sz="4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š</a:t>
            </a:r>
            <a:r>
              <a:rPr lang="en-US" sz="4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dro</a:t>
            </a:r>
            <a:r>
              <a:rPr lang="en-US" sz="4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ž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ti</a:t>
            </a:r>
            <a:r>
              <a:rPr lang="en-US" sz="4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dro</a:t>
            </a:r>
            <a:r>
              <a:rPr lang="en-US" sz="4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š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lang="en-US" sz="4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ū</a:t>
            </a:r>
            <a:r>
              <a:rPr lang="en-US" sz="4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ž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ti</a:t>
            </a:r>
            <a:r>
              <a:rPr lang="en-US" sz="4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- 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ū</a:t>
            </a:r>
            <a:r>
              <a:rPr lang="en-US" sz="4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š</a:t>
            </a:r>
            <a:r>
              <a:rPr lang="en-US" sz="4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meg</a:t>
            </a:r>
            <a:r>
              <a:rPr lang="en-US" sz="4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z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ti</a:t>
            </a:r>
            <a:r>
              <a:rPr lang="en-US" sz="4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 meg</a:t>
            </a:r>
            <a:r>
              <a:rPr lang="en-US" sz="4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lang="en-US" sz="4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zir</a:t>
            </a:r>
            <a:r>
              <a:rPr lang="en-US" sz="4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z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ti</a:t>
            </a:r>
            <a:r>
              <a:rPr lang="en-US" sz="4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- 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zir</a:t>
            </a:r>
            <a:r>
              <a:rPr lang="en-US" sz="4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lang="en-US" sz="4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dūg</a:t>
            </a:r>
            <a:r>
              <a:rPr lang="en-US" sz="4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z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ti</a:t>
            </a:r>
            <a:r>
              <a:rPr lang="en-US" sz="4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-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dūg</a:t>
            </a:r>
            <a:r>
              <a:rPr lang="en-US" sz="4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lang="en-US" sz="4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reg</a:t>
            </a:r>
            <a:r>
              <a:rPr lang="en-US" sz="4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z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ti</a:t>
            </a:r>
            <a:r>
              <a:rPr lang="en-US" sz="4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- 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reg</a:t>
            </a:r>
            <a:r>
              <a:rPr lang="en-US" sz="4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lang="en-US" sz="4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grim</a:t>
            </a:r>
            <a:r>
              <a:rPr lang="en-US" sz="4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z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ti</a:t>
            </a:r>
            <a:r>
              <a:rPr lang="en-US" sz="4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- 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grim</a:t>
            </a:r>
            <a:r>
              <a:rPr lang="en-US" sz="4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lang="en-US" sz="4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lang="en-US" sz="4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…</a:t>
            </a:r>
            <a:endParaRPr lang="cs-CZ" sz="44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>
              <a:buNone/>
            </a:pPr>
            <a:endParaRPr lang="lt-LT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7917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Būsimojo laiko rašyba</a:t>
            </a:r>
            <a:endParaRPr lang="lt-LT" b="1" dirty="0">
              <a:solidFill>
                <a:srgbClr val="80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7917"/>
            <a:ext cx="9144000" cy="604308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600" dirty="0" err="1" smtClean="0">
                <a:latin typeface="Times New Roman"/>
                <a:cs typeface="Times New Roman"/>
              </a:rPr>
              <a:t>Dviskiemenių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veiksmažodžių</a:t>
            </a:r>
            <a:r>
              <a:rPr lang="en-US" sz="3600" dirty="0" smtClean="0"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latin typeface="Times New Roman"/>
                <a:cs typeface="Times New Roman"/>
              </a:rPr>
              <a:t>kurių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bendratys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baigiasi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yti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-(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i)ūti</a:t>
            </a:r>
            <a:r>
              <a:rPr lang="en-US" sz="3600" dirty="0" smtClean="0">
                <a:latin typeface="Times New Roman"/>
                <a:cs typeface="Times New Roman"/>
              </a:rPr>
              <a:t>, </a:t>
            </a:r>
            <a:r>
              <a:rPr lang="en-US" sz="3600" dirty="0" err="1" smtClean="0">
                <a:latin typeface="Times New Roman"/>
                <a:cs typeface="Times New Roman"/>
              </a:rPr>
              <a:t>būsimojo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laiko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trečiojo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asmens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šaknies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balsiai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ir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ū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sutrumpėja</a:t>
            </a:r>
            <a:r>
              <a:rPr lang="en-US" sz="3600" dirty="0" smtClean="0">
                <a:latin typeface="Times New Roman"/>
                <a:cs typeface="Times New Roman"/>
              </a:rPr>
              <a:t> (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žymimi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raidėmis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ir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u</a:t>
            </a:r>
            <a:r>
              <a:rPr lang="en-US" sz="3600" dirty="0" smtClean="0">
                <a:latin typeface="Times New Roman"/>
                <a:cs typeface="Times New Roman"/>
              </a:rPr>
              <a:t>). </a:t>
            </a:r>
            <a:r>
              <a:rPr lang="en-US" sz="3600" dirty="0" err="1" smtClean="0">
                <a:latin typeface="Times New Roman"/>
                <a:cs typeface="Times New Roman"/>
              </a:rPr>
              <a:t>Skiemenys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latin typeface="Times New Roman"/>
                <a:cs typeface="Times New Roman"/>
              </a:rPr>
              <a:t>skaičiuojami</a:t>
            </a:r>
            <a:r>
              <a:rPr lang="en-US" sz="3600" dirty="0" smtClean="0">
                <a:latin typeface="Times New Roman"/>
                <a:cs typeface="Times New Roman"/>
              </a:rPr>
              <a:t> be </a:t>
            </a:r>
            <a:r>
              <a:rPr lang="en-US" sz="3600" dirty="0" err="1" smtClean="0">
                <a:latin typeface="Times New Roman"/>
                <a:cs typeface="Times New Roman"/>
              </a:rPr>
              <a:t>priešdėlių</a:t>
            </a:r>
            <a:r>
              <a:rPr lang="en-US" sz="3600" dirty="0" smtClean="0">
                <a:latin typeface="Times New Roman"/>
                <a:cs typeface="Times New Roman"/>
              </a:rPr>
              <a:t>.</a:t>
            </a:r>
            <a:endParaRPr lang="cs-CZ" sz="36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600" dirty="0" err="1" smtClean="0">
                <a:latin typeface="Times New Roman"/>
                <a:cs typeface="Times New Roman"/>
              </a:rPr>
              <a:t>Lyti</a:t>
            </a:r>
            <a:r>
              <a:rPr lang="en-US" sz="3600" dirty="0" smtClean="0">
                <a:latin typeface="Times New Roman"/>
                <a:cs typeface="Times New Roman"/>
              </a:rPr>
              <a:t> – </a:t>
            </a:r>
            <a:r>
              <a:rPr lang="en-US" sz="3600" dirty="0" err="1" smtClean="0">
                <a:latin typeface="Times New Roman"/>
                <a:cs typeface="Times New Roman"/>
              </a:rPr>
              <a:t>l</a:t>
            </a:r>
            <a:r>
              <a:rPr lang="en-US" sz="3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lang="en-US" sz="3600" dirty="0" err="1" smtClean="0">
                <a:latin typeface="Times New Roman"/>
                <a:cs typeface="Times New Roman"/>
              </a:rPr>
              <a:t>s</a:t>
            </a:r>
            <a:r>
              <a:rPr lang="en-US" sz="3600" dirty="0" smtClean="0">
                <a:latin typeface="Times New Roman"/>
                <a:cs typeface="Times New Roman"/>
              </a:rPr>
              <a:t>;</a:t>
            </a:r>
            <a:r>
              <a:rPr lang="cs-CZ" sz="3600" dirty="0" smtClean="0">
                <a:latin typeface="Times New Roman"/>
                <a:cs typeface="Times New Roman"/>
              </a:rPr>
              <a:t>                     </a:t>
            </a:r>
            <a:r>
              <a:rPr lang="en-US" sz="3600" dirty="0" err="1" smtClean="0">
                <a:latin typeface="Times New Roman"/>
                <a:cs typeface="Times New Roman"/>
              </a:rPr>
              <a:t>gyti</a:t>
            </a:r>
            <a:r>
              <a:rPr lang="en-US" sz="3600" dirty="0" smtClean="0">
                <a:latin typeface="Times New Roman"/>
                <a:cs typeface="Times New Roman"/>
              </a:rPr>
              <a:t> – </a:t>
            </a:r>
            <a:r>
              <a:rPr lang="en-US" sz="3600" dirty="0" err="1" smtClean="0">
                <a:latin typeface="Times New Roman"/>
                <a:cs typeface="Times New Roman"/>
              </a:rPr>
              <a:t>g</a:t>
            </a:r>
            <a:r>
              <a:rPr lang="en-US" sz="3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lang="en-US" sz="3600" dirty="0" err="1" smtClean="0">
                <a:latin typeface="Times New Roman"/>
                <a:cs typeface="Times New Roman"/>
              </a:rPr>
              <a:t>s</a:t>
            </a:r>
            <a:r>
              <a:rPr lang="en-US" sz="3600" dirty="0" smtClean="0">
                <a:latin typeface="Times New Roman"/>
                <a:cs typeface="Times New Roman"/>
              </a:rPr>
              <a:t>;</a:t>
            </a:r>
            <a:endParaRPr lang="cs-CZ" sz="36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600" dirty="0" err="1" smtClean="0">
                <a:latin typeface="Times New Roman"/>
                <a:cs typeface="Times New Roman"/>
              </a:rPr>
              <a:t>būti</a:t>
            </a:r>
            <a:r>
              <a:rPr lang="en-US" sz="3600" dirty="0" smtClean="0">
                <a:latin typeface="Times New Roman"/>
                <a:cs typeface="Times New Roman"/>
              </a:rPr>
              <a:t> – b</a:t>
            </a:r>
            <a:r>
              <a:rPr lang="en-US" sz="3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lang="en-US" sz="3600" dirty="0" smtClean="0">
                <a:latin typeface="Times New Roman"/>
                <a:cs typeface="Times New Roman"/>
              </a:rPr>
              <a:t>s;</a:t>
            </a:r>
            <a:r>
              <a:rPr lang="cs-CZ" sz="3600" dirty="0" smtClean="0">
                <a:latin typeface="Times New Roman"/>
                <a:cs typeface="Times New Roman"/>
              </a:rPr>
              <a:t>                  </a:t>
            </a:r>
            <a:r>
              <a:rPr lang="en-US" sz="3600" dirty="0" err="1" smtClean="0">
                <a:latin typeface="Times New Roman"/>
                <a:cs typeface="Times New Roman"/>
              </a:rPr>
              <a:t>žūti</a:t>
            </a:r>
            <a:r>
              <a:rPr lang="en-US" sz="3600" dirty="0" smtClean="0">
                <a:latin typeface="Times New Roman"/>
                <a:cs typeface="Times New Roman"/>
              </a:rPr>
              <a:t> – </a:t>
            </a:r>
            <a:r>
              <a:rPr lang="en-US" sz="3600" dirty="0" err="1" smtClean="0">
                <a:latin typeface="Times New Roman"/>
                <a:cs typeface="Times New Roman"/>
              </a:rPr>
              <a:t>ž</a:t>
            </a:r>
            <a:r>
              <a:rPr lang="en-US" sz="3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lang="en-US" sz="3600" dirty="0" err="1" smtClean="0">
                <a:latin typeface="Times New Roman"/>
                <a:cs typeface="Times New Roman"/>
              </a:rPr>
              <a:t>s</a:t>
            </a:r>
            <a:r>
              <a:rPr lang="en-US" sz="3600" dirty="0" smtClean="0">
                <a:latin typeface="Times New Roman"/>
                <a:cs typeface="Times New Roman"/>
              </a:rPr>
              <a:t>;</a:t>
            </a:r>
            <a:endParaRPr lang="cs-CZ" sz="36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600" dirty="0" err="1" smtClean="0">
                <a:latin typeface="Times New Roman"/>
                <a:cs typeface="Times New Roman"/>
              </a:rPr>
              <a:t>džiūti</a:t>
            </a:r>
            <a:r>
              <a:rPr lang="en-US" sz="3600" dirty="0" smtClean="0">
                <a:latin typeface="Times New Roman"/>
                <a:cs typeface="Times New Roman"/>
              </a:rPr>
              <a:t> – </a:t>
            </a:r>
            <a:r>
              <a:rPr lang="en-US" sz="3600" dirty="0" err="1" smtClean="0">
                <a:latin typeface="Times New Roman"/>
                <a:cs typeface="Times New Roman"/>
              </a:rPr>
              <a:t>dži</a:t>
            </a:r>
            <a:r>
              <a:rPr lang="en-US" sz="3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lang="en-US" sz="3600" dirty="0" err="1" smtClean="0">
                <a:latin typeface="Times New Roman"/>
                <a:cs typeface="Times New Roman"/>
              </a:rPr>
              <a:t>s</a:t>
            </a:r>
            <a:r>
              <a:rPr lang="en-US" sz="3600" dirty="0" smtClean="0">
                <a:latin typeface="Times New Roman"/>
                <a:cs typeface="Times New Roman"/>
              </a:rPr>
              <a:t>;</a:t>
            </a:r>
            <a:r>
              <a:rPr lang="cs-CZ" sz="3600" dirty="0" smtClean="0">
                <a:latin typeface="Times New Roman"/>
                <a:cs typeface="Times New Roman"/>
              </a:rPr>
              <a:t>            </a:t>
            </a:r>
            <a:r>
              <a:rPr lang="en-US" sz="3600" dirty="0" err="1" smtClean="0">
                <a:latin typeface="Times New Roman"/>
                <a:cs typeface="Times New Roman"/>
              </a:rPr>
              <a:t>užgriūti</a:t>
            </a:r>
            <a:r>
              <a:rPr lang="en-US" sz="3600" dirty="0" smtClean="0">
                <a:latin typeface="Times New Roman"/>
                <a:cs typeface="Times New Roman"/>
              </a:rPr>
              <a:t> – </a:t>
            </a:r>
            <a:r>
              <a:rPr lang="en-US" sz="3600" dirty="0" err="1" smtClean="0">
                <a:latin typeface="Times New Roman"/>
                <a:cs typeface="Times New Roman"/>
              </a:rPr>
              <a:t>užgri</a:t>
            </a:r>
            <a:r>
              <a:rPr lang="en-US" sz="3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lang="en-US" sz="3600" dirty="0" err="1" smtClean="0">
                <a:latin typeface="Times New Roman"/>
                <a:cs typeface="Times New Roman"/>
              </a:rPr>
              <a:t>s</a:t>
            </a:r>
            <a:r>
              <a:rPr lang="en-US" sz="3600" dirty="0" smtClean="0">
                <a:latin typeface="Times New Roman"/>
                <a:cs typeface="Times New Roman"/>
              </a:rPr>
              <a:t>;</a:t>
            </a:r>
            <a:endParaRPr lang="cs-CZ" sz="36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600" dirty="0" err="1" smtClean="0">
                <a:latin typeface="Times New Roman"/>
                <a:cs typeface="Times New Roman"/>
              </a:rPr>
              <a:t>išgyti</a:t>
            </a:r>
            <a:r>
              <a:rPr lang="en-US" sz="3600" dirty="0" smtClean="0">
                <a:latin typeface="Times New Roman"/>
                <a:cs typeface="Times New Roman"/>
              </a:rPr>
              <a:t> – </a:t>
            </a:r>
            <a:r>
              <a:rPr lang="en-US" sz="3600" dirty="0" err="1" smtClean="0">
                <a:latin typeface="Times New Roman"/>
                <a:cs typeface="Times New Roman"/>
              </a:rPr>
              <a:t>išg</a:t>
            </a:r>
            <a:r>
              <a:rPr lang="en-US" sz="3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lang="en-US" sz="3600" dirty="0" err="1" smtClean="0">
                <a:latin typeface="Times New Roman"/>
                <a:cs typeface="Times New Roman"/>
              </a:rPr>
              <a:t>s</a:t>
            </a:r>
            <a:r>
              <a:rPr lang="en-US" sz="3600" dirty="0" smtClean="0">
                <a:latin typeface="Times New Roman"/>
                <a:cs typeface="Times New Roman"/>
              </a:rPr>
              <a:t>…</a:t>
            </a:r>
            <a:endParaRPr lang="cs-CZ" sz="36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600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Išimtys</a:t>
            </a:r>
            <a:r>
              <a:rPr lang="en-US" sz="36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.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Siūti</a:t>
            </a:r>
            <a:r>
              <a:rPr lang="en-US" sz="36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–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siūs</a:t>
            </a:r>
            <a:r>
              <a:rPr lang="en-US" sz="36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vyti</a:t>
            </a:r>
            <a:r>
              <a:rPr lang="en-US" sz="36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–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vys</a:t>
            </a:r>
            <a:r>
              <a:rPr lang="en-US" sz="3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lang="cs-CZ" sz="36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>
              <a:buNone/>
            </a:pPr>
            <a:endParaRPr lang="lt-LT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917" y="272814"/>
            <a:ext cx="8826500" cy="658518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892" dirty="0" err="1" smtClean="0">
                <a:latin typeface="Times New Roman"/>
                <a:cs typeface="Times New Roman"/>
              </a:rPr>
              <a:t>Kiti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veiksmažodžiai</a:t>
            </a:r>
            <a:r>
              <a:rPr lang="en-US" sz="3892" dirty="0" smtClean="0">
                <a:latin typeface="Times New Roman"/>
                <a:cs typeface="Times New Roman"/>
              </a:rPr>
              <a:t> (</a:t>
            </a:r>
            <a:r>
              <a:rPr lang="en-US" sz="3892" dirty="0" err="1" smtClean="0">
                <a:latin typeface="Times New Roman"/>
                <a:cs typeface="Times New Roman"/>
              </a:rPr>
              <a:t>kurie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turi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apsaugą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arba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yra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triskiemeniai</a:t>
            </a:r>
            <a:r>
              <a:rPr lang="en-US" sz="3892" dirty="0" smtClean="0">
                <a:latin typeface="Times New Roman"/>
                <a:cs typeface="Times New Roman"/>
              </a:rPr>
              <a:t>) </a:t>
            </a:r>
            <a:r>
              <a:rPr lang="en-US" sz="3892" dirty="0" err="1" smtClean="0">
                <a:latin typeface="Times New Roman"/>
                <a:cs typeface="Times New Roman"/>
              </a:rPr>
              <a:t>būsimojo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laiko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trečiajame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asmenyje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išlaiko</a:t>
            </a:r>
            <a:r>
              <a:rPr lang="en-US" sz="3892" dirty="0" smtClean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bendraties</a:t>
            </a:r>
            <a:r>
              <a:rPr lang="en-US" sz="3892" dirty="0" smtClean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balsę(-i</a:t>
            </a:r>
            <a:r>
              <a:rPr lang="en-US" sz="3892" dirty="0" smtClean="0">
                <a:solidFill>
                  <a:srgbClr val="800000"/>
                </a:solidFill>
                <a:latin typeface="Times New Roman"/>
                <a:cs typeface="Times New Roman"/>
              </a:rPr>
              <a:t>- </a:t>
            </a:r>
            <a:r>
              <a:rPr lang="en-US" sz="3892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arba</a:t>
            </a:r>
            <a:r>
              <a:rPr lang="en-US" sz="3892" dirty="0" smtClean="0">
                <a:solidFill>
                  <a:srgbClr val="800000"/>
                </a:solidFill>
                <a:latin typeface="Times New Roman"/>
                <a:cs typeface="Times New Roman"/>
              </a:rPr>
              <a:t> -</a:t>
            </a:r>
            <a:r>
              <a:rPr lang="en-US" sz="3892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y</a:t>
            </a:r>
            <a:r>
              <a:rPr lang="en-US" sz="3892" dirty="0" smtClean="0">
                <a:solidFill>
                  <a:srgbClr val="800000"/>
                </a:solidFill>
                <a:latin typeface="Times New Roman"/>
                <a:cs typeface="Times New Roman"/>
              </a:rPr>
              <a:t>-, -</a:t>
            </a:r>
            <a:r>
              <a:rPr lang="en-US" sz="3892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u</a:t>
            </a:r>
            <a:r>
              <a:rPr lang="en-US" sz="3892" dirty="0" smtClean="0">
                <a:solidFill>
                  <a:srgbClr val="800000"/>
                </a:solidFill>
                <a:latin typeface="Times New Roman"/>
                <a:cs typeface="Times New Roman"/>
              </a:rPr>
              <a:t>- </a:t>
            </a:r>
            <a:r>
              <a:rPr lang="en-US" sz="3892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arba</a:t>
            </a:r>
            <a:r>
              <a:rPr lang="en-US" sz="3892" dirty="0" smtClean="0">
                <a:solidFill>
                  <a:srgbClr val="800000"/>
                </a:solidFill>
                <a:latin typeface="Times New Roman"/>
                <a:cs typeface="Times New Roman"/>
              </a:rPr>
              <a:t> -</a:t>
            </a:r>
            <a:r>
              <a:rPr lang="en-US" sz="3892" dirty="0" err="1" smtClean="0">
                <a:solidFill>
                  <a:srgbClr val="800000"/>
                </a:solidFill>
                <a:latin typeface="Times New Roman"/>
                <a:cs typeface="Times New Roman"/>
              </a:rPr>
              <a:t>ū</a:t>
            </a:r>
            <a:r>
              <a:rPr lang="en-US" sz="3892" dirty="0" smtClean="0">
                <a:solidFill>
                  <a:srgbClr val="800000"/>
                </a:solidFill>
                <a:latin typeface="Times New Roman"/>
                <a:cs typeface="Times New Roman"/>
              </a:rPr>
              <a:t>-):</a:t>
            </a:r>
            <a:endParaRPr lang="cs-CZ" sz="3892" dirty="0" smtClean="0">
              <a:solidFill>
                <a:srgbClr val="800000"/>
              </a:solidFill>
              <a:latin typeface="Times New Roman"/>
              <a:cs typeface="Times New Roman"/>
            </a:endParaRPr>
          </a:p>
          <a:p>
            <a:pPr lvl="8">
              <a:buNone/>
            </a:pPr>
            <a:r>
              <a:rPr lang="en-US" sz="3459" dirty="0" err="1" smtClean="0">
                <a:latin typeface="Times New Roman"/>
                <a:cs typeface="Times New Roman"/>
              </a:rPr>
              <a:t>d</a:t>
            </a:r>
            <a:r>
              <a:rPr lang="en-US" sz="3459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lang="en-US" sz="3459" dirty="0" err="1" smtClean="0">
                <a:latin typeface="Times New Roman"/>
                <a:cs typeface="Times New Roman"/>
              </a:rPr>
              <a:t>gti</a:t>
            </a:r>
            <a:r>
              <a:rPr lang="en-US" sz="3459" dirty="0" smtClean="0">
                <a:latin typeface="Times New Roman"/>
                <a:cs typeface="Times New Roman"/>
              </a:rPr>
              <a:t> – </a:t>
            </a:r>
            <a:r>
              <a:rPr lang="en-US" sz="3459" dirty="0" err="1" smtClean="0">
                <a:latin typeface="Times New Roman"/>
                <a:cs typeface="Times New Roman"/>
              </a:rPr>
              <a:t>d</a:t>
            </a:r>
            <a:r>
              <a:rPr lang="en-US" sz="3459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lang="en-US" sz="3459" dirty="0" err="1" smtClean="0">
                <a:latin typeface="Times New Roman"/>
                <a:cs typeface="Times New Roman"/>
              </a:rPr>
              <a:t>gs</a:t>
            </a:r>
            <a:r>
              <a:rPr lang="en-US" sz="3459" dirty="0" smtClean="0">
                <a:latin typeface="Times New Roman"/>
                <a:cs typeface="Times New Roman"/>
              </a:rPr>
              <a:t>;</a:t>
            </a:r>
            <a:endParaRPr lang="cs-CZ" sz="3459" dirty="0" smtClean="0">
              <a:latin typeface="Times New Roman"/>
              <a:cs typeface="Times New Roman"/>
            </a:endParaRPr>
          </a:p>
          <a:p>
            <a:pPr lvl="8">
              <a:buNone/>
            </a:pPr>
            <a:r>
              <a:rPr lang="en-US" sz="3459" dirty="0" err="1" smtClean="0">
                <a:latin typeface="Times New Roman"/>
                <a:cs typeface="Times New Roman"/>
              </a:rPr>
              <a:t>r</a:t>
            </a:r>
            <a:r>
              <a:rPr lang="en-US" sz="3459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ū</a:t>
            </a:r>
            <a:r>
              <a:rPr lang="en-US" sz="3459" dirty="0" err="1" smtClean="0">
                <a:latin typeface="Times New Roman"/>
                <a:cs typeface="Times New Roman"/>
              </a:rPr>
              <a:t>gti</a:t>
            </a:r>
            <a:r>
              <a:rPr lang="en-US" sz="3459" dirty="0" smtClean="0">
                <a:latin typeface="Times New Roman"/>
                <a:cs typeface="Times New Roman"/>
              </a:rPr>
              <a:t> – </a:t>
            </a:r>
            <a:r>
              <a:rPr lang="en-US" sz="3459" dirty="0" err="1" smtClean="0">
                <a:latin typeface="Times New Roman"/>
                <a:cs typeface="Times New Roman"/>
              </a:rPr>
              <a:t>r</a:t>
            </a:r>
            <a:r>
              <a:rPr lang="en-US" sz="3459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ū</a:t>
            </a:r>
            <a:r>
              <a:rPr lang="en-US" sz="3459" dirty="0" err="1" smtClean="0">
                <a:latin typeface="Times New Roman"/>
                <a:cs typeface="Times New Roman"/>
              </a:rPr>
              <a:t>gs</a:t>
            </a:r>
            <a:r>
              <a:rPr lang="en-US" sz="3459" dirty="0" smtClean="0">
                <a:latin typeface="Times New Roman"/>
                <a:cs typeface="Times New Roman"/>
              </a:rPr>
              <a:t>;</a:t>
            </a:r>
            <a:endParaRPr lang="cs-CZ" sz="3459" dirty="0" smtClean="0">
              <a:latin typeface="Times New Roman"/>
              <a:cs typeface="Times New Roman"/>
            </a:endParaRPr>
          </a:p>
          <a:p>
            <a:pPr lvl="8">
              <a:buNone/>
            </a:pPr>
            <a:r>
              <a:rPr lang="en-US" sz="3459" dirty="0" err="1" smtClean="0">
                <a:latin typeface="Times New Roman"/>
                <a:cs typeface="Times New Roman"/>
              </a:rPr>
              <a:t>pl</a:t>
            </a:r>
            <a:r>
              <a:rPr lang="en-US" sz="3459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lang="en-US" sz="3459" dirty="0" err="1" smtClean="0">
                <a:latin typeface="Times New Roman"/>
                <a:cs typeface="Times New Roman"/>
              </a:rPr>
              <a:t>šti</a:t>
            </a:r>
            <a:r>
              <a:rPr lang="en-US" sz="3459" dirty="0" smtClean="0">
                <a:latin typeface="Times New Roman"/>
                <a:cs typeface="Times New Roman"/>
              </a:rPr>
              <a:t> – </a:t>
            </a:r>
            <a:r>
              <a:rPr lang="en-US" sz="3459" dirty="0" err="1" smtClean="0">
                <a:latin typeface="Times New Roman"/>
                <a:cs typeface="Times New Roman"/>
              </a:rPr>
              <a:t>pl</a:t>
            </a:r>
            <a:r>
              <a:rPr lang="en-US" sz="3459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lang="en-US" sz="3459" dirty="0" err="1" smtClean="0">
                <a:latin typeface="Times New Roman"/>
                <a:cs typeface="Times New Roman"/>
              </a:rPr>
              <a:t>š</a:t>
            </a:r>
            <a:r>
              <a:rPr lang="en-US" sz="3459" dirty="0" smtClean="0">
                <a:latin typeface="Times New Roman"/>
                <a:cs typeface="Times New Roman"/>
              </a:rPr>
              <a:t>;</a:t>
            </a:r>
            <a:endParaRPr lang="cs-CZ" sz="3459" dirty="0" smtClean="0">
              <a:latin typeface="Times New Roman"/>
              <a:cs typeface="Times New Roman"/>
            </a:endParaRPr>
          </a:p>
          <a:p>
            <a:pPr lvl="8">
              <a:buNone/>
            </a:pPr>
            <a:r>
              <a:rPr lang="en-US" sz="3459" dirty="0" err="1" smtClean="0">
                <a:latin typeface="Times New Roman"/>
                <a:cs typeface="Times New Roman"/>
              </a:rPr>
              <a:t>sl</a:t>
            </a:r>
            <a:r>
              <a:rPr lang="en-US" sz="3459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lang="en-US" sz="3459" dirty="0" err="1" smtClean="0">
                <a:latin typeface="Times New Roman"/>
                <a:cs typeface="Times New Roman"/>
              </a:rPr>
              <a:t>sti</a:t>
            </a:r>
            <a:r>
              <a:rPr lang="en-US" sz="3459" dirty="0" smtClean="0">
                <a:latin typeface="Times New Roman"/>
                <a:cs typeface="Times New Roman"/>
              </a:rPr>
              <a:t> – </a:t>
            </a:r>
            <a:r>
              <a:rPr lang="en-US" sz="3459" dirty="0" err="1" smtClean="0">
                <a:latin typeface="Times New Roman"/>
                <a:cs typeface="Times New Roman"/>
              </a:rPr>
              <a:t>sl</a:t>
            </a:r>
            <a:r>
              <a:rPr lang="en-US" sz="3459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lang="en-US" sz="3459" dirty="0" err="1" smtClean="0">
                <a:latin typeface="Times New Roman"/>
                <a:cs typeface="Times New Roman"/>
              </a:rPr>
              <a:t>s</a:t>
            </a:r>
            <a:r>
              <a:rPr lang="en-US" sz="3459" dirty="0" smtClean="0">
                <a:latin typeface="Times New Roman"/>
                <a:cs typeface="Times New Roman"/>
              </a:rPr>
              <a:t>…</a:t>
            </a:r>
            <a:endParaRPr lang="cs-CZ" sz="3459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892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Įsidėmėti</a:t>
            </a:r>
            <a:r>
              <a:rPr lang="en-US" sz="3892" dirty="0" smtClean="0">
                <a:solidFill>
                  <a:srgbClr val="FF0000"/>
                </a:solidFill>
                <a:latin typeface="Times New Roman"/>
                <a:cs typeface="Times New Roman"/>
              </a:rPr>
              <a:t>!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Balsė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lang="en-US" sz="3892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rašoma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visų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laikų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daugiskaitos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pirmojo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ir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antrojo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asmens</a:t>
            </a:r>
            <a:r>
              <a:rPr lang="en-US" sz="3892" dirty="0" smtClean="0">
                <a:latin typeface="Times New Roman"/>
                <a:cs typeface="Times New Roman"/>
              </a:rPr>
              <a:t> </a:t>
            </a:r>
            <a:r>
              <a:rPr lang="en-US" sz="3892" dirty="0" err="1" smtClean="0">
                <a:latin typeface="Times New Roman"/>
                <a:cs typeface="Times New Roman"/>
              </a:rPr>
              <a:t>galūnėse</a:t>
            </a:r>
            <a:r>
              <a:rPr lang="en-US" sz="3892" dirty="0" smtClean="0">
                <a:latin typeface="Times New Roman"/>
                <a:cs typeface="Times New Roman"/>
              </a:rPr>
              <a:t> (</a:t>
            </a:r>
            <a:r>
              <a:rPr lang="en-US" sz="3892" dirty="0" smtClean="0">
                <a:solidFill>
                  <a:srgbClr val="0000FF"/>
                </a:solidFill>
                <a:latin typeface="Times New Roman"/>
                <a:cs typeface="Times New Roman"/>
              </a:rPr>
              <a:t>-me, -</a:t>
            </a:r>
            <a:r>
              <a:rPr lang="en-US" sz="3892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te</a:t>
            </a:r>
            <a:r>
              <a:rPr lang="en-US" sz="3892" dirty="0" smtClean="0">
                <a:latin typeface="Times New Roman"/>
                <a:cs typeface="Times New Roman"/>
              </a:rPr>
              <a:t>).</a:t>
            </a:r>
            <a:endParaRPr lang="cs-CZ" sz="3892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892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dirbame</a:t>
            </a:r>
            <a:r>
              <a:rPr lang="en-US" sz="3892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892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dirbate</a:t>
            </a:r>
            <a:r>
              <a:rPr lang="en-US" sz="3892" dirty="0" smtClean="0">
                <a:solidFill>
                  <a:srgbClr val="0000FF"/>
                </a:solidFill>
                <a:latin typeface="Times New Roman"/>
                <a:cs typeface="Times New Roman"/>
              </a:rPr>
              <a:t>; </a:t>
            </a:r>
            <a:r>
              <a:rPr lang="en-US" sz="3892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dirbome</a:t>
            </a:r>
            <a:r>
              <a:rPr lang="en-US" sz="3892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892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dirbote</a:t>
            </a:r>
            <a:r>
              <a:rPr lang="en-US" sz="3892" dirty="0" smtClean="0">
                <a:solidFill>
                  <a:srgbClr val="0000FF"/>
                </a:solidFill>
                <a:latin typeface="Times New Roman"/>
                <a:cs typeface="Times New Roman"/>
              </a:rPr>
              <a:t>; </a:t>
            </a:r>
            <a:r>
              <a:rPr lang="en-US" sz="3892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dirbdavome</a:t>
            </a:r>
            <a:r>
              <a:rPr lang="en-US" sz="3892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892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dirbdavote</a:t>
            </a:r>
            <a:r>
              <a:rPr lang="en-US" sz="3892" dirty="0" smtClean="0">
                <a:solidFill>
                  <a:srgbClr val="0000FF"/>
                </a:solidFill>
                <a:latin typeface="Times New Roman"/>
                <a:cs typeface="Times New Roman"/>
              </a:rPr>
              <a:t>; </a:t>
            </a:r>
            <a:r>
              <a:rPr lang="en-US" sz="3892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dirbsime</a:t>
            </a:r>
            <a:r>
              <a:rPr lang="en-US" sz="3892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3892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dirbsite</a:t>
            </a:r>
            <a:r>
              <a:rPr lang="en-US" sz="3892" dirty="0" smtClean="0">
                <a:solidFill>
                  <a:srgbClr val="0000FF"/>
                </a:solidFill>
                <a:latin typeface="Times New Roman"/>
                <a:cs typeface="Times New Roman"/>
              </a:rPr>
              <a:t>…</a:t>
            </a:r>
            <a:endParaRPr lang="cs-CZ" sz="3892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>
              <a:buNone/>
            </a:pPr>
            <a:endParaRPr lang="cs-CZ" sz="3200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034"/>
            <a:ext cx="8229600" cy="865015"/>
          </a:xfrm>
        </p:spPr>
        <p:txBody>
          <a:bodyPr>
            <a:normAutofit/>
          </a:bodyPr>
          <a:lstStyle/>
          <a:p>
            <a:pPr algn="ctr"/>
            <a:r>
              <a:rPr lang="lt-LT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Tariamoji nuosaka</a:t>
            </a:r>
            <a:endParaRPr lang="lt-LT" b="1" dirty="0">
              <a:solidFill>
                <a:srgbClr val="80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2308"/>
            <a:ext cx="8229600" cy="50822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3600" dirty="0" smtClean="0">
                <a:latin typeface="Times New Roman"/>
                <a:cs typeface="Times New Roman"/>
              </a:rPr>
              <a:t>Reiškia tariamą, sąlyginį veiksmą. Ja reiškiame ir pageidavimą, prašymą, linkėjimą.</a:t>
            </a:r>
          </a:p>
          <a:p>
            <a:pPr>
              <a:buNone/>
            </a:pPr>
            <a:r>
              <a:rPr lang="lt-LT" sz="3600" dirty="0" smtClean="0">
                <a:latin typeface="Times New Roman"/>
                <a:cs typeface="Times New Roman"/>
              </a:rPr>
              <a:t>Tariamoji nuosaka daroma iš bendraties kamieno, priesagos </a:t>
            </a:r>
            <a:r>
              <a:rPr lang="lt-LT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–t-</a:t>
            </a:r>
            <a:r>
              <a:rPr lang="lt-LT" sz="3600" dirty="0" smtClean="0">
                <a:latin typeface="Times New Roman"/>
                <a:cs typeface="Times New Roman"/>
              </a:rPr>
              <a:t> ir asmenų galūnių:</a:t>
            </a:r>
          </a:p>
          <a:p>
            <a:pPr>
              <a:buNone/>
            </a:pPr>
            <a:r>
              <a:rPr lang="lt-LT" sz="3600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Rašy-ti + t</a:t>
            </a:r>
            <a:r>
              <a:rPr lang="lt-LT" sz="3600" b="1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ų</a:t>
            </a:r>
            <a:r>
              <a:rPr lang="lt-LT" sz="3600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, čiau, ...</a:t>
            </a:r>
            <a:r>
              <a:rPr lang="lt-LT" sz="3600" i="1" dirty="0" smtClean="0">
                <a:solidFill>
                  <a:srgbClr val="000090"/>
                </a:solidFill>
                <a:latin typeface="Wingdings"/>
                <a:ea typeface="Wingdings"/>
                <a:cs typeface="Wingdings"/>
              </a:rPr>
              <a:t></a:t>
            </a:r>
            <a:r>
              <a:rPr lang="lt-LT" sz="3600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 rašyt</a:t>
            </a:r>
            <a:r>
              <a:rPr lang="lt-LT" sz="3600" b="1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ų</a:t>
            </a:r>
            <a:r>
              <a:rPr lang="lt-LT" sz="3600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, rašyčiau ...</a:t>
            </a:r>
          </a:p>
          <a:p>
            <a:pPr>
              <a:buNone/>
            </a:pPr>
            <a:r>
              <a:rPr lang="lt-LT" sz="3600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Bris-ti + t</a:t>
            </a:r>
            <a:r>
              <a:rPr lang="lt-LT" sz="3600" b="1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ų, </a:t>
            </a:r>
            <a:r>
              <a:rPr lang="lt-LT" sz="3600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čiau ... </a:t>
            </a:r>
            <a:r>
              <a:rPr lang="lt-LT" sz="3600" i="1" dirty="0" smtClean="0">
                <a:solidFill>
                  <a:srgbClr val="000090"/>
                </a:solidFill>
                <a:latin typeface="Wingdings"/>
                <a:ea typeface="Wingdings"/>
                <a:cs typeface="Wingdings"/>
              </a:rPr>
              <a:t></a:t>
            </a:r>
            <a:r>
              <a:rPr lang="lt-LT" sz="3600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 brist</a:t>
            </a:r>
            <a:r>
              <a:rPr lang="lt-LT" sz="3600" b="1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ų</a:t>
            </a:r>
            <a:r>
              <a:rPr lang="lt-LT" sz="3600" i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, brisčiau ...</a:t>
            </a:r>
            <a:endParaRPr lang="lt-LT" sz="3600" i="1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0428"/>
            <a:ext cx="8229600" cy="1113476"/>
          </a:xfrm>
        </p:spPr>
        <p:txBody>
          <a:bodyPr>
            <a:noAutofit/>
          </a:bodyPr>
          <a:lstStyle/>
          <a:p>
            <a:pPr algn="ctr"/>
            <a:r>
              <a:rPr lang="lt-LT" sz="4800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Tariamosios nuosakos asmenavimas</a:t>
            </a:r>
            <a:endParaRPr lang="lt-LT" sz="4800" b="1" dirty="0">
              <a:solidFill>
                <a:srgbClr val="80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3904"/>
            <a:ext cx="8229600" cy="5100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4400" dirty="0" smtClean="0"/>
              <a:t>Aš </a:t>
            </a:r>
            <a:r>
              <a:rPr lang="lt-LT" sz="4400" dirty="0" smtClean="0">
                <a:solidFill>
                  <a:srgbClr val="0000FF"/>
                </a:solidFill>
              </a:rPr>
              <a:t>skaityčiau,</a:t>
            </a:r>
            <a:r>
              <a:rPr lang="lt-LT" sz="4400" dirty="0" smtClean="0"/>
              <a:t> </a:t>
            </a:r>
            <a:r>
              <a:rPr lang="lt-LT" sz="4400" dirty="0" smtClean="0">
                <a:solidFill>
                  <a:srgbClr val="0000FF"/>
                </a:solidFill>
              </a:rPr>
              <a:t>ginčiau,</a:t>
            </a:r>
            <a:endParaRPr lang="lt-LT" sz="4400" dirty="0" smtClean="0"/>
          </a:p>
          <a:p>
            <a:pPr>
              <a:buNone/>
            </a:pPr>
            <a:r>
              <a:rPr lang="lt-LT" sz="4400" dirty="0" smtClean="0"/>
              <a:t>Tu </a:t>
            </a:r>
            <a:r>
              <a:rPr lang="lt-LT" sz="4400" dirty="0" smtClean="0">
                <a:solidFill>
                  <a:srgbClr val="0000FF"/>
                </a:solidFill>
              </a:rPr>
              <a:t>skaitytum, gintum,</a:t>
            </a:r>
          </a:p>
          <a:p>
            <a:pPr>
              <a:buNone/>
            </a:pPr>
            <a:r>
              <a:rPr lang="lt-LT" sz="4400" dirty="0" smtClean="0"/>
              <a:t>Jis, ji </a:t>
            </a:r>
            <a:r>
              <a:rPr lang="lt-LT" sz="4400" dirty="0" smtClean="0">
                <a:solidFill>
                  <a:srgbClr val="0000FF"/>
                </a:solidFill>
              </a:rPr>
              <a:t>skaityt</a:t>
            </a:r>
            <a:r>
              <a:rPr lang="lt-LT" sz="4400" dirty="0" smtClean="0">
                <a:solidFill>
                  <a:srgbClr val="FF0000"/>
                </a:solidFill>
              </a:rPr>
              <a:t>ų</a:t>
            </a:r>
            <a:r>
              <a:rPr lang="lt-LT" sz="4400" dirty="0" smtClean="0">
                <a:solidFill>
                  <a:srgbClr val="0000FF"/>
                </a:solidFill>
              </a:rPr>
              <a:t>, gint</a:t>
            </a:r>
            <a:r>
              <a:rPr lang="lt-LT" sz="4400" dirty="0" smtClean="0">
                <a:solidFill>
                  <a:srgbClr val="FF0000"/>
                </a:solidFill>
              </a:rPr>
              <a:t>ų</a:t>
            </a:r>
            <a:r>
              <a:rPr lang="lt-LT" sz="4400" dirty="0" smtClean="0">
                <a:solidFill>
                  <a:srgbClr val="0000FF"/>
                </a:solidFill>
              </a:rPr>
              <a:t>,</a:t>
            </a:r>
            <a:endParaRPr lang="lt-LT" sz="44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lt-LT" sz="4400" dirty="0" smtClean="0"/>
              <a:t>Mes </a:t>
            </a:r>
            <a:r>
              <a:rPr lang="lt-LT" sz="4400" dirty="0" smtClean="0">
                <a:solidFill>
                  <a:srgbClr val="0000FF"/>
                </a:solidFill>
              </a:rPr>
              <a:t>skaitytume, gintume,</a:t>
            </a:r>
          </a:p>
          <a:p>
            <a:pPr>
              <a:buNone/>
            </a:pPr>
            <a:r>
              <a:rPr lang="lt-LT" sz="4400" dirty="0" smtClean="0"/>
              <a:t>Jūs </a:t>
            </a:r>
            <a:r>
              <a:rPr lang="lt-LT" sz="4400" dirty="0" smtClean="0">
                <a:solidFill>
                  <a:srgbClr val="0000FF"/>
                </a:solidFill>
              </a:rPr>
              <a:t>skaitytute, gintute, </a:t>
            </a:r>
          </a:p>
          <a:p>
            <a:pPr>
              <a:buNone/>
            </a:pPr>
            <a:r>
              <a:rPr lang="lt-LT" sz="4400" dirty="0" smtClean="0"/>
              <a:t>Jie, jos </a:t>
            </a:r>
            <a:r>
              <a:rPr lang="lt-LT" sz="4400" dirty="0" smtClean="0">
                <a:solidFill>
                  <a:srgbClr val="0000FF"/>
                </a:solidFill>
              </a:rPr>
              <a:t>skaityt</a:t>
            </a:r>
            <a:r>
              <a:rPr lang="lt-LT" sz="4400" dirty="0" smtClean="0">
                <a:solidFill>
                  <a:srgbClr val="FF0000"/>
                </a:solidFill>
              </a:rPr>
              <a:t>ų</a:t>
            </a:r>
            <a:r>
              <a:rPr lang="lt-LT" sz="4400" dirty="0" smtClean="0">
                <a:solidFill>
                  <a:srgbClr val="0000FF"/>
                </a:solidFill>
              </a:rPr>
              <a:t>, gint</a:t>
            </a:r>
            <a:r>
              <a:rPr lang="lt-LT" sz="4400" dirty="0" smtClean="0">
                <a:solidFill>
                  <a:srgbClr val="FF0000"/>
                </a:solidFill>
              </a:rPr>
              <a:t>ų</a:t>
            </a:r>
            <a:r>
              <a:rPr lang="lt-LT" sz="4400" dirty="0" smtClean="0"/>
              <a:t>.</a:t>
            </a:r>
            <a:endParaRPr lang="lt-LT" sz="4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4473"/>
            <a:ext cx="8229600" cy="883419"/>
          </a:xfrm>
        </p:spPr>
        <p:txBody>
          <a:bodyPr/>
          <a:lstStyle/>
          <a:p>
            <a:pPr algn="ctr"/>
            <a:r>
              <a:rPr lang="lt-LT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Liepiamoji nuosaka</a:t>
            </a:r>
            <a:endParaRPr lang="lt-LT" b="1" dirty="0">
              <a:solidFill>
                <a:srgbClr val="80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890" y="1177892"/>
            <a:ext cx="8831109" cy="56801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3600" dirty="0" smtClean="0"/>
              <a:t>Reiškia skatinimą veikti, liepimą, įsakymą, prašymą, raginimą, įspėjimą, linkėjimą.</a:t>
            </a:r>
          </a:p>
          <a:p>
            <a:pPr>
              <a:buNone/>
            </a:pPr>
            <a:r>
              <a:rPr lang="lt-LT" sz="3600" dirty="0" smtClean="0"/>
              <a:t>Liepiamoji nuosaka </a:t>
            </a:r>
            <a:r>
              <a:rPr lang="lt-LT" sz="3600" dirty="0" smtClean="0">
                <a:solidFill>
                  <a:srgbClr val="800000"/>
                </a:solidFill>
              </a:rPr>
              <a:t>neturi</a:t>
            </a:r>
            <a:r>
              <a:rPr lang="lt-LT" sz="3600" dirty="0" smtClean="0">
                <a:solidFill>
                  <a:srgbClr val="660066"/>
                </a:solidFill>
              </a:rPr>
              <a:t> vienaskaitos pirmojo asmens.</a:t>
            </a:r>
          </a:p>
          <a:p>
            <a:pPr>
              <a:buNone/>
            </a:pPr>
            <a:r>
              <a:rPr lang="lt-LT" sz="3600" dirty="0" smtClean="0"/>
              <a:t>Liepiamoji nuosaka daroma iš bendraties kamieno, priesagos </a:t>
            </a:r>
            <a:r>
              <a:rPr lang="lt-LT" sz="3600" dirty="0" smtClean="0">
                <a:solidFill>
                  <a:srgbClr val="0000FF"/>
                </a:solidFill>
              </a:rPr>
              <a:t>–</a:t>
            </a:r>
            <a:r>
              <a:rPr lang="lt-LT" sz="3600" dirty="0" smtClean="0">
                <a:solidFill>
                  <a:srgbClr val="FF0000"/>
                </a:solidFill>
              </a:rPr>
              <a:t>k</a:t>
            </a:r>
            <a:r>
              <a:rPr lang="lt-LT" sz="3600" dirty="0" smtClean="0">
                <a:solidFill>
                  <a:srgbClr val="0000FF"/>
                </a:solidFill>
              </a:rPr>
              <a:t>-</a:t>
            </a:r>
            <a:r>
              <a:rPr lang="lt-LT" sz="3600" dirty="0" smtClean="0"/>
              <a:t> ir asmenų galūnių.</a:t>
            </a:r>
          </a:p>
          <a:p>
            <a:pPr>
              <a:buNone/>
            </a:pPr>
            <a:r>
              <a:rPr lang="lt-LT" sz="3600" dirty="0" smtClean="0">
                <a:solidFill>
                  <a:srgbClr val="0000FF"/>
                </a:solidFill>
              </a:rPr>
              <a:t>                                ei</a:t>
            </a:r>
            <a:r>
              <a:rPr lang="lt-LT" sz="3600" dirty="0" smtClean="0">
                <a:solidFill>
                  <a:srgbClr val="FF0000"/>
                </a:solidFill>
              </a:rPr>
              <a:t>k</a:t>
            </a:r>
            <a:r>
              <a:rPr lang="lt-LT" sz="3600" dirty="0" smtClean="0">
                <a:solidFill>
                  <a:srgbClr val="0000FF"/>
                </a:solidFill>
              </a:rPr>
              <a:t>(i)</a:t>
            </a:r>
          </a:p>
          <a:p>
            <a:pPr>
              <a:buNone/>
            </a:pPr>
            <a:r>
              <a:rPr lang="lt-LT" sz="3600" dirty="0" smtClean="0">
                <a:solidFill>
                  <a:srgbClr val="0000FF"/>
                </a:solidFill>
              </a:rPr>
              <a:t>         Ei-ti + </a:t>
            </a:r>
            <a:r>
              <a:rPr lang="lt-LT" sz="3600" dirty="0" smtClean="0">
                <a:solidFill>
                  <a:srgbClr val="FF0000"/>
                </a:solidFill>
              </a:rPr>
              <a:t>k</a:t>
            </a:r>
            <a:r>
              <a:rPr lang="lt-LT" sz="3600" dirty="0" smtClean="0">
                <a:solidFill>
                  <a:srgbClr val="0000FF"/>
                </a:solidFill>
              </a:rPr>
              <a:t> </a:t>
            </a:r>
            <a:r>
              <a:rPr lang="lt-LT" sz="3600" dirty="0" smtClean="0">
                <a:solidFill>
                  <a:srgbClr val="0000FF"/>
                </a:solidFill>
                <a:latin typeface="Wingdings"/>
                <a:ea typeface="Wingdings"/>
                <a:cs typeface="Wingdings"/>
              </a:rPr>
              <a:t> </a:t>
            </a:r>
            <a:r>
              <a:rPr lang="lt-LT" sz="3600" dirty="0" smtClean="0">
                <a:solidFill>
                  <a:srgbClr val="0000FF"/>
                </a:solidFill>
                <a:latin typeface="Times New Roman"/>
                <a:ea typeface="Wingdings"/>
                <a:cs typeface="Times New Roman"/>
              </a:rPr>
              <a:t>ei</a:t>
            </a:r>
            <a:r>
              <a:rPr lang="lt-LT" sz="3600" dirty="0" smtClean="0">
                <a:solidFill>
                  <a:srgbClr val="FF0000"/>
                </a:solidFill>
                <a:latin typeface="Times New Roman"/>
                <a:ea typeface="Wingdings"/>
                <a:cs typeface="Times New Roman"/>
              </a:rPr>
              <a:t>k</a:t>
            </a:r>
            <a:r>
              <a:rPr lang="lt-LT" sz="3600" dirty="0" smtClean="0">
                <a:solidFill>
                  <a:srgbClr val="0000FF"/>
                </a:solidFill>
                <a:latin typeface="Times New Roman"/>
                <a:ea typeface="Wingdings"/>
                <a:cs typeface="Times New Roman"/>
              </a:rPr>
              <a:t>ime</a:t>
            </a:r>
          </a:p>
          <a:p>
            <a:pPr>
              <a:buNone/>
            </a:pPr>
            <a:r>
              <a:rPr lang="lt-LT" sz="3600" dirty="0" smtClean="0">
                <a:solidFill>
                  <a:srgbClr val="0000FF"/>
                </a:solidFill>
                <a:latin typeface="Times New Roman"/>
                <a:ea typeface="Wingdings"/>
                <a:cs typeface="Times New Roman"/>
              </a:rPr>
              <a:t>                                ei</a:t>
            </a:r>
            <a:r>
              <a:rPr lang="lt-LT" sz="3600" dirty="0" smtClean="0">
                <a:solidFill>
                  <a:srgbClr val="FF0000"/>
                </a:solidFill>
                <a:latin typeface="Times New Roman"/>
                <a:ea typeface="Wingdings"/>
                <a:cs typeface="Times New Roman"/>
              </a:rPr>
              <a:t>k</a:t>
            </a:r>
            <a:r>
              <a:rPr lang="lt-LT" sz="3600" dirty="0" smtClean="0">
                <a:solidFill>
                  <a:srgbClr val="0000FF"/>
                </a:solidFill>
                <a:latin typeface="Times New Roman"/>
                <a:ea typeface="Wingdings"/>
                <a:cs typeface="Times New Roman"/>
              </a:rPr>
              <a:t>ite</a:t>
            </a:r>
            <a:endParaRPr lang="lt-LT" sz="3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8632"/>
            <a:ext cx="8561414" cy="538596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4000" dirty="0" smtClean="0">
                <a:latin typeface="Times New Roman"/>
                <a:cs typeface="Times New Roman"/>
              </a:rPr>
              <a:t>Jei bendraties šaknis baigiasi priebalsiu </a:t>
            </a:r>
            <a:r>
              <a:rPr lang="lt-LT" sz="4000" dirty="0" smtClean="0">
                <a:solidFill>
                  <a:srgbClr val="660066"/>
                </a:solidFill>
                <a:latin typeface="Times New Roman"/>
                <a:cs typeface="Times New Roman"/>
              </a:rPr>
              <a:t>g</a:t>
            </a:r>
            <a:r>
              <a:rPr lang="lt-LT" sz="4000" dirty="0" smtClean="0">
                <a:latin typeface="Times New Roman"/>
                <a:cs typeface="Times New Roman"/>
              </a:rPr>
              <a:t>, </a:t>
            </a:r>
            <a:r>
              <a:rPr lang="lt-LT" sz="40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šis priebalsis susilieja su priesaga </a:t>
            </a:r>
            <a:r>
              <a:rPr lang="lt-LT" sz="4000" dirty="0" smtClean="0">
                <a:latin typeface="Times New Roman"/>
                <a:cs typeface="Times New Roman"/>
              </a:rPr>
              <a:t>–</a:t>
            </a:r>
            <a:r>
              <a:rPr lang="lt-LT" sz="4000" dirty="0" smtClean="0">
                <a:solidFill>
                  <a:srgbClr val="660066"/>
                </a:solidFill>
                <a:latin typeface="Times New Roman"/>
                <a:cs typeface="Times New Roman"/>
              </a:rPr>
              <a:t>k</a:t>
            </a:r>
            <a:r>
              <a:rPr lang="lt-LT" sz="4000" dirty="0" smtClean="0">
                <a:latin typeface="Times New Roman"/>
                <a:cs typeface="Times New Roman"/>
              </a:rPr>
              <a:t>, pvz.: </a:t>
            </a:r>
            <a:r>
              <a:rPr lang="lt-LT" sz="4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bė</a:t>
            </a:r>
            <a:r>
              <a:rPr lang="lt-LT" sz="4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lang="lt-LT" sz="4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-ti + </a:t>
            </a:r>
            <a:r>
              <a:rPr lang="lt-LT" sz="4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lang="lt-LT" sz="4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lt-LT" sz="4000" dirty="0" smtClean="0">
                <a:solidFill>
                  <a:srgbClr val="0000FF"/>
                </a:solidFill>
                <a:latin typeface="Wingdings"/>
                <a:ea typeface="Wingdings"/>
                <a:cs typeface="Wingdings"/>
              </a:rPr>
              <a:t> </a:t>
            </a:r>
            <a:r>
              <a:rPr lang="lt-LT" sz="4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bė</a:t>
            </a:r>
            <a:r>
              <a:rPr lang="lt-LT" sz="4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</a:p>
          <a:p>
            <a:pPr>
              <a:buNone/>
            </a:pPr>
            <a:r>
              <a:rPr lang="lt-LT" sz="4000" dirty="0" smtClean="0">
                <a:latin typeface="Times New Roman"/>
                <a:cs typeface="Times New Roman"/>
              </a:rPr>
              <a:t>Paskutinę liepiamosios nuosakos kamieno priebalsę rašome taip, kaip tariame -  -</a:t>
            </a:r>
            <a:r>
              <a:rPr lang="lt-LT" sz="4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lang="lt-LT" sz="4000" dirty="0" smtClean="0">
                <a:latin typeface="Times New Roman"/>
                <a:cs typeface="Times New Roman"/>
              </a:rPr>
              <a:t>-, pvz.: </a:t>
            </a:r>
          </a:p>
          <a:p>
            <a:pPr>
              <a:buNone/>
            </a:pPr>
            <a:r>
              <a:rPr lang="lt-LT" sz="4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au</a:t>
            </a:r>
            <a:r>
              <a:rPr lang="lt-LT" sz="4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 </a:t>
            </a:r>
            <a:r>
              <a:rPr lang="lt-LT" sz="4000" i="1" dirty="0" smtClean="0">
                <a:latin typeface="Times New Roman"/>
                <a:cs typeface="Times New Roman"/>
              </a:rPr>
              <a:t>(nors auga)</a:t>
            </a:r>
            <a:r>
              <a:rPr lang="lt-LT" sz="4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de</a:t>
            </a:r>
            <a:r>
              <a:rPr lang="lt-LT" sz="4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 </a:t>
            </a:r>
            <a:r>
              <a:rPr lang="lt-LT" sz="40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(nors dega)</a:t>
            </a:r>
            <a:r>
              <a:rPr lang="lt-LT" sz="4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užmi</a:t>
            </a:r>
            <a:r>
              <a:rPr lang="lt-LT" sz="4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 </a:t>
            </a:r>
            <a:r>
              <a:rPr lang="lt-LT" sz="40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(nors užmigo)</a:t>
            </a:r>
            <a:r>
              <a:rPr lang="lt-LT" sz="4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.</a:t>
            </a:r>
            <a:endParaRPr lang="lt-LT" sz="4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8742" y="1"/>
            <a:ext cx="5205258" cy="1914074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Liepiamosios nuosakos asmenavimas</a:t>
            </a:r>
            <a:endParaRPr lang="lt-LT" b="1" dirty="0">
              <a:solidFill>
                <a:srgbClr val="80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040" y="552137"/>
            <a:ext cx="9005960" cy="63058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sz="4000" dirty="0" smtClean="0"/>
              <a:t>Aš </a:t>
            </a:r>
            <a:r>
              <a:rPr lang="lt-LT" sz="4000" dirty="0" smtClean="0">
                <a:solidFill>
                  <a:srgbClr val="0000FF"/>
                </a:solidFill>
              </a:rPr>
              <a:t>–</a:t>
            </a:r>
            <a:endParaRPr lang="lt-LT" sz="4000" dirty="0" smtClean="0"/>
          </a:p>
          <a:p>
            <a:pPr>
              <a:buNone/>
            </a:pPr>
            <a:r>
              <a:rPr lang="lt-LT" sz="4000" dirty="0" smtClean="0"/>
              <a:t>Tu </a:t>
            </a:r>
            <a:r>
              <a:rPr lang="lt-LT" sz="4000" dirty="0" smtClean="0">
                <a:solidFill>
                  <a:srgbClr val="0000FF"/>
                </a:solidFill>
              </a:rPr>
              <a:t>auk, vežk,</a:t>
            </a:r>
          </a:p>
          <a:p>
            <a:pPr>
              <a:buNone/>
            </a:pPr>
            <a:r>
              <a:rPr lang="lt-LT" sz="4000" dirty="0" smtClean="0"/>
              <a:t>Jis, ji </a:t>
            </a:r>
            <a:r>
              <a:rPr lang="lt-LT" sz="4000" dirty="0" smtClean="0">
                <a:solidFill>
                  <a:srgbClr val="800000"/>
                </a:solidFill>
              </a:rPr>
              <a:t>tegu auga, tegu veža.</a:t>
            </a:r>
            <a:endParaRPr lang="lt-LT" sz="4000" dirty="0" smtClean="0"/>
          </a:p>
          <a:p>
            <a:pPr>
              <a:buNone/>
            </a:pPr>
            <a:r>
              <a:rPr lang="lt-LT" sz="4000" dirty="0" smtClean="0"/>
              <a:t>Mes </a:t>
            </a:r>
            <a:r>
              <a:rPr lang="lt-LT" sz="4000" dirty="0" smtClean="0">
                <a:solidFill>
                  <a:srgbClr val="0000FF"/>
                </a:solidFill>
              </a:rPr>
              <a:t>aukime, vežkime,</a:t>
            </a:r>
            <a:endParaRPr lang="lt-LT" sz="4000" dirty="0" smtClean="0"/>
          </a:p>
          <a:p>
            <a:pPr>
              <a:buNone/>
            </a:pPr>
            <a:r>
              <a:rPr lang="lt-LT" sz="4000" dirty="0" smtClean="0"/>
              <a:t>Jūs </a:t>
            </a:r>
            <a:r>
              <a:rPr lang="lt-LT" sz="4000" dirty="0" smtClean="0">
                <a:solidFill>
                  <a:srgbClr val="0000FF"/>
                </a:solidFill>
              </a:rPr>
              <a:t>aukite, vežkite,</a:t>
            </a:r>
            <a:endParaRPr lang="lt-LT" sz="4000" dirty="0" smtClean="0"/>
          </a:p>
          <a:p>
            <a:pPr>
              <a:buNone/>
            </a:pPr>
            <a:r>
              <a:rPr lang="lt-LT" sz="4000" dirty="0" smtClean="0"/>
              <a:t>Jie, jos </a:t>
            </a:r>
            <a:r>
              <a:rPr lang="lt-LT" sz="4000" dirty="0" smtClean="0">
                <a:solidFill>
                  <a:srgbClr val="800000"/>
                </a:solidFill>
              </a:rPr>
              <a:t>teauga, teveža.</a:t>
            </a:r>
          </a:p>
          <a:p>
            <a:pPr>
              <a:buNone/>
            </a:pPr>
            <a:r>
              <a:rPr lang="lt-LT" sz="4000" dirty="0" smtClean="0"/>
              <a:t>Vns. ir dgs. trečiasis as. padaromas </a:t>
            </a:r>
            <a:r>
              <a:rPr lang="lt-LT" sz="4000" dirty="0" smtClean="0">
                <a:solidFill>
                  <a:srgbClr val="FF0000"/>
                </a:solidFill>
              </a:rPr>
              <a:t>iš esamojo l. </a:t>
            </a:r>
            <a:r>
              <a:rPr lang="lt-LT" sz="4000" dirty="0" smtClean="0"/>
              <a:t>pridedant dalelytes </a:t>
            </a:r>
            <a:r>
              <a:rPr lang="lt-LT" sz="4000" dirty="0" smtClean="0">
                <a:solidFill>
                  <a:srgbClr val="FF0000"/>
                </a:solidFill>
              </a:rPr>
              <a:t>te, tegu</a:t>
            </a:r>
            <a:r>
              <a:rPr lang="lt-LT" sz="4000" dirty="0" smtClean="0"/>
              <a:t>.</a:t>
            </a:r>
            <a:endParaRPr lang="lt-LT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750"/>
            <a:ext cx="8229600" cy="740833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Sangrąžiniai veiksmažodžiai</a:t>
            </a:r>
            <a:endParaRPr lang="lt-LT" b="1" dirty="0">
              <a:solidFill>
                <a:srgbClr val="80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751" y="1143000"/>
            <a:ext cx="8773582" cy="5715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600" dirty="0" err="1" smtClean="0"/>
              <a:t>Veiksmažodžiai</a:t>
            </a:r>
            <a:r>
              <a:rPr lang="en-US" sz="3600" dirty="0" smtClean="0"/>
              <a:t> </a:t>
            </a:r>
            <a:r>
              <a:rPr lang="en-US" sz="3600" dirty="0" err="1" smtClean="0"/>
              <a:t>kartais</a:t>
            </a:r>
            <a:r>
              <a:rPr lang="en-US" sz="3600" dirty="0" smtClean="0"/>
              <a:t> </a:t>
            </a:r>
            <a:r>
              <a:rPr lang="en-US" sz="3600" dirty="0" err="1" smtClean="0"/>
              <a:t>gali</a:t>
            </a:r>
            <a:r>
              <a:rPr lang="en-US" sz="3600" dirty="0" smtClean="0"/>
              <a:t> </a:t>
            </a:r>
            <a:r>
              <a:rPr lang="en-US" sz="3600" dirty="0" err="1" smtClean="0"/>
              <a:t>turėti</a:t>
            </a:r>
            <a:r>
              <a:rPr lang="en-US" sz="3600" dirty="0" smtClean="0"/>
              <a:t> </a:t>
            </a:r>
            <a:r>
              <a:rPr lang="en-US" sz="3600" dirty="0" err="1" smtClean="0"/>
              <a:t>sangrąžos</a:t>
            </a:r>
            <a:r>
              <a:rPr lang="en-US" sz="3600" dirty="0" smtClean="0"/>
              <a:t> </a:t>
            </a:r>
            <a:r>
              <a:rPr lang="en-US" sz="3600" dirty="0" err="1" smtClean="0"/>
              <a:t>dalelytę</a:t>
            </a:r>
            <a:r>
              <a:rPr lang="en-US" sz="3600" dirty="0" smtClean="0"/>
              <a:t> -</a:t>
            </a:r>
            <a:r>
              <a:rPr lang="en-US" sz="3600" dirty="0" err="1" smtClean="0"/>
              <a:t>si</a:t>
            </a:r>
            <a:r>
              <a:rPr lang="en-US" sz="3600" dirty="0" smtClean="0"/>
              <a:t> (-</a:t>
            </a:r>
            <a:r>
              <a:rPr lang="en-US" sz="3600" dirty="0" err="1" smtClean="0"/>
              <a:t>s</a:t>
            </a:r>
            <a:r>
              <a:rPr lang="en-US" sz="3600" dirty="0" smtClean="0"/>
              <a:t>). Tada </a:t>
            </a:r>
            <a:r>
              <a:rPr lang="en-US" sz="3600" dirty="0" err="1" smtClean="0"/>
              <a:t>jie</a:t>
            </a:r>
            <a:r>
              <a:rPr lang="en-US" sz="3600" dirty="0" smtClean="0"/>
              <a:t> </a:t>
            </a:r>
            <a:r>
              <a:rPr lang="en-US" sz="3600" dirty="0" err="1" smtClean="0"/>
              <a:t>vadinami</a:t>
            </a:r>
            <a:r>
              <a:rPr lang="en-US" sz="3600" dirty="0" smtClean="0"/>
              <a:t> </a:t>
            </a:r>
            <a:r>
              <a:rPr lang="en-US" sz="3600" dirty="0" smtClean="0">
                <a:hlinkClick r:id="rId2"/>
              </a:rPr>
              <a:t>sangrąžiniais</a:t>
            </a:r>
            <a:r>
              <a:rPr lang="en-US" sz="3600" dirty="0" smtClean="0"/>
              <a:t>. </a:t>
            </a:r>
          </a:p>
          <a:p>
            <a:pPr>
              <a:buNone/>
            </a:pPr>
            <a:r>
              <a:rPr lang="en-US" sz="3600" dirty="0" err="1" smtClean="0"/>
              <a:t>Pvz</a:t>
            </a:r>
            <a:r>
              <a:rPr lang="en-US" sz="3600" dirty="0" smtClean="0"/>
              <a:t>.: </a:t>
            </a:r>
            <a:r>
              <a:rPr lang="en-US" sz="3600" dirty="0" err="1" smtClean="0"/>
              <a:t>prausiasi</a:t>
            </a:r>
            <a:r>
              <a:rPr lang="en-US" sz="3600" dirty="0" smtClean="0"/>
              <a:t>, </a:t>
            </a:r>
            <a:r>
              <a:rPr lang="en-US" sz="3600" dirty="0" err="1" smtClean="0"/>
              <a:t>rengiasi</a:t>
            </a:r>
            <a:r>
              <a:rPr lang="en-US" sz="3600" dirty="0" smtClean="0"/>
              <a:t>, </a:t>
            </a:r>
            <a:r>
              <a:rPr lang="en-US" sz="3600" dirty="0" err="1" smtClean="0"/>
              <a:t>pasidžiaugia</a:t>
            </a:r>
            <a:r>
              <a:rPr lang="en-US" sz="3600" dirty="0" smtClean="0"/>
              <a:t>. </a:t>
            </a:r>
          </a:p>
          <a:p>
            <a:pPr>
              <a:buNone/>
            </a:pPr>
            <a:r>
              <a:rPr lang="en-US" sz="3600" dirty="0" err="1" smtClean="0"/>
              <a:t>Sangrąžiniai</a:t>
            </a:r>
            <a:r>
              <a:rPr lang="en-US" sz="3600" dirty="0" smtClean="0"/>
              <a:t> </a:t>
            </a:r>
            <a:r>
              <a:rPr lang="en-US" sz="3600" dirty="0" err="1" smtClean="0"/>
              <a:t>veiksmažodžiai</a:t>
            </a:r>
            <a:r>
              <a:rPr lang="en-US" sz="3600" dirty="0" smtClean="0"/>
              <a:t> </a:t>
            </a:r>
            <a:r>
              <a:rPr lang="en-US" sz="3600" dirty="0" err="1" smtClean="0"/>
              <a:t>dažniausiai</a:t>
            </a:r>
            <a:r>
              <a:rPr lang="en-US" sz="3600" dirty="0" smtClean="0"/>
              <a:t> </a:t>
            </a:r>
            <a:r>
              <a:rPr lang="en-US" sz="3600" dirty="0" err="1" smtClean="0"/>
              <a:t>pasako</a:t>
            </a:r>
            <a:r>
              <a:rPr lang="en-US" sz="3600" dirty="0" smtClean="0"/>
              <a:t> </a:t>
            </a:r>
          </a:p>
          <a:p>
            <a:pPr>
              <a:buNone/>
            </a:pPr>
            <a:r>
              <a:rPr lang="en-US" sz="3600" dirty="0" err="1" smtClean="0"/>
              <a:t>tokį</a:t>
            </a:r>
            <a:r>
              <a:rPr lang="en-US" sz="3600" dirty="0" smtClean="0"/>
              <a:t> </a:t>
            </a:r>
            <a:r>
              <a:rPr lang="en-US" sz="3600" dirty="0" err="1" smtClean="0">
                <a:solidFill>
                  <a:schemeClr val="accent1"/>
                </a:solidFill>
              </a:rPr>
              <a:t>veiksmą</a:t>
            </a:r>
            <a:r>
              <a:rPr lang="en-US" sz="3600" dirty="0" smtClean="0">
                <a:solidFill>
                  <a:schemeClr val="accent1"/>
                </a:solidFill>
              </a:rPr>
              <a:t>, kuris </a:t>
            </a:r>
            <a:r>
              <a:rPr lang="en-US" sz="3600" dirty="0" err="1" smtClean="0">
                <a:solidFill>
                  <a:schemeClr val="accent1"/>
                </a:solidFill>
              </a:rPr>
              <a:t>taikomas</a:t>
            </a:r>
            <a:r>
              <a:rPr lang="en-US" sz="3600" dirty="0" smtClean="0">
                <a:solidFill>
                  <a:schemeClr val="accent1"/>
                </a:solidFill>
              </a:rPr>
              <a:t> </a:t>
            </a:r>
            <a:r>
              <a:rPr lang="en-US" sz="3600" dirty="0" err="1" smtClean="0">
                <a:solidFill>
                  <a:schemeClr val="accent1"/>
                </a:solidFill>
              </a:rPr>
              <a:t>sau</a:t>
            </a:r>
            <a:r>
              <a:rPr lang="en-US" sz="3600" dirty="0" smtClean="0">
                <a:solidFill>
                  <a:schemeClr val="accent1"/>
                </a:solidFill>
              </a:rPr>
              <a:t> </a:t>
            </a:r>
            <a:r>
              <a:rPr lang="en-US" sz="3600" dirty="0" err="1" smtClean="0">
                <a:solidFill>
                  <a:schemeClr val="accent1"/>
                </a:solidFill>
              </a:rPr>
              <a:t>pačiam</a:t>
            </a:r>
            <a:r>
              <a:rPr lang="en-US" sz="3600" dirty="0" smtClean="0">
                <a:solidFill>
                  <a:schemeClr val="accent1"/>
                </a:solidFill>
              </a:rPr>
              <a:t> </a:t>
            </a:r>
            <a:r>
              <a:rPr lang="en-US" sz="3600" dirty="0" smtClean="0"/>
              <a:t>(</a:t>
            </a:r>
            <a:r>
              <a:rPr lang="en-US" sz="3600" dirty="0" err="1" smtClean="0"/>
              <a:t>šukuojasi</a:t>
            </a:r>
            <a:r>
              <a:rPr lang="en-US" sz="3600" dirty="0" smtClean="0"/>
              <a:t>, </a:t>
            </a:r>
            <a:r>
              <a:rPr lang="en-US" sz="3600" dirty="0" err="1" smtClean="0"/>
              <a:t>prausiasi</a:t>
            </a:r>
            <a:r>
              <a:rPr lang="en-US" sz="3600" dirty="0" smtClean="0"/>
              <a:t>, </a:t>
            </a:r>
            <a:r>
              <a:rPr lang="en-US" sz="3600" dirty="0" err="1" smtClean="0"/>
              <a:t>nešasi</a:t>
            </a:r>
            <a:r>
              <a:rPr lang="en-US" sz="3600" dirty="0" smtClean="0"/>
              <a:t>, </a:t>
            </a:r>
            <a:r>
              <a:rPr lang="en-US" sz="3600" dirty="0" err="1" smtClean="0"/>
              <a:t>perkasi</a:t>
            </a:r>
            <a:r>
              <a:rPr lang="en-US" sz="3600" dirty="0" smtClean="0"/>
              <a:t>...), </a:t>
            </a:r>
          </a:p>
          <a:p>
            <a:pPr>
              <a:buNone/>
            </a:pPr>
            <a:r>
              <a:rPr lang="en-US" sz="3600" dirty="0" err="1" smtClean="0">
                <a:solidFill>
                  <a:srgbClr val="FE8637"/>
                </a:solidFill>
              </a:rPr>
              <a:t>tarpusavio</a:t>
            </a:r>
            <a:r>
              <a:rPr lang="en-US" sz="3600" dirty="0" smtClean="0">
                <a:solidFill>
                  <a:srgbClr val="FE8637"/>
                </a:solidFill>
              </a:rPr>
              <a:t> </a:t>
            </a:r>
            <a:r>
              <a:rPr lang="en-US" sz="3600" dirty="0" err="1" smtClean="0">
                <a:solidFill>
                  <a:srgbClr val="FE8637"/>
                </a:solidFill>
              </a:rPr>
              <a:t>veiksmą</a:t>
            </a:r>
            <a:r>
              <a:rPr lang="en-US" sz="3600" dirty="0" smtClean="0">
                <a:solidFill>
                  <a:srgbClr val="FE8637"/>
                </a:solidFill>
              </a:rPr>
              <a:t> </a:t>
            </a:r>
            <a:r>
              <a:rPr lang="en-US" sz="3600" dirty="0" smtClean="0"/>
              <a:t>(</a:t>
            </a:r>
            <a:r>
              <a:rPr lang="en-US" sz="3600" dirty="0" err="1" smtClean="0"/>
              <a:t>stumdosi</a:t>
            </a:r>
            <a:r>
              <a:rPr lang="en-US" sz="3600" dirty="0" smtClean="0"/>
              <a:t>, </a:t>
            </a:r>
            <a:r>
              <a:rPr lang="en-US" sz="3600" dirty="0" err="1" smtClean="0"/>
              <a:t>varžosi</a:t>
            </a:r>
            <a:r>
              <a:rPr lang="en-US" sz="3600" dirty="0" smtClean="0"/>
              <a:t>, </a:t>
            </a:r>
            <a:r>
              <a:rPr lang="en-US" sz="3600" dirty="0" err="1" smtClean="0"/>
              <a:t>rungiasi</a:t>
            </a:r>
            <a:r>
              <a:rPr lang="en-US" sz="3600" dirty="0" smtClean="0"/>
              <a:t>...). </a:t>
            </a:r>
            <a:endParaRPr lang="cs-CZ" sz="3600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7664"/>
            <a:ext cx="8229600" cy="874217"/>
          </a:xfrm>
        </p:spPr>
        <p:txBody>
          <a:bodyPr>
            <a:normAutofit/>
          </a:bodyPr>
          <a:lstStyle/>
          <a:p>
            <a:r>
              <a:rPr lang="lt-LT" b="1" dirty="0" smtClean="0">
                <a:solidFill>
                  <a:srgbClr val="800000"/>
                </a:solidFill>
                <a:latin typeface="Times New Roman"/>
                <a:cs typeface="Times New Roman"/>
              </a:rPr>
              <a:t>Įsidėmėti!!!</a:t>
            </a:r>
            <a:endParaRPr lang="lt-LT" b="1" dirty="0">
              <a:solidFill>
                <a:srgbClr val="80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889" y="1131881"/>
            <a:ext cx="9031111" cy="519271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sz="3600" dirty="0" smtClean="0">
                <a:latin typeface="Times New Roman"/>
                <a:cs typeface="Times New Roman"/>
              </a:rPr>
              <a:t>Esamojo laiko </a:t>
            </a:r>
            <a:r>
              <a:rPr lang="lt-LT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I-ojo asmens galūnė</a:t>
            </a:r>
            <a:r>
              <a:rPr lang="lt-LT" sz="3600" dirty="0" smtClean="0">
                <a:latin typeface="Times New Roman"/>
                <a:cs typeface="Times New Roman"/>
              </a:rPr>
              <a:t>: </a:t>
            </a:r>
          </a:p>
          <a:p>
            <a:pPr>
              <a:buNone/>
            </a:pPr>
            <a:r>
              <a:rPr lang="lt-LT" sz="3600" dirty="0" smtClean="0">
                <a:latin typeface="Times New Roman"/>
                <a:cs typeface="Times New Roman"/>
              </a:rPr>
              <a:t>                        </a:t>
            </a:r>
            <a:r>
              <a:rPr lang="lt-LT" sz="3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–uosi </a:t>
            </a:r>
            <a:r>
              <a:rPr lang="lt-LT" sz="3600" dirty="0" smtClean="0">
                <a:latin typeface="Times New Roman"/>
                <a:cs typeface="Times New Roman"/>
              </a:rPr>
              <a:t>(1, 2 asm.), </a:t>
            </a:r>
            <a:r>
              <a:rPr lang="lt-LT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-ausi </a:t>
            </a:r>
            <a:r>
              <a:rPr lang="lt-LT" sz="3600" dirty="0" smtClean="0">
                <a:latin typeface="Times New Roman"/>
                <a:cs typeface="Times New Roman"/>
              </a:rPr>
              <a:t>(3 asm.) ,</a:t>
            </a:r>
          </a:p>
          <a:p>
            <a:pPr>
              <a:buNone/>
            </a:pPr>
            <a:r>
              <a:rPr lang="lt-LT" sz="3600" dirty="0" smtClean="0">
                <a:latin typeface="Times New Roman"/>
                <a:cs typeface="Times New Roman"/>
              </a:rPr>
              <a:t>                        </a:t>
            </a:r>
            <a:r>
              <a:rPr lang="lt-LT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II-ojo asmens galūnė</a:t>
            </a:r>
            <a:r>
              <a:rPr lang="lt-LT" sz="3600" dirty="0" smtClean="0">
                <a:latin typeface="Times New Roman"/>
                <a:cs typeface="Times New Roman"/>
              </a:rPr>
              <a:t>:</a:t>
            </a:r>
          </a:p>
          <a:p>
            <a:pPr>
              <a:buNone/>
            </a:pPr>
            <a:r>
              <a:rPr lang="lt-LT" sz="3600" dirty="0" smtClean="0">
                <a:latin typeface="Times New Roman"/>
                <a:cs typeface="Times New Roman"/>
              </a:rPr>
              <a:t>                        </a:t>
            </a:r>
            <a:r>
              <a:rPr lang="lt-LT" sz="3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-iesi </a:t>
            </a:r>
            <a:r>
              <a:rPr lang="lt-LT" sz="3600" dirty="0" smtClean="0">
                <a:latin typeface="Times New Roman"/>
                <a:cs typeface="Times New Roman"/>
              </a:rPr>
              <a:t>(1, 2 asm.), </a:t>
            </a:r>
            <a:r>
              <a:rPr lang="lt-LT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-aisi </a:t>
            </a:r>
            <a:r>
              <a:rPr lang="lt-LT" sz="3600" dirty="0" smtClean="0">
                <a:latin typeface="Times New Roman"/>
                <a:cs typeface="Times New Roman"/>
              </a:rPr>
              <a:t>(3 asm.).</a:t>
            </a:r>
          </a:p>
          <a:p>
            <a:pPr>
              <a:buNone/>
            </a:pPr>
            <a:r>
              <a:rPr lang="lt-LT" sz="3600" dirty="0" smtClean="0">
                <a:latin typeface="Times New Roman"/>
                <a:cs typeface="Times New Roman"/>
              </a:rPr>
              <a:t>Taip pat ir būsimojo laiko </a:t>
            </a:r>
            <a:r>
              <a:rPr lang="lt-LT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I-ojo asmens galūnė</a:t>
            </a:r>
            <a:r>
              <a:rPr lang="lt-LT" sz="3600" dirty="0" smtClean="0">
                <a:latin typeface="Times New Roman"/>
                <a:cs typeface="Times New Roman"/>
              </a:rPr>
              <a:t>:</a:t>
            </a:r>
          </a:p>
          <a:p>
            <a:pPr>
              <a:buNone/>
            </a:pPr>
            <a:r>
              <a:rPr lang="lt-LT" sz="3600" dirty="0" smtClean="0">
                <a:latin typeface="Times New Roman"/>
                <a:cs typeface="Times New Roman"/>
              </a:rPr>
              <a:t>                                           -</a:t>
            </a:r>
            <a:r>
              <a:rPr lang="lt-LT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lang="lt-LT" sz="3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iuo</a:t>
            </a:r>
            <a:r>
              <a:rPr lang="lt-LT" sz="3600" dirty="0" smtClean="0">
                <a:latin typeface="Times New Roman"/>
                <a:cs typeface="Times New Roman"/>
              </a:rPr>
              <a:t>si,</a:t>
            </a:r>
          </a:p>
          <a:p>
            <a:pPr>
              <a:buNone/>
            </a:pPr>
            <a:r>
              <a:rPr lang="lt-LT" sz="3600" dirty="0" smtClean="0">
                <a:latin typeface="Times New Roman"/>
                <a:cs typeface="Times New Roman"/>
              </a:rPr>
              <a:t>                                          </a:t>
            </a:r>
            <a:r>
              <a:rPr lang="lt-LT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II-ojo asmens galūnė</a:t>
            </a:r>
            <a:r>
              <a:rPr lang="lt-LT" sz="36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:</a:t>
            </a:r>
            <a:endParaRPr lang="lt-LT" sz="36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>
              <a:buNone/>
            </a:pPr>
            <a:r>
              <a:rPr lang="lt-LT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                                          </a:t>
            </a:r>
            <a:r>
              <a:rPr lang="lt-LT" sz="36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-</a:t>
            </a:r>
            <a:r>
              <a:rPr lang="lt-LT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lang="lt-LT" sz="3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ie</a:t>
            </a:r>
            <a:r>
              <a:rPr lang="lt-LT" sz="3600" dirty="0" smtClean="0">
                <a:latin typeface="Times New Roman"/>
                <a:cs typeface="Times New Roman"/>
              </a:rPr>
              <a:t>si</a:t>
            </a:r>
            <a:endParaRPr lang="lt-LT" sz="3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ＭＳ Ｐ明朝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Flow.thmx</Template>
  <TotalTime>1159</TotalTime>
  <Words>1398</Words>
  <Application>Microsoft Macintosh PowerPoint</Application>
  <PresentationFormat>On-screen Show (4:3)</PresentationFormat>
  <Paragraphs>145</Paragraphs>
  <Slides>23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Flow</vt:lpstr>
      <vt:lpstr>VEIKSMAŽODIS</vt:lpstr>
      <vt:lpstr>Slide 2</vt:lpstr>
      <vt:lpstr>Slide 3</vt:lpstr>
      <vt:lpstr>Slide 4</vt:lpstr>
      <vt:lpstr>Slide 5</vt:lpstr>
      <vt:lpstr>Beasmeniai veiksmažodžiai</vt:lpstr>
      <vt:lpstr>VEIKSMAŽODŽIŲ SKAIČIAI IR ASMENYS</vt:lpstr>
      <vt:lpstr>VEIKSMAŽODŽIO LAIKAI</vt:lpstr>
      <vt:lpstr> Esamasis laikas (dabartis)</vt:lpstr>
      <vt:lpstr>Būtasis kartinis laikas (praeitis)</vt:lpstr>
      <vt:lpstr>Įsidėmėkite</vt:lpstr>
      <vt:lpstr> Būtasis dažninis laikas (praeitis)</vt:lpstr>
      <vt:lpstr>Būsimasis laikas (ateitis)</vt:lpstr>
      <vt:lpstr>Būsimojo laiko rašyba</vt:lpstr>
      <vt:lpstr>Būsimojo laiko rašyba</vt:lpstr>
      <vt:lpstr>Slide 16</vt:lpstr>
      <vt:lpstr>Tariamoji nuosaka</vt:lpstr>
      <vt:lpstr>Tariamosios nuosakos asmenavimas</vt:lpstr>
      <vt:lpstr>Liepiamoji nuosaka</vt:lpstr>
      <vt:lpstr>Slide 20</vt:lpstr>
      <vt:lpstr>Liepiamosios nuosakos asmenavimas</vt:lpstr>
      <vt:lpstr>Sangrąžiniai veiksmažodžiai</vt:lpstr>
      <vt:lpstr>Įsidėmėti!!!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VEIKSMAŽODIS</dc:title>
  <dc:creator>User</dc:creator>
  <cp:lastModifiedBy>User</cp:lastModifiedBy>
  <cp:revision>6</cp:revision>
  <dcterms:created xsi:type="dcterms:W3CDTF">2012-12-09T14:09:11Z</dcterms:created>
  <dcterms:modified xsi:type="dcterms:W3CDTF">2012-12-09T14:38:29Z</dcterms:modified>
</cp:coreProperties>
</file>