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0" r:id="rId5"/>
    <p:sldId id="271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72" r:id="rId14"/>
    <p:sldId id="266" r:id="rId15"/>
    <p:sldId id="267" r:id="rId16"/>
    <p:sldId id="268" r:id="rId17"/>
    <p:sldId id="269" r:id="rId18"/>
    <p:sldId id="273" r:id="rId1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Stačiakampis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Stačiakampis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iesioji jungtis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Tiesioji jungtis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Stačiakampis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a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a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a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tačiakampis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iesioji jungtis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Tiesioji jungtis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ačiakampis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a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a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a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Tiesioji jungtis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eksto vietos rezervavimo ženklas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urinio vietos rezervavimo ženklas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Poraštės vietos rezervavimo ženklas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Tiesioji jungtis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os vietos rezervavimo ženklas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053EE6E-2ED1-4BEA-924B-3FAE1D84842A}" type="datetimeFigureOut">
              <a:rPr lang="lt-LT" smtClean="0"/>
              <a:pPr/>
              <a:t>2014.04.10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3ECE9DA-2F03-4697-96EC-C09BF11E7A30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xn--altiniai-4wb.info/files/literatura/lg00/Vincas_Kudirka.LG3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84784"/>
            <a:ext cx="2695575" cy="3743325"/>
          </a:xfrm>
          <a:prstGeom prst="ellipse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123728" y="908720"/>
            <a:ext cx="6172200" cy="792088"/>
          </a:xfrm>
        </p:spPr>
        <p:txBody>
          <a:bodyPr>
            <a:noAutofit/>
          </a:bodyPr>
          <a:lstStyle/>
          <a:p>
            <a:r>
              <a:rPr lang="lt-LT" sz="5400" dirty="0" smtClean="0">
                <a:solidFill>
                  <a:schemeClr val="tx1"/>
                </a:solidFill>
                <a:latin typeface="MV Boli" pitchFamily="2" charset="0"/>
                <a:cs typeface="MV Boli" pitchFamily="2" charset="0"/>
              </a:rPr>
              <a:t>VINCAS KUDIRKA</a:t>
            </a:r>
            <a:endParaRPr lang="lt-LT" sz="5400" dirty="0">
              <a:solidFill>
                <a:schemeClr val="tx1"/>
              </a:solidFill>
              <a:latin typeface="MV Boli" pitchFamily="2" charset="0"/>
              <a:cs typeface="MV Boli" pitchFamily="2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4860032" y="5085184"/>
            <a:ext cx="4104456" cy="1371600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chemeClr val="tx1"/>
                </a:solidFill>
              </a:rPr>
              <a:t>                     IV  </a:t>
            </a:r>
            <a:r>
              <a:rPr lang="lt-LT" dirty="0" smtClean="0">
                <a:solidFill>
                  <a:schemeClr val="tx1"/>
                </a:solidFill>
              </a:rPr>
              <a:t>klasė</a:t>
            </a:r>
            <a:endParaRPr lang="lt-L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avaitrastis.siauliaiplius.lt/ezimagecatalogue/catalogue/phpwxIDX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352924"/>
            <a:ext cx="2857500" cy="2505076"/>
          </a:xfrm>
          <a:prstGeom prst="ellipse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59632" y="0"/>
            <a:ext cx="5698976" cy="692696"/>
          </a:xfrm>
        </p:spPr>
        <p:txBody>
          <a:bodyPr/>
          <a:lstStyle/>
          <a:p>
            <a:r>
              <a:rPr lang="lt-LT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Kaip jį galime pavadinti?</a:t>
            </a:r>
            <a:endParaRPr lang="lt-LT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7467600" cy="4873752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dirty="0" smtClean="0"/>
              <a:t>Kritikas (literatūros)</a:t>
            </a:r>
          </a:p>
          <a:p>
            <a:pPr algn="just"/>
            <a:r>
              <a:rPr lang="lt-LT" dirty="0" smtClean="0"/>
              <a:t>Publicistas</a:t>
            </a:r>
          </a:p>
          <a:p>
            <a:pPr algn="just"/>
            <a:r>
              <a:rPr lang="lt-LT" dirty="0" smtClean="0"/>
              <a:t>Poetas</a:t>
            </a:r>
          </a:p>
          <a:p>
            <a:pPr algn="just"/>
            <a:r>
              <a:rPr lang="lt-LT" dirty="0" smtClean="0"/>
              <a:t>„Varpo” redaktorius</a:t>
            </a:r>
          </a:p>
          <a:p>
            <a:pPr algn="just"/>
            <a:r>
              <a:rPr lang="lt-LT" dirty="0" smtClean="0"/>
              <a:t>Lietuvos himno  („Tautiškos giesmės”) autorius</a:t>
            </a:r>
          </a:p>
          <a:p>
            <a:pPr algn="just">
              <a:buNone/>
            </a:pPr>
            <a:endParaRPr lang="lt-LT" dirty="0" smtClean="0"/>
          </a:p>
          <a:p>
            <a:pPr algn="just">
              <a:buFont typeface="Wingdings" pitchFamily="2" charset="2"/>
              <a:buChar char="Ø"/>
            </a:pPr>
            <a:r>
              <a:rPr lang="lt-LT" b="1" dirty="0" smtClean="0"/>
              <a:t>Žmogus, kuris dirbo ne dėl trupinio aukso ar gardaus valgio šaukšto!</a:t>
            </a:r>
          </a:p>
          <a:p>
            <a:pPr algn="just">
              <a:buFont typeface="Wingdings" pitchFamily="2" charset="2"/>
              <a:buChar char="Ø"/>
            </a:pPr>
            <a:r>
              <a:rPr lang="lt-LT" b="1" dirty="0" smtClean="0"/>
              <a:t>Vienas žymiausių lietuvių inteligentų</a:t>
            </a:r>
          </a:p>
          <a:p>
            <a:pPr algn="just">
              <a:buFont typeface="Wingdings" pitchFamily="2" charset="2"/>
              <a:buChar char="Ø"/>
            </a:pPr>
            <a:r>
              <a:rPr lang="lt-LT" b="1" dirty="0" smtClean="0"/>
              <a:t>Tikras altruistas</a:t>
            </a:r>
          </a:p>
          <a:p>
            <a:pPr>
              <a:buFont typeface="Wingdings" pitchFamily="2" charset="2"/>
              <a:buChar char="Ø"/>
            </a:pPr>
            <a:r>
              <a:rPr lang="lt-LT" b="1" dirty="0" smtClean="0"/>
              <a:t>Realizmo atstovas</a:t>
            </a:r>
          </a:p>
          <a:p>
            <a:pPr>
              <a:buFont typeface="Wingdings" pitchFamily="2" charset="2"/>
              <a:buChar char="Ø"/>
            </a:pPr>
            <a:r>
              <a:rPr lang="lt-LT" b="1" dirty="0" smtClean="0"/>
              <a:t>Pozityvumo idėjų propaguotojas</a:t>
            </a:r>
          </a:p>
        </p:txBody>
      </p:sp>
      <p:sp>
        <p:nvSpPr>
          <p:cNvPr id="4" name="Kairysis riestinis skliaustas 3"/>
          <p:cNvSpPr/>
          <p:nvPr/>
        </p:nvSpPr>
        <p:spPr>
          <a:xfrm>
            <a:off x="0" y="3429000"/>
            <a:ext cx="432048" cy="2520280"/>
          </a:xfrm>
          <a:prstGeom prst="leftBrace">
            <a:avLst>
              <a:gd name="adj1" fmla="val 8333"/>
              <a:gd name="adj2" fmla="val 459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biografas.lt/files/image/Vincas%20Kudi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068960"/>
            <a:ext cx="2448272" cy="3528392"/>
          </a:xfrm>
          <a:prstGeom prst="ellipse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139136" cy="70609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1"/>
                </a:solidFill>
              </a:rPr>
              <a:t>Įdomūs faktai apie Vincą Kudirką </a:t>
            </a:r>
            <a:r>
              <a:rPr lang="lt-LT" dirty="0" smtClean="0">
                <a:solidFill>
                  <a:schemeClr val="tx1"/>
                </a:solidFill>
              </a:rPr>
              <a:t>: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23528" y="908720"/>
            <a:ext cx="8352928" cy="4873752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lt-LT" sz="2000" dirty="0" smtClean="0"/>
              <a:t>Neteko motinos būdamas vos dešimties metų.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lt-LT" sz="2000" dirty="0" smtClean="0"/>
              <a:t>Gražiai grojo, piešė, mėgo meną.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lt-LT" sz="2000" u="sng" dirty="0" smtClean="0"/>
              <a:t>Išmestas iš „Seinų” kunigų seminarijos „dėl pašaukimo stokos”.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lt-LT" sz="2000" dirty="0" smtClean="0"/>
              <a:t>Sirgo tuo metu nepagydoma liga </a:t>
            </a:r>
            <a:r>
              <a:rPr lang="lt-LT" sz="2000" b="1" dirty="0" smtClean="0"/>
              <a:t>džiova</a:t>
            </a:r>
            <a:r>
              <a:rPr lang="lt-LT" sz="2000" dirty="0" smtClean="0"/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lt-LT" sz="2000" dirty="0" smtClean="0"/>
              <a:t>Buvo linkęs į lenkišką kultūrą.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lt-LT" dirty="0" smtClean="0"/>
              <a:t>Paskutinį gyvenimo dešimtmetį paskyrė kūrybai</a:t>
            </a:r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lt-LT" dirty="0" smtClean="0"/>
              <a:t>Savo straipsniuose ragino žmones gydytis tik pas profesionalius gydytojus ,ne kunigus ir ne pas burtininkus.</a:t>
            </a:r>
          </a:p>
          <a:p>
            <a:pPr>
              <a:buNone/>
            </a:pPr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1"/>
                </a:solidFill>
              </a:rPr>
              <a:t>KONTEKSTAS: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95536" y="692696"/>
            <a:ext cx="8147248" cy="5637240"/>
          </a:xfrm>
        </p:spPr>
        <p:txBody>
          <a:bodyPr/>
          <a:lstStyle/>
          <a:p>
            <a:pPr algn="just"/>
            <a:r>
              <a:rPr lang="lt-LT" dirty="0" smtClean="0"/>
              <a:t>Po 1863m. Sukilimo Lietuvoje prasidėjo visuotinis gyventojų rusinimas: uždrausta spauda lotyniškais rašmenimis, lietuviškos mokyklos (pradinės). </a:t>
            </a:r>
          </a:p>
          <a:p>
            <a:pPr algn="just"/>
            <a:r>
              <a:rPr lang="lt-LT" dirty="0" smtClean="0"/>
              <a:t>Ši caro priespauda tik suaktyvino visuomeninę lietuvių veiklą.</a:t>
            </a:r>
          </a:p>
          <a:p>
            <a:pPr algn="just"/>
            <a:endParaRPr lang="lt-LT" dirty="0" smtClean="0"/>
          </a:p>
          <a:p>
            <a:pPr algn="just"/>
            <a:r>
              <a:rPr lang="lt-LT" dirty="0" smtClean="0"/>
              <a:t>MOTIEJUS VALANČIUS  užsiėmė švietėjiška veikla, organizavo lietuviškų knygų spausdinimą , į Lietuvą atgabenti lietuviški raštai skatino valstiečių tautinį sąmoningumą. </a:t>
            </a:r>
          </a:p>
          <a:p>
            <a:pPr algn="just"/>
            <a:r>
              <a:rPr lang="lt-LT" b="1" dirty="0" err="1" smtClean="0"/>
              <a:t>XIXa</a:t>
            </a:r>
            <a:r>
              <a:rPr lang="lt-LT" b="1" dirty="0" smtClean="0"/>
              <a:t>. </a:t>
            </a:r>
            <a:r>
              <a:rPr lang="lt-LT" b="1" dirty="0" err="1" smtClean="0"/>
              <a:t>pab</a:t>
            </a:r>
            <a:r>
              <a:rPr lang="lt-LT" b="1" dirty="0" smtClean="0"/>
              <a:t>. Ne vienas Lietuvos šviesuolis visuomeninį darbą suprato kaip įsipareigojimą, svarbesnį nei asmeninės gerovės siekis. (Tokiu požiūriu vadovavosi ir V.Kudirka)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etest.lt/testing/userfiles/1166/image/str_uzp_k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628800"/>
            <a:ext cx="2207890" cy="4536504"/>
          </a:xfrm>
          <a:prstGeom prst="rect">
            <a:avLst/>
          </a:prstGeom>
          <a:noFill/>
        </p:spPr>
      </p:pic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179512" y="332656"/>
            <a:ext cx="7467600" cy="6069288"/>
          </a:xfrm>
        </p:spPr>
        <p:txBody>
          <a:bodyPr/>
          <a:lstStyle/>
          <a:p>
            <a:pPr>
              <a:buNone/>
            </a:pPr>
            <a:r>
              <a:rPr lang="lt-LT" b="1" dirty="0" smtClean="0"/>
              <a:t>          </a:t>
            </a:r>
            <a:r>
              <a:rPr lang="lt-LT" sz="3200" b="1" dirty="0" smtClean="0"/>
              <a:t>Išsilavinusi jaunuomenė ėmė sąmoningai vengti lenkų kalbos suvokdama, kad tauta gali išlikti tik kurdama kultūrą gimtąja kalba!</a:t>
            </a:r>
          </a:p>
          <a:p>
            <a:pPr>
              <a:buNone/>
            </a:pPr>
            <a:r>
              <a:rPr lang="lt-LT" b="1" dirty="0" smtClean="0"/>
              <a:t>           </a:t>
            </a:r>
          </a:p>
          <a:p>
            <a:pPr>
              <a:buNone/>
            </a:pPr>
            <a:r>
              <a:rPr lang="lt-LT" sz="2800" b="1" dirty="0" smtClean="0"/>
              <a:t>    </a:t>
            </a:r>
            <a:r>
              <a:rPr lang="lt-LT" sz="2800" dirty="0" smtClean="0">
                <a:latin typeface="Arial" pitchFamily="34" charset="0"/>
                <a:cs typeface="Arial" pitchFamily="34" charset="0"/>
              </a:rPr>
              <a:t>    Tuo laikotarpiu subrendo tautiniam darbui pasiryžusių aktyvistų karta : J.Basanavičius, V.Kudirka, Jonas Mačiulis-Maironis, Juozas Tumas-Vaižgantas</a:t>
            </a:r>
            <a:endParaRPr lang="lt-L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aulė 3"/>
          <p:cNvSpPr/>
          <p:nvPr/>
        </p:nvSpPr>
        <p:spPr>
          <a:xfrm>
            <a:off x="467544" y="404664"/>
            <a:ext cx="648072" cy="50405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>
                <a:solidFill>
                  <a:schemeClr val="tx1"/>
                </a:solidFill>
              </a:rPr>
              <a:t>Poeto „atsivertimas” iš lenkiškos kultūros į lietuvišką:</a:t>
            </a:r>
            <a:br>
              <a:rPr lang="lt-LT" b="1" dirty="0" smtClean="0">
                <a:solidFill>
                  <a:schemeClr val="tx1"/>
                </a:solidFill>
              </a:rPr>
            </a:b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352928" cy="487375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lt-LT" sz="2000" dirty="0" smtClean="0"/>
              <a:t>Kudirkos prisiminimuose rašoma, kad dažnas </a:t>
            </a:r>
            <a:r>
              <a:rPr lang="lt-LT" sz="2000" dirty="0" err="1" smtClean="0"/>
              <a:t>XIXa</a:t>
            </a:r>
            <a:r>
              <a:rPr lang="lt-LT" sz="2000" dirty="0" smtClean="0"/>
              <a:t>. Šviesuolis išgyveno tapatybės dramą: gėdijosi lietuviškos kilmės, o lenkiškoji kultūra jam atrodė vienintelė verta mokslus einančio žmogaus. </a:t>
            </a:r>
          </a:p>
          <a:p>
            <a:pPr indent="274320" algn="just">
              <a:lnSpc>
                <a:spcPct val="150000"/>
              </a:lnSpc>
              <a:buNone/>
            </a:pPr>
            <a:endParaRPr lang="lt-LT" b="1" dirty="0" smtClean="0"/>
          </a:p>
          <a:p>
            <a:pPr indent="274320" algn="just">
              <a:lnSpc>
                <a:spcPct val="150000"/>
              </a:lnSpc>
              <a:buNone/>
            </a:pPr>
            <a:r>
              <a:rPr lang="lt-LT" b="1" dirty="0" smtClean="0"/>
              <a:t>! Panašiai jautėsi ir V.Kudirka, tačiau Lietuvos balsą jam padėjo išgirsti kitų šalių tautiniai sąjūdžiai, Jono Basanavičiaus „Aušra”.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0" y="260648"/>
            <a:ext cx="8424936" cy="62853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lt-LT" dirty="0" smtClean="0"/>
              <a:t>            „Žiūriu — pirmame puslapy stovi Basanavičius. </a:t>
            </a:r>
            <a:r>
              <a:rPr lang="lt-LT" b="1" dirty="0" smtClean="0"/>
              <a:t>‘Pranašas</a:t>
            </a:r>
            <a:r>
              <a:rPr lang="lt-LT" dirty="0" smtClean="0"/>
              <a:t>’ — pagalvojau tada apie Basanavičių </a:t>
            </a:r>
            <a:r>
              <a:rPr lang="lt-LT" b="1" i="1" dirty="0" smtClean="0"/>
              <a:t>jau lietuviškai. </a:t>
            </a:r>
            <a:r>
              <a:rPr lang="lt-LT" dirty="0" smtClean="0"/>
              <a:t>Ėmiau skubiai vartyti ‘Aušrą’ ir...neatmenu jau visko, kas paskiau su manim darėsi...</a:t>
            </a:r>
          </a:p>
          <a:p>
            <a:pPr algn="just">
              <a:buNone/>
            </a:pPr>
            <a:r>
              <a:rPr lang="lt-LT" dirty="0" smtClean="0"/>
              <a:t>     Tiek pamenu, kad atsistojau, nuleidau galvą, nedrįsdamas pakelti akių į savo kambarėlio sienas... rodos, girdėjau Lietuvos balsą, sykiu apkaltinantį, sykiu atleidžiantį... </a:t>
            </a:r>
            <a:r>
              <a:rPr lang="lt-LT" i="1" dirty="0" smtClean="0"/>
              <a:t>o tu, paklydėli, kur iki šiol buvai? </a:t>
            </a:r>
            <a:r>
              <a:rPr lang="lt-LT" dirty="0" smtClean="0"/>
              <a:t>Paskui </a:t>
            </a:r>
            <a:r>
              <a:rPr lang="lt-LT" u="sng" dirty="0" smtClean="0"/>
              <a:t>pasidarė man taip graudu, </a:t>
            </a:r>
            <a:r>
              <a:rPr lang="lt-LT" dirty="0" smtClean="0"/>
              <a:t>kad, apsikniaubęs and stalo, apsiverkiau. Gaila man buvo tų valandų, kurios negrąžinamai išbrauktos iš mano gyvenimo, kaip lietuvio, ir gėda, </a:t>
            </a:r>
            <a:r>
              <a:rPr lang="lt-LT" b="1" dirty="0" smtClean="0"/>
              <a:t>kaip ilgai buvau apgailėtinu pagedėliu... </a:t>
            </a:r>
            <a:r>
              <a:rPr lang="lt-LT" dirty="0" smtClean="0"/>
              <a:t>Po to pripildė mano krūtinę rami, smagi šiluma, ir, rodos, naujos pajėgos pradėjo rastis... Rodos, užaugau išsyk, ir tas pasaulis jau man per ankštas... Pajutau save didžiu, galingu, </a:t>
            </a:r>
            <a:r>
              <a:rPr lang="lt-LT" b="1" i="1" dirty="0" smtClean="0"/>
              <a:t>pasijutau lietuvis esąs”</a:t>
            </a:r>
            <a:endParaRPr lang="lt-LT" dirty="0" smtClean="0"/>
          </a:p>
          <a:p>
            <a:pPr algn="just"/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508918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1"/>
                </a:solidFill>
              </a:rPr>
              <a:t>Visuomeninė veikla</a:t>
            </a:r>
            <a:r>
              <a:rPr lang="lt-LT" dirty="0" smtClean="0">
                <a:solidFill>
                  <a:schemeClr val="tx1"/>
                </a:solidFill>
              </a:rPr>
              <a:t>: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67544" y="980728"/>
            <a:ext cx="7467600" cy="4873752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Visą gyvenimą skyrė lietuvių tautai žadinti, šviesti, siekė Lietuvoje skleisti europietiškus demokratiškus principus.</a:t>
            </a:r>
          </a:p>
          <a:p>
            <a:endParaRPr lang="lt-LT" dirty="0" smtClean="0"/>
          </a:p>
          <a:p>
            <a:r>
              <a:rPr lang="lt-LT" dirty="0" smtClean="0"/>
              <a:t>Siekė apsišvietusius lietuvius įtraukti į kultūrinę veiklą, daug jėgų atidavė ugdydamas Lietuvos valstiečius, stiprindamas jų pasitikėjimą. </a:t>
            </a:r>
          </a:p>
          <a:p>
            <a:endParaRPr lang="lt-LT" dirty="0" smtClean="0"/>
          </a:p>
          <a:p>
            <a:r>
              <a:rPr lang="lt-LT" b="1" dirty="0" smtClean="0"/>
              <a:t>Skatino kitataučius svarstyti mūsų tautos valstybingumo klausimus. </a:t>
            </a:r>
          </a:p>
          <a:p>
            <a:endParaRPr lang="lt-LT" dirty="0" smtClean="0"/>
          </a:p>
          <a:p>
            <a:r>
              <a:rPr lang="lt-LT" dirty="0" smtClean="0"/>
              <a:t>Atsisakė populiarios ir pelningos gydytojo profesijos, beveik visas savo pajamas skyrė „Varpo” leidybai.</a:t>
            </a:r>
          </a:p>
          <a:p>
            <a:endParaRPr lang="lt-LT" dirty="0" smtClean="0"/>
          </a:p>
          <a:p>
            <a:r>
              <a:rPr lang="lt-LT" dirty="0" smtClean="0"/>
              <a:t>Rašė spaudos draudimo metais, rizikuodamas pakliūti į priešiškas </a:t>
            </a:r>
            <a:r>
              <a:rPr lang="lt-LT" b="1" dirty="0" smtClean="0"/>
              <a:t>CARO</a:t>
            </a:r>
            <a:r>
              <a:rPr lang="lt-LT" dirty="0" smtClean="0"/>
              <a:t> rankas.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encrypted-tbn2.gstatic.com/images?q=tbn:ANd9GcQ-2JEb44Ghq0YzwmHY84mYxhbi8xWabcr2YD0xZB1QBeM9Ck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3888432" cy="4194468"/>
          </a:xfrm>
          <a:prstGeom prst="rect">
            <a:avLst/>
          </a:prstGeom>
          <a:noFill/>
        </p:spPr>
      </p:pic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83568" y="260648"/>
            <a:ext cx="7467600" cy="63093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lt-LT" sz="2800" dirty="0" smtClean="0"/>
              <a:t>        Kudirka ragino priešintis neteisybei, bet iš pradžių, reikėjo išmokti apie ją viešai kalbėti. Kviesdamas lietuvius rašyti į „Varpą” aktualiais klausimais teigė: </a:t>
            </a:r>
          </a:p>
          <a:p>
            <a:pPr>
              <a:buNone/>
            </a:pPr>
            <a:endParaRPr lang="lt-LT" dirty="0" smtClean="0"/>
          </a:p>
          <a:p>
            <a:pPr indent="274320">
              <a:lnSpc>
                <a:spcPct val="170000"/>
              </a:lnSpc>
              <a:buNone/>
            </a:pP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„Reikalingumas tokių žinių labai aiškus: lietuviai turi pažinti Lietuvą. Kiekvienas iš mūsų turi žinoti, kur lietuvis verkia, o kur džiaugiasi, kur vargsta, o kur turtuose , kur apleistas ir nuskriaustas, o kur </a:t>
            </a:r>
            <a:r>
              <a:rPr lang="lt-LT" sz="2600" dirty="0" err="1" smtClean="0">
                <a:latin typeface="Times New Roman" pitchFamily="18" charset="0"/>
                <a:cs typeface="Times New Roman" pitchFamily="18" charset="0"/>
              </a:rPr>
              <a:t>liuosas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 ir laimingas, idant matytume, katrą brolį reikia gelbėti, o nuo katro prašyti </a:t>
            </a:r>
            <a:r>
              <a:rPr lang="lt-LT" sz="2600" dirty="0" err="1" smtClean="0">
                <a:latin typeface="Times New Roman" pitchFamily="18" charset="0"/>
                <a:cs typeface="Times New Roman" pitchFamily="18" charset="0"/>
              </a:rPr>
              <a:t>pagelbos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; turime žinoti jausmus, </a:t>
            </a:r>
            <a:r>
              <a:rPr lang="lt-LT" sz="2600" dirty="0" err="1" smtClean="0">
                <a:latin typeface="Times New Roman" pitchFamily="18" charset="0"/>
                <a:cs typeface="Times New Roman" pitchFamily="18" charset="0"/>
              </a:rPr>
              <a:t>mislis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 (mintis) ir darbus visų lietuvių, </a:t>
            </a:r>
            <a:r>
              <a:rPr lang="lt-LT" sz="2600" b="1" dirty="0" smtClean="0">
                <a:latin typeface="Times New Roman" pitchFamily="18" charset="0"/>
                <a:cs typeface="Times New Roman" pitchFamily="18" charset="0"/>
              </a:rPr>
              <a:t>idant aišku būtų, ant ko galima remtis, norint apginti savo tėvynę ir suteikti jai laimę.”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lt-LT" b="1" i="1" dirty="0" smtClean="0">
                <a:solidFill>
                  <a:schemeClr val="tx1"/>
                </a:solidFill>
              </a:rPr>
              <a:t>KŪRYBA :</a:t>
            </a:r>
            <a:endParaRPr lang="lt-LT" b="1" i="1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424936" cy="5184576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Eilėraštis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„Labora!”</a:t>
            </a: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    Eilėraštis parašytas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universiteto baigimo proga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kai Kudirka gavo daktaro laipsnį ir jau buvo pradėjęs jausti pirmuosius džiovos simptomus. </a:t>
            </a:r>
          </a:p>
          <a:p>
            <a:pPr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indent="27432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Tai – oratorinis eilėraštis.  Jaunas žmogus primygtinai skatinamas dirbti „sėk pasėlio grūdus”.</a:t>
            </a:r>
          </a:p>
          <a:p>
            <a:pPr indent="27432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Darbas visuomenei reikalauja sąmoningumo apsisprendimo, ryžto, todėl svarbu ne gėrėtis kilniais idealais, o jais gyventi : „Siek idealo, tik doro ir aukšto.” </a:t>
            </a:r>
          </a:p>
          <a:p>
            <a:pPr indent="27432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Poetas perspėja : lengva idealus iškeisti į trupinį aukso , gardaus valgio šaukštą, bet toks gyvenimas yra menkas ir tuščias.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251520" y="18864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chemeClr val="accent5">
                    <a:lumMod val="50000"/>
                  </a:schemeClr>
                </a:solidFill>
              </a:rPr>
              <a:t>Labora!</a:t>
            </a:r>
          </a:p>
          <a:p>
            <a:r>
              <a:rPr lang="lt-LT" dirty="0" smtClean="0"/>
              <a:t>Kol jaunas, o broli, sėk pasėlio grūdus</a:t>
            </a:r>
            <a:br>
              <a:rPr lang="lt-LT" dirty="0" smtClean="0"/>
            </a:br>
            <a:r>
              <a:rPr lang="lt-LT" dirty="0" smtClean="0"/>
              <a:t>Ir dirvos </a:t>
            </a:r>
            <a:r>
              <a:rPr lang="lt-LT" dirty="0" err="1" smtClean="0"/>
              <a:t>ne’pleiski</a:t>
            </a:r>
            <a:r>
              <a:rPr lang="lt-LT" dirty="0" smtClean="0"/>
              <a:t>! Tuomet, kada jausi,</a:t>
            </a:r>
            <a:br>
              <a:rPr lang="lt-LT" dirty="0" smtClean="0"/>
            </a:br>
            <a:r>
              <a:rPr lang="lt-LT" dirty="0" smtClean="0"/>
              <a:t>Kaip </a:t>
            </a:r>
            <a:r>
              <a:rPr lang="lt-LT" dirty="0" err="1" smtClean="0"/>
              <a:t>kūns</a:t>
            </a:r>
            <a:r>
              <a:rPr lang="lt-LT" dirty="0" smtClean="0"/>
              <a:t> ima stingti, dvasia jau susnūdus,</a:t>
            </a:r>
            <a:br>
              <a:rPr lang="lt-LT" dirty="0" smtClean="0"/>
            </a:br>
            <a:r>
              <a:rPr lang="lt-LT" dirty="0" smtClean="0"/>
              <a:t>Vėlu juk prie darbo: nesėsi – nepjausi.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Kol dega krūtinėj šventa ugnis toji,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Kur traukia prie darbo ir duoda tiek vieko,</a:t>
            </a:r>
            <a:br>
              <a:rPr lang="lt-LT" dirty="0" smtClean="0"/>
            </a:br>
            <a:r>
              <a:rPr lang="lt-LT" dirty="0" smtClean="0"/>
              <a:t>Jog menkas ir silpnas net milžinu stoji,</a:t>
            </a:r>
            <a:br>
              <a:rPr lang="lt-LT" dirty="0" smtClean="0"/>
            </a:br>
            <a:r>
              <a:rPr lang="lt-LT" dirty="0" smtClean="0"/>
              <a:t>O, dirbk, idant neitų ugnis ta ant nieko!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251520" y="364502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/>
              <a:t>Kol </a:t>
            </a:r>
            <a:r>
              <a:rPr lang="lt-LT" dirty="0" err="1" smtClean="0"/>
              <a:t>da</a:t>
            </a:r>
            <a:r>
              <a:rPr lang="lt-LT" dirty="0" smtClean="0"/>
              <a:t> idealais, </a:t>
            </a:r>
            <a:r>
              <a:rPr lang="lt-LT" dirty="0" err="1" smtClean="0"/>
              <a:t>brol</a:t>
            </a:r>
            <a:r>
              <a:rPr lang="lt-LT" dirty="0" smtClean="0"/>
              <a:t>, besigėrėsi,</a:t>
            </a:r>
            <a:br>
              <a:rPr lang="lt-LT" dirty="0" smtClean="0"/>
            </a:br>
            <a:r>
              <a:rPr lang="lt-LT" b="1" dirty="0" smtClean="0"/>
              <a:t>Siek prie idealo, tik doro ir aukšto</a:t>
            </a:r>
            <a:r>
              <a:rPr lang="lt-LT" dirty="0" smtClean="0"/>
              <a:t>,</a:t>
            </a:r>
            <a:br>
              <a:rPr lang="lt-LT" dirty="0" smtClean="0"/>
            </a:br>
            <a:r>
              <a:rPr lang="lt-LT" dirty="0" smtClean="0"/>
              <a:t>O skubink! Paskui tu… jų išsižadėsi</a:t>
            </a:r>
            <a:br>
              <a:rPr lang="lt-LT" dirty="0" smtClean="0"/>
            </a:br>
            <a:r>
              <a:rPr lang="lt-LT" dirty="0" smtClean="0"/>
              <a:t>Dėl trupinio aukso, gardaus valgio šaukšto.</a:t>
            </a:r>
            <a:endParaRPr lang="lt-LT" dirty="0"/>
          </a:p>
        </p:txBody>
      </p:sp>
      <p:sp>
        <p:nvSpPr>
          <p:cNvPr id="8" name="Stačiakampis 7"/>
          <p:cNvSpPr/>
          <p:nvPr/>
        </p:nvSpPr>
        <p:spPr>
          <a:xfrm>
            <a:off x="251520" y="51571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/>
              <a:t>Gyvenimo knygą skaityk </a:t>
            </a:r>
            <a:r>
              <a:rPr lang="lt-LT" b="1" dirty="0" err="1" smtClean="0"/>
              <a:t>laps</a:t>
            </a:r>
            <a:r>
              <a:rPr lang="lt-LT" b="1" dirty="0" smtClean="0"/>
              <a:t> į lapą,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err="1" smtClean="0"/>
              <a:t>Nestodams</a:t>
            </a:r>
            <a:r>
              <a:rPr lang="lt-LT" dirty="0" smtClean="0"/>
              <a:t>, kad kartais, į tinginius kliuvęs,</a:t>
            </a:r>
            <a:br>
              <a:rPr lang="lt-LT" dirty="0" smtClean="0"/>
            </a:br>
            <a:r>
              <a:rPr lang="lt-LT" dirty="0" smtClean="0"/>
              <a:t>Tu nesupelytum ir neitum į kapą</a:t>
            </a:r>
            <a:br>
              <a:rPr lang="lt-LT" dirty="0" smtClean="0"/>
            </a:br>
            <a:r>
              <a:rPr lang="lt-LT" dirty="0" smtClean="0"/>
              <a:t>Be likusio ženklo, kad žmogumi buvęs.</a:t>
            </a:r>
            <a:endParaRPr lang="lt-LT" dirty="0"/>
          </a:p>
        </p:txBody>
      </p:sp>
      <p:sp>
        <p:nvSpPr>
          <p:cNvPr id="9" name="Stačiakampis 8"/>
          <p:cNvSpPr/>
          <p:nvPr/>
        </p:nvSpPr>
        <p:spPr>
          <a:xfrm>
            <a:off x="4572000" y="3326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/>
              <a:t>O jeigu apilsi sunkiam darbe savo</a:t>
            </a:r>
            <a:br>
              <a:rPr lang="lt-LT" dirty="0" smtClean="0"/>
            </a:br>
            <a:r>
              <a:rPr lang="lt-LT" dirty="0" smtClean="0"/>
              <a:t>Ir, nykstant spėkoms jau, nuliūsi, nerimsi,</a:t>
            </a:r>
            <a:br>
              <a:rPr lang="lt-LT" dirty="0" smtClean="0"/>
            </a:br>
            <a:r>
              <a:rPr lang="lt-LT" b="1" dirty="0" smtClean="0"/>
              <a:t>Tai žvilgtelk ant darbo jaunų draugų tavo -</a:t>
            </a:r>
            <a:br>
              <a:rPr lang="lt-LT" b="1" dirty="0" smtClean="0"/>
            </a:br>
            <a:r>
              <a:rPr lang="lt-LT" b="1" dirty="0" smtClean="0"/>
              <a:t>Vienoj akimirkoj iš naujo atgimsi.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2.bp.blogspot.com/__OgQ8lKZwkk/S9OC057VK6I/AAAAAAAAAg8/7x4U2Os7J38/s400/CONTRABAN,+Gravat+Vincas+Kurdika.OKOK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149080"/>
            <a:ext cx="2238764" cy="2468836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652934"/>
          </a:xfrm>
        </p:spPr>
        <p:txBody>
          <a:bodyPr/>
          <a:lstStyle/>
          <a:p>
            <a:pPr algn="ctr"/>
            <a:r>
              <a:rPr lang="lt-LT" dirty="0" smtClean="0"/>
              <a:t>„</a:t>
            </a:r>
            <a:r>
              <a:rPr lang="lt-LT" dirty="0" smtClean="0">
                <a:solidFill>
                  <a:schemeClr val="tx1"/>
                </a:solidFill>
              </a:rPr>
              <a:t>Varpas”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7467600" cy="4873752"/>
          </a:xfrm>
        </p:spPr>
        <p:txBody>
          <a:bodyPr/>
          <a:lstStyle/>
          <a:p>
            <a:r>
              <a:rPr lang="lt-LT" dirty="0" smtClean="0"/>
              <a:t>Parašytas pirmajam „Varpo” numeriui</a:t>
            </a:r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    Varpas – savimonės </a:t>
            </a:r>
            <a:r>
              <a:rPr lang="lt-LT" dirty="0" err="1" smtClean="0"/>
              <a:t>žadintojas</a:t>
            </a:r>
            <a:r>
              <a:rPr lang="lt-LT" dirty="0" smtClean="0"/>
              <a:t>, įsakmiai kviečiantis lietuvius prie tautinio darbo : kiekvienas posmas baigiamas raginimu „Kelkite,  kelkite, kelkite...”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 „Liepimu aukščiausiu” Kudirkos varpas siunčia žinią, kad reikia nuolat ugdyti žmonių tautiškumą, kelti juos veikliam gyvenimui, įkvėpti, kurti tėvynę savo pastangomis.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4834880" cy="4873752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V.Kudirkos redaguojamas laikraštis „Varpas”  propagavo pozityvumo idėjas, skatino ekonominį, kultūrinį  visuomenės švietimą, pažangų ūkininkavimą, darbą visų labui.</a:t>
            </a:r>
          </a:p>
          <a:p>
            <a:endParaRPr lang="lt-LT" dirty="0" smtClean="0"/>
          </a:p>
          <a:p>
            <a:r>
              <a:rPr lang="lt-LT" dirty="0" smtClean="0"/>
              <a:t> Šis leidžiamas laikraštis buvo didelis žingsnis Lietuvos valstybingumui, nes jame pateiktas kritiškas žvilgsnis į tikrovę ir pastangos ją taisyti padėjo kurti modernią lietuvių tautą.</a:t>
            </a:r>
            <a:endParaRPr lang="lt-LT" dirty="0"/>
          </a:p>
        </p:txBody>
      </p:sp>
      <p:pic>
        <p:nvPicPr>
          <p:cNvPr id="29698" name="Picture 2" descr="http://www.nemoku.lt/files/preview/28/Vincas%20Kudirka%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620688"/>
            <a:ext cx="3384376" cy="4967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251520" y="260648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/>
              <a:t>Varpas</a:t>
            </a:r>
          </a:p>
          <a:p>
            <a:r>
              <a:rPr lang="lt-LT" dirty="0" smtClean="0"/>
              <a:t>Kad rytą saulė spinduliu pirmiausiu</a:t>
            </a:r>
            <a:br>
              <a:rPr lang="lt-LT" dirty="0" smtClean="0"/>
            </a:br>
            <a:r>
              <a:rPr lang="lt-LT" dirty="0" smtClean="0"/>
              <a:t>Apreiškė žemei tekėjimą savo,</a:t>
            </a:r>
            <a:br>
              <a:rPr lang="lt-LT" dirty="0" smtClean="0"/>
            </a:br>
            <a:r>
              <a:rPr lang="lt-LT" dirty="0" smtClean="0"/>
              <a:t>Užgaudė varpas liepimu aiškiausiu,</a:t>
            </a:r>
            <a:br>
              <a:rPr lang="lt-LT" dirty="0" smtClean="0"/>
            </a:br>
            <a:r>
              <a:rPr lang="lt-LT" dirty="0" smtClean="0"/>
              <a:t>Tarytum jisai žmogaus lūpas gavo:</a:t>
            </a:r>
            <a:br>
              <a:rPr lang="lt-LT" dirty="0" smtClean="0"/>
            </a:br>
            <a:r>
              <a:rPr lang="lt-LT" dirty="0" smtClean="0"/>
              <a:t>Kelkite, kelkite, kelkite, kelkite…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Tuoj darbininkai visi suknibždėjo</a:t>
            </a:r>
            <a:br>
              <a:rPr lang="lt-LT" dirty="0" smtClean="0"/>
            </a:br>
            <a:r>
              <a:rPr lang="lt-LT" dirty="0" smtClean="0"/>
              <a:t>Lyg gyventojai užgauto skruzdyno</a:t>
            </a:r>
            <a:br>
              <a:rPr lang="lt-LT" dirty="0" smtClean="0"/>
            </a:br>
            <a:r>
              <a:rPr lang="lt-LT" dirty="0" smtClean="0"/>
              <a:t>Ir kasdieniniai darbai prasidėjo</a:t>
            </a:r>
            <a:br>
              <a:rPr lang="lt-LT" dirty="0" smtClean="0"/>
            </a:br>
            <a:r>
              <a:rPr lang="lt-LT" dirty="0" smtClean="0"/>
              <a:t>Žmonių lizduose ir ant lauko gryno.</a:t>
            </a:r>
            <a:br>
              <a:rPr lang="lt-LT" dirty="0" smtClean="0"/>
            </a:br>
            <a:r>
              <a:rPr lang="lt-LT" dirty="0" smtClean="0"/>
              <a:t>Kelkite, kelkite, kelkite, kelkite…</a:t>
            </a:r>
          </a:p>
          <a:p>
            <a:endParaRPr lang="lt-LT" dirty="0" smtClean="0"/>
          </a:p>
          <a:p>
            <a:r>
              <a:rPr lang="lt-LT" dirty="0" smtClean="0"/>
              <a:t>Varpas </a:t>
            </a:r>
            <a:r>
              <a:rPr lang="lt-LT" dirty="0" err="1" smtClean="0"/>
              <a:t>da</a:t>
            </a:r>
            <a:r>
              <a:rPr lang="lt-LT" dirty="0" smtClean="0"/>
              <a:t> garsiau ir </a:t>
            </a:r>
            <a:r>
              <a:rPr lang="lt-LT" dirty="0" err="1" smtClean="0"/>
              <a:t>da</a:t>
            </a:r>
            <a:r>
              <a:rPr lang="lt-LT" dirty="0" smtClean="0"/>
              <a:t> aiškiau gaudžia,</a:t>
            </a:r>
            <a:br>
              <a:rPr lang="lt-LT" dirty="0" smtClean="0"/>
            </a:br>
            <a:r>
              <a:rPr lang="lt-LT" dirty="0" smtClean="0"/>
              <a:t>O graudus balsas veržiasi per orą.</a:t>
            </a:r>
            <a:br>
              <a:rPr lang="lt-LT" dirty="0" smtClean="0"/>
            </a:br>
            <a:r>
              <a:rPr lang="lt-LT" dirty="0" smtClean="0"/>
              <a:t>Dėl ko nebaigia savo dainą graudžią?</a:t>
            </a:r>
            <a:br>
              <a:rPr lang="lt-LT" dirty="0" smtClean="0"/>
            </a:br>
            <a:r>
              <a:rPr lang="lt-LT" dirty="0" smtClean="0"/>
              <a:t>Tinginius prikelt turi tikrą norą.</a:t>
            </a:r>
            <a:br>
              <a:rPr lang="lt-LT" dirty="0" smtClean="0"/>
            </a:br>
            <a:r>
              <a:rPr lang="lt-LT" dirty="0" smtClean="0"/>
              <a:t>Kelkite, kelkite. kelkite. kelkite…</a:t>
            </a:r>
            <a:endParaRPr lang="lt-LT" dirty="0"/>
          </a:p>
        </p:txBody>
      </p:sp>
      <p:sp>
        <p:nvSpPr>
          <p:cNvPr id="5" name="Stačiakampis 4"/>
          <p:cNvSpPr/>
          <p:nvPr/>
        </p:nvSpPr>
        <p:spPr>
          <a:xfrm>
            <a:off x="4355976" y="548680"/>
            <a:ext cx="47880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Tai skambink, ,,Varpe”! tegul </a:t>
            </a:r>
            <a:r>
              <a:rPr lang="lt-LT" dirty="0" err="1" smtClean="0"/>
              <a:t>gaudims</a:t>
            </a:r>
            <a:r>
              <a:rPr lang="lt-LT" dirty="0" smtClean="0"/>
              <a:t> tavo</a:t>
            </a:r>
            <a:br>
              <a:rPr lang="lt-LT" dirty="0" smtClean="0"/>
            </a:br>
            <a:r>
              <a:rPr lang="lt-LT" dirty="0" smtClean="0"/>
              <a:t>Išilgai, skersai eina per Lietuvą!</a:t>
            </a:r>
            <a:br>
              <a:rPr lang="lt-LT" dirty="0" smtClean="0"/>
            </a:br>
            <a:r>
              <a:rPr lang="lt-LT" dirty="0" smtClean="0"/>
              <a:t>Budink ir šauki graudžiu balsu savo,</a:t>
            </a:r>
            <a:br>
              <a:rPr lang="lt-LT" dirty="0" smtClean="0"/>
            </a:br>
            <a:r>
              <a:rPr lang="lt-LT" dirty="0" smtClean="0"/>
              <a:t>O tas šaukimas perniek </a:t>
            </a:r>
            <a:r>
              <a:rPr lang="lt-LT" dirty="0" err="1" smtClean="0"/>
              <a:t>tenežūva</a:t>
            </a:r>
            <a:r>
              <a:rPr lang="lt-LT" dirty="0" smtClean="0"/>
              <a:t>!</a:t>
            </a:r>
            <a:br>
              <a:rPr lang="lt-LT" dirty="0" smtClean="0"/>
            </a:br>
            <a:r>
              <a:rPr lang="lt-LT" dirty="0" smtClean="0"/>
              <a:t>Kelkite, kelkite, kelkite. kelkite…</a:t>
            </a:r>
          </a:p>
          <a:p>
            <a:endParaRPr lang="lt-LT" dirty="0" smtClean="0"/>
          </a:p>
          <a:p>
            <a:r>
              <a:rPr lang="lt-LT" dirty="0" smtClean="0"/>
              <a:t>Kas darbininkas ir kas dirbti gali,</a:t>
            </a:r>
            <a:br>
              <a:rPr lang="lt-LT" dirty="0" smtClean="0"/>
            </a:br>
            <a:r>
              <a:rPr lang="lt-LT" dirty="0" smtClean="0"/>
              <a:t>Ant tavo balso prie darbo </a:t>
            </a:r>
            <a:r>
              <a:rPr lang="lt-LT" dirty="0" err="1" smtClean="0"/>
              <a:t>teimas</a:t>
            </a:r>
            <a:r>
              <a:rPr lang="lt-LT" dirty="0" smtClean="0"/>
              <a:t>!</a:t>
            </a:r>
            <a:br>
              <a:rPr lang="lt-LT" dirty="0" smtClean="0"/>
            </a:br>
            <a:r>
              <a:rPr lang="lt-LT" dirty="0" smtClean="0"/>
              <a:t>O kur atrasi tinginį </a:t>
            </a:r>
            <a:r>
              <a:rPr lang="lt-LT" dirty="0" err="1" smtClean="0"/>
              <a:t>miegalį</a:t>
            </a:r>
            <a:r>
              <a:rPr lang="lt-LT" dirty="0" smtClean="0"/>
              <a:t>,</a:t>
            </a:r>
            <a:br>
              <a:rPr lang="lt-LT" dirty="0" smtClean="0"/>
            </a:br>
            <a:r>
              <a:rPr lang="lt-LT" dirty="0" smtClean="0"/>
              <a:t>Tegul </a:t>
            </a:r>
            <a:r>
              <a:rPr lang="lt-LT" dirty="0" err="1" smtClean="0"/>
              <a:t>neliaudams</a:t>
            </a:r>
            <a:r>
              <a:rPr lang="lt-LT" dirty="0" smtClean="0"/>
              <a:t> jį budin gaudimas:</a:t>
            </a:r>
            <a:br>
              <a:rPr lang="lt-LT" dirty="0" smtClean="0"/>
            </a:br>
            <a:r>
              <a:rPr lang="lt-LT" dirty="0" smtClean="0"/>
              <a:t>Kelkite, kelkite. kelkite, kelkite…</a:t>
            </a:r>
            <a:endParaRPr lang="lt-LT" dirty="0"/>
          </a:p>
        </p:txBody>
      </p:sp>
      <p:pic>
        <p:nvPicPr>
          <p:cNvPr id="23554" name="Picture 2" descr="http://dovanos.lt/image/cache/data/Juros%20tema/laivo_varpas_7052L-700x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47695">
            <a:off x="5436096" y="3789040"/>
            <a:ext cx="2708920" cy="2708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0"/>
            <a:ext cx="7467600" cy="620688"/>
          </a:xfrm>
        </p:spPr>
        <p:txBody>
          <a:bodyPr/>
          <a:lstStyle/>
          <a:p>
            <a:pPr algn="ctr"/>
            <a:r>
              <a:rPr lang="lt-LT" b="1" dirty="0" smtClean="0">
                <a:solidFill>
                  <a:schemeClr val="tx1"/>
                </a:solidFill>
              </a:rPr>
              <a:t>„Tautiška Giesmė”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9552" y="1196752"/>
            <a:ext cx="7467600" cy="4873752"/>
          </a:xfrm>
        </p:spPr>
        <p:txBody>
          <a:bodyPr/>
          <a:lstStyle/>
          <a:p>
            <a:r>
              <a:rPr lang="lt-LT" dirty="0" smtClean="0"/>
              <a:t>Sukurta laikraščio „Varpas” dešimtmečiui pažymėti.</a:t>
            </a:r>
          </a:p>
          <a:p>
            <a:endParaRPr lang="lt-LT" dirty="0" smtClean="0"/>
          </a:p>
          <a:p>
            <a:r>
              <a:rPr lang="lt-LT" dirty="0" smtClean="0"/>
              <a:t>Šis eilėraštis tarsi testamentas, palaiminimas, peržegnojimas, kuris apvainikuoja Vinco Kudirkos kūrybą. </a:t>
            </a:r>
          </a:p>
          <a:p>
            <a:endParaRPr lang="lt-LT" dirty="0"/>
          </a:p>
        </p:txBody>
      </p:sp>
      <p:pic>
        <p:nvPicPr>
          <p:cNvPr id="22530" name="Picture 2" descr="http://silutesmuziejus.lt/wp-content/gallery/gallery/himn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76240">
            <a:off x="5132868" y="3442255"/>
            <a:ext cx="2873700" cy="31035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51520" y="-415497"/>
            <a:ext cx="3266663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t-LT" dirty="0">
              <a:latin typeface="Arial" charset="0"/>
              <a:cs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Lietuva, Tėvyne mūsų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Tu didvyrių žeme,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Iš praeities Tavo sūnūs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Te stiprybę semia.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Tegul Tavo vaikai eina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Vien takais dorybės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Tegul dirba Tavo naudai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Ir žmonių gėrybei.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Tegul saulė Lietuvoj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Tamsumas prašalina,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Ir šviesa, ir tiesa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Mūs žingsnius telydi.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Tegul meilė Lietuvos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Dega mūsų širdyse,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Vardan tos Lietuvos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Vienybė težydi!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1508" name="Picture 4" descr="http://www.jaunalietuviai.lt/uploads/images/Programa/lietuvos%20himn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620688"/>
            <a:ext cx="3096344" cy="5184576"/>
          </a:xfrm>
          <a:prstGeom prst="roundRect">
            <a:avLst/>
          </a:prstGeom>
          <a:noFill/>
        </p:spPr>
      </p:pic>
      <p:pic>
        <p:nvPicPr>
          <p:cNvPr id="21510" name="Picture 6" descr="http://www.lnm.lt/fotos/renginiai/kudirka/2013_himn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114675"/>
            <a:ext cx="2552700" cy="374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9552" y="764704"/>
            <a:ext cx="7467600" cy="4873752"/>
          </a:xfrm>
        </p:spPr>
        <p:txBody>
          <a:bodyPr/>
          <a:lstStyle/>
          <a:p>
            <a:r>
              <a:rPr lang="lt-LT" dirty="0" smtClean="0"/>
              <a:t>Per savo neilgą gyvenimą, iš kurio kūrybai paskyrė tik paskutinį dešimtmetį. Vincas Kudirka paliko ryškius veiklos pėdsakus ir tapo neginčijamu tautinės kultūros herojumi.</a:t>
            </a:r>
          </a:p>
          <a:p>
            <a:pPr algn="r">
              <a:buNone/>
            </a:pPr>
            <a:r>
              <a:rPr lang="lt-LT" dirty="0" smtClean="0"/>
              <a:t> (Chrestomatijos </a:t>
            </a:r>
            <a:r>
              <a:rPr lang="lt-LT" dirty="0" err="1" smtClean="0"/>
              <a:t>IIdalis</a:t>
            </a:r>
            <a:r>
              <a:rPr lang="lt-LT" dirty="0" smtClean="0"/>
              <a:t>, 199pasl.)</a:t>
            </a:r>
          </a:p>
          <a:p>
            <a:pPr algn="r">
              <a:buNone/>
            </a:pPr>
            <a:endParaRPr lang="lt-LT" dirty="0" smtClean="0"/>
          </a:p>
          <a:p>
            <a:pPr indent="274320">
              <a:buNone/>
            </a:pPr>
            <a:r>
              <a:rPr lang="lt-LT" dirty="0" smtClean="0"/>
              <a:t>V.Kudirka savo gyvenimo prasmę suprato kaip darbą tautai.</a:t>
            </a:r>
          </a:p>
          <a:p>
            <a:pPr indent="274320">
              <a:buNone/>
            </a:pPr>
            <a:r>
              <a:rPr lang="lt-LT" dirty="0" smtClean="0"/>
              <a:t>Siekė išauklėti tobulą žmogų- dorą, mylintį tėvynę ir savo artimą.</a:t>
            </a:r>
            <a:endParaRPr lang="lt-LT" dirty="0"/>
          </a:p>
        </p:txBody>
      </p:sp>
      <p:sp>
        <p:nvSpPr>
          <p:cNvPr id="8" name="Saulė 7"/>
          <p:cNvSpPr/>
          <p:nvPr/>
        </p:nvSpPr>
        <p:spPr>
          <a:xfrm>
            <a:off x="683568" y="3212976"/>
            <a:ext cx="432048" cy="3600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Saulė 8"/>
          <p:cNvSpPr/>
          <p:nvPr/>
        </p:nvSpPr>
        <p:spPr>
          <a:xfrm>
            <a:off x="683568" y="4077072"/>
            <a:ext cx="360040" cy="36004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0" name="Picture 2" descr="http://www.ve.lt/uploads/img/catalog/1/710/117/banknotas-su-vincu-kudirka-girtam-vairuotojui-gyvenimo-nepalengvin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3480" y="4437112"/>
            <a:ext cx="4680520" cy="22533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1143000"/>
          </a:xfrm>
        </p:spPr>
        <p:txBody>
          <a:bodyPr>
            <a:normAutofit/>
          </a:bodyPr>
          <a:lstStyle/>
          <a:p>
            <a:pPr algn="ctr"/>
            <a:r>
              <a:rPr lang="lt-LT" sz="4400" b="1" dirty="0" smtClean="0">
                <a:solidFill>
                  <a:schemeClr val="tx1"/>
                </a:solidFill>
              </a:rPr>
              <a:t>AČIŪ už dėmesį </a:t>
            </a:r>
            <a:endParaRPr lang="lt-LT" sz="4400" b="1" dirty="0">
              <a:solidFill>
                <a:schemeClr val="tx1"/>
              </a:solidFill>
            </a:endParaRPr>
          </a:p>
        </p:txBody>
      </p:sp>
      <p:pic>
        <p:nvPicPr>
          <p:cNvPr id="30722" name="Picture 2" descr="http://images2.fanpop.com/image/photos/9500000/happy-sponge-future-wives-of-spongebob-9518085-1024-768.jpg"/>
          <p:cNvPicPr>
            <a:picLocks noChangeAspect="1" noChangeArrowheads="1"/>
          </p:cNvPicPr>
          <p:nvPr/>
        </p:nvPicPr>
        <p:blipFill>
          <a:blip r:embed="rId2" cstate="print"/>
          <a:srcRect l="12985" r="13696" b="7665"/>
          <a:stretch>
            <a:fillRect/>
          </a:stretch>
        </p:blipFill>
        <p:spPr bwMode="auto">
          <a:xfrm rot="887784">
            <a:off x="3757147" y="1239333"/>
            <a:ext cx="4879280" cy="4608512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rkeris">
  <a:themeElements>
    <a:clrScheme name="Lygyb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rkeri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rkeri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261</TotalTime>
  <Words>923</Words>
  <Application>Microsoft Office PowerPoint</Application>
  <PresentationFormat>Demonstracija ekrane (4:3)</PresentationFormat>
  <Paragraphs>110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Erkeris</vt:lpstr>
      <vt:lpstr>VINCAS KUDIRKA</vt:lpstr>
      <vt:lpstr>Kaip jį galime pavadinti?</vt:lpstr>
      <vt:lpstr>Įdomūs faktai apie Vincą Kudirką :</vt:lpstr>
      <vt:lpstr>KONTEKSTAS:</vt:lpstr>
      <vt:lpstr>PowerPoint pristatymas</vt:lpstr>
      <vt:lpstr>Poeto „atsivertimas” iš lenkiškos kultūros į lietuvišką: </vt:lpstr>
      <vt:lpstr>PowerPoint pristatymas</vt:lpstr>
      <vt:lpstr>Visuomeninė veikla:</vt:lpstr>
      <vt:lpstr>PowerPoint pristatymas</vt:lpstr>
      <vt:lpstr>KŪRYBA :</vt:lpstr>
      <vt:lpstr>PowerPoint pristatymas</vt:lpstr>
      <vt:lpstr>„Varpas”</vt:lpstr>
      <vt:lpstr>PowerPoint pristatymas</vt:lpstr>
      <vt:lpstr>PowerPoint pristatymas</vt:lpstr>
      <vt:lpstr>„Tautiška Giesmė”</vt:lpstr>
      <vt:lpstr>PowerPoint pristatymas</vt:lpstr>
      <vt:lpstr>PowerPoint pristatymas</vt:lpstr>
      <vt:lpstr>AČIŪ už dėmesį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VINCAS KUDIRKA</dc:title>
  <dc:creator>Indre</dc:creator>
  <cp:lastModifiedBy>HP</cp:lastModifiedBy>
  <cp:revision>28</cp:revision>
  <dcterms:created xsi:type="dcterms:W3CDTF">2014-03-31T14:34:44Z</dcterms:created>
  <dcterms:modified xsi:type="dcterms:W3CDTF">2014-04-10T09:37:18Z</dcterms:modified>
</cp:coreProperties>
</file>