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0"/>
  </p:notesMasterIdLst>
  <p:sldIdLst>
    <p:sldId id="256" r:id="rId2"/>
    <p:sldId id="257" r:id="rId3"/>
    <p:sldId id="258" r:id="rId4"/>
    <p:sldId id="259" r:id="rId5"/>
    <p:sldId id="261" r:id="rId6"/>
    <p:sldId id="260" r:id="rId7"/>
    <p:sldId id="263" r:id="rId8"/>
    <p:sldId id="262" r:id="rId9"/>
    <p:sldId id="265" r:id="rId10"/>
    <p:sldId id="264"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91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F7D417-4479-400E-82A5-78F6804A68B9}" type="datetimeFigureOut">
              <a:rPr lang="lt-LT" smtClean="0"/>
              <a:t>2014.01.27</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453763-79C7-4FDE-A4EF-8E6135AE3B34}" type="slidenum">
              <a:rPr lang="lt-LT" smtClean="0"/>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9C453763-79C7-4FDE-A4EF-8E6135AE3B34}" type="slidenum">
              <a:rPr lang="lt-LT" smtClean="0"/>
              <a:t>5</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6505F76-E48E-457F-A84D-504DC78752DD}" type="datetimeFigureOut">
              <a:rPr lang="lt-LT" smtClean="0"/>
              <a:t>2014.01.27</a:t>
            </a:fld>
            <a:endParaRPr lang="lt-LT"/>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lt-LT"/>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A748E99-74D6-4436-AFB2-45FB93CD67DB}" type="slidenum">
              <a:rPr lang="lt-LT" smtClean="0"/>
              <a:t>‹#›</a:t>
            </a:fld>
            <a:endParaRPr lang="lt-LT"/>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FA748E99-74D6-4436-AFB2-45FB93CD67DB}" type="slidenum">
              <a:rPr lang="lt-LT" smtClean="0"/>
              <a:t>‹#›</a:t>
            </a:fld>
            <a:endParaRPr lang="lt-LT"/>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FA748E99-74D6-4436-AFB2-45FB93CD67DB}" type="slidenum">
              <a:rPr lang="lt-LT" smtClean="0"/>
              <a:t>‹#›</a:t>
            </a:fld>
            <a:endParaRPr lang="lt-LT"/>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FA748E99-74D6-4436-AFB2-45FB93CD67DB}" type="slidenum">
              <a:rPr lang="lt-LT" smtClean="0"/>
              <a:t>‹#›</a:t>
            </a:fld>
            <a:endParaRPr lang="lt-LT"/>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8" name="Footer Placeholder 7"/>
          <p:cNvSpPr>
            <a:spLocks noGrp="1"/>
          </p:cNvSpPr>
          <p:nvPr>
            <p:ph type="ftr" sz="quarter" idx="11"/>
          </p:nvPr>
        </p:nvSpPr>
        <p:spPr/>
        <p:txBody>
          <a:bodyPr/>
          <a:lstStyle>
            <a:extLst/>
          </a:lstStyle>
          <a:p>
            <a:endParaRPr lang="lt-LT"/>
          </a:p>
        </p:txBody>
      </p:sp>
      <p:sp>
        <p:nvSpPr>
          <p:cNvPr id="9" name="Slide Number Placeholder 8"/>
          <p:cNvSpPr>
            <a:spLocks noGrp="1"/>
          </p:cNvSpPr>
          <p:nvPr>
            <p:ph type="sldNum" sz="quarter" idx="12"/>
          </p:nvPr>
        </p:nvSpPr>
        <p:spPr/>
        <p:txBody>
          <a:bodyPr/>
          <a:lstStyle>
            <a:extLst/>
          </a:lstStyle>
          <a:p>
            <a:fld id="{FA748E99-74D6-4436-AFB2-45FB93CD67DB}"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4" name="Footer Placeholder 3"/>
          <p:cNvSpPr>
            <a:spLocks noGrp="1"/>
          </p:cNvSpPr>
          <p:nvPr>
            <p:ph type="ftr" sz="quarter" idx="11"/>
          </p:nvPr>
        </p:nvSpPr>
        <p:spPr/>
        <p:txBody>
          <a:bodyPr/>
          <a:lstStyle>
            <a:extLst/>
          </a:lstStyle>
          <a:p>
            <a:endParaRPr lang="lt-LT"/>
          </a:p>
        </p:txBody>
      </p:sp>
      <p:sp>
        <p:nvSpPr>
          <p:cNvPr id="5" name="Slide Number Placeholder 4"/>
          <p:cNvSpPr>
            <a:spLocks noGrp="1"/>
          </p:cNvSpPr>
          <p:nvPr>
            <p:ph type="sldNum" sz="quarter" idx="12"/>
          </p:nvPr>
        </p:nvSpPr>
        <p:spPr/>
        <p:txBody>
          <a:bodyPr/>
          <a:lstStyle>
            <a:extLst/>
          </a:lstStyle>
          <a:p>
            <a:fld id="{FA748E99-74D6-4436-AFB2-45FB93CD67DB}" type="slidenum">
              <a:rPr lang="lt-LT" smtClean="0"/>
              <a:t>‹#›</a:t>
            </a:fld>
            <a:endParaRPr lang="lt-LT"/>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3" name="Footer Placeholder 2"/>
          <p:cNvSpPr>
            <a:spLocks noGrp="1"/>
          </p:cNvSpPr>
          <p:nvPr>
            <p:ph type="ftr" sz="quarter" idx="11"/>
          </p:nvPr>
        </p:nvSpPr>
        <p:spPr/>
        <p:txBody>
          <a:bodyPr/>
          <a:lstStyle>
            <a:extLst/>
          </a:lstStyle>
          <a:p>
            <a:endParaRPr lang="lt-LT"/>
          </a:p>
        </p:txBody>
      </p:sp>
      <p:sp>
        <p:nvSpPr>
          <p:cNvPr id="4" name="Slide Number Placeholder 3"/>
          <p:cNvSpPr>
            <a:spLocks noGrp="1"/>
          </p:cNvSpPr>
          <p:nvPr>
            <p:ph type="sldNum" sz="quarter" idx="12"/>
          </p:nvPr>
        </p:nvSpPr>
        <p:spPr/>
        <p:txBody>
          <a:bodyPr/>
          <a:lstStyle>
            <a:extLst/>
          </a:lstStyle>
          <a:p>
            <a:fld id="{FA748E99-74D6-4436-AFB2-45FB93CD67DB}" type="slidenum">
              <a:rPr lang="lt-LT" smtClean="0"/>
              <a:t>‹#›</a:t>
            </a:fld>
            <a:endParaRPr lang="lt-LT"/>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6505F76-E48E-457F-A84D-504DC78752DD}" type="datetimeFigureOut">
              <a:rPr lang="lt-LT" smtClean="0"/>
              <a:t>2014.01.27</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FA748E99-74D6-4436-AFB2-45FB93CD67DB}"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6505F76-E48E-457F-A84D-504DC78752DD}" type="datetimeFigureOut">
              <a:rPr lang="lt-LT" smtClean="0"/>
              <a:t>2014.01.27</a:t>
            </a:fld>
            <a:endParaRPr lang="lt-LT"/>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lt-LT"/>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A748E99-74D6-4436-AFB2-45FB93CD67DB}" type="slidenum">
              <a:rPr lang="lt-LT" smtClean="0"/>
              <a:t>‹#›</a:t>
            </a:fld>
            <a:endParaRPr lang="lt-LT"/>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FA748E99-74D6-4436-AFB2-45FB93CD67DB}" type="slidenum">
              <a:rPr lang="lt-LT" smtClean="0"/>
              <a:t>‹#›</a:t>
            </a:fld>
            <a:endParaRPr lang="lt-LT"/>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505F76-E48E-457F-A84D-504DC78752DD}" type="datetimeFigureOut">
              <a:rPr lang="lt-LT" smtClean="0"/>
              <a:t>2014.01.27</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FA748E99-74D6-4436-AFB2-45FB93CD67DB}" type="slidenum">
              <a:rPr lang="lt-LT" smtClean="0"/>
              <a:t>‹#›</a:t>
            </a:fld>
            <a:endParaRPr lang="lt-LT"/>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6505F76-E48E-457F-A84D-504DC78752DD}" type="datetimeFigureOut">
              <a:rPr lang="lt-LT" smtClean="0"/>
              <a:t>2014.01.27</a:t>
            </a:fld>
            <a:endParaRPr lang="lt-LT"/>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lt-LT"/>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A748E99-74D6-4436-AFB2-45FB93CD67DB}"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ransition>
    <p:fade/>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sz="6000" b="1" dirty="0" smtClean="0"/>
              <a:t>Rėjus Bredberis </a:t>
            </a:r>
            <a:r>
              <a:rPr lang="lt-LT" b="1" dirty="0" smtClean="0"/>
              <a:t>- </a:t>
            </a:r>
            <a:br>
              <a:rPr lang="lt-LT" b="1" dirty="0" smtClean="0"/>
            </a:br>
            <a:r>
              <a:rPr b="1" smtClean="0"/>
              <a:t/>
            </a:r>
            <a:br>
              <a:rPr b="1" smtClean="0"/>
            </a:br>
            <a:r>
              <a:rPr lang="lt-LT" b="1" dirty="0" smtClean="0"/>
              <a:t>f</a:t>
            </a:r>
            <a:r>
              <a:rPr lang="lt-LT" dirty="0" smtClean="0"/>
              <a:t>antastinės literatūros rašytojas</a:t>
            </a:r>
            <a:endParaRPr lang="lt-LT" dirty="0"/>
          </a:p>
        </p:txBody>
      </p:sp>
      <p:sp>
        <p:nvSpPr>
          <p:cNvPr id="3" name="Subtitle 2"/>
          <p:cNvSpPr>
            <a:spLocks noGrp="1"/>
          </p:cNvSpPr>
          <p:nvPr>
            <p:ph type="subTitle" idx="1"/>
          </p:nvPr>
        </p:nvSpPr>
        <p:spPr/>
        <p:txBody>
          <a:bodyPr>
            <a:normAutofit fontScale="92500" lnSpcReduction="20000"/>
          </a:bodyPr>
          <a:lstStyle/>
          <a:p>
            <a:endParaRPr lang="lt-LT" dirty="0" smtClean="0"/>
          </a:p>
          <a:p>
            <a:endParaRPr lang="lt-LT" dirty="0" smtClean="0"/>
          </a:p>
          <a:p>
            <a:r>
              <a:rPr lang="lt-LT" dirty="0" smtClean="0"/>
              <a:t>7 klasei</a:t>
            </a:r>
            <a:endParaRPr lang="lt-LT"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571480"/>
            <a:ext cx="4038600" cy="5435811"/>
          </a:xfrm>
        </p:spPr>
        <p:txBody>
          <a:bodyPr>
            <a:noAutofit/>
          </a:bodyPr>
          <a:lstStyle/>
          <a:p>
            <a:r>
              <a:rPr lang="lt-LT" sz="4000" dirty="0" smtClean="0"/>
              <a:t>Rėjus </a:t>
            </a:r>
            <a:r>
              <a:rPr lang="lt-LT" sz="4000" dirty="0" smtClean="0"/>
              <a:t>Bredberis</a:t>
            </a:r>
          </a:p>
          <a:p>
            <a:pPr>
              <a:buNone/>
            </a:pPr>
            <a:r>
              <a:rPr lang="lt-LT" sz="2800" dirty="0" smtClean="0"/>
              <a:t> </a:t>
            </a:r>
            <a:r>
              <a:rPr lang="lt-LT" sz="2800" dirty="0" smtClean="0"/>
              <a:t>(</a:t>
            </a:r>
            <a:r>
              <a:rPr lang="lt-LT" sz="2800" dirty="0" smtClean="0"/>
              <a:t> </a:t>
            </a:r>
            <a:r>
              <a:rPr lang="lt-LT" sz="2800" i="1" dirty="0" smtClean="0"/>
              <a:t>Ray Douglas </a:t>
            </a:r>
            <a:r>
              <a:rPr lang="lt-LT" sz="2800" i="1" dirty="0" smtClean="0"/>
              <a:t>Bradbury)- </a:t>
            </a:r>
            <a:r>
              <a:rPr lang="lt-LT" sz="2800" b="1" dirty="0" smtClean="0"/>
              <a:t>1920</a:t>
            </a:r>
            <a:r>
              <a:rPr lang="lt-LT" sz="2800" b="1" dirty="0" smtClean="0"/>
              <a:t> m.</a:t>
            </a:r>
            <a:r>
              <a:rPr lang="lt-LT" sz="2800" dirty="0" smtClean="0"/>
              <a:t> r</a:t>
            </a:r>
            <a:r>
              <a:rPr lang="lt-LT" sz="2800" dirty="0" smtClean="0"/>
              <a:t>ugpjūčio</a:t>
            </a:r>
          </a:p>
          <a:p>
            <a:pPr>
              <a:buNone/>
            </a:pPr>
            <a:r>
              <a:rPr lang="lt-LT" sz="2800" dirty="0" smtClean="0"/>
              <a:t>22d.,</a:t>
            </a:r>
            <a:r>
              <a:rPr lang="lt-LT" sz="2800" dirty="0" smtClean="0"/>
              <a:t> JAV – </a:t>
            </a:r>
            <a:r>
              <a:rPr lang="lt-LT" sz="2800" b="1" dirty="0" smtClean="0"/>
              <a:t>2012 </a:t>
            </a:r>
            <a:r>
              <a:rPr lang="lt-LT" sz="2800" dirty="0" smtClean="0"/>
              <a:t>m</a:t>
            </a:r>
            <a:r>
              <a:rPr lang="lt-LT" sz="2800" dirty="0" smtClean="0"/>
              <a:t>. birželio 5 d. Los Andžele) – </a:t>
            </a:r>
            <a:r>
              <a:rPr lang="lt-LT" sz="2800" dirty="0" smtClean="0"/>
              <a:t>amerikiečių rašytojas</a:t>
            </a:r>
            <a:r>
              <a:rPr lang="lt-LT" sz="2800" dirty="0" smtClean="0"/>
              <a:t> fantastas.</a:t>
            </a:r>
            <a:endParaRPr lang="lt-LT" sz="2800" dirty="0"/>
          </a:p>
        </p:txBody>
      </p:sp>
      <p:pic>
        <p:nvPicPr>
          <p:cNvPr id="7" name="Content Placeholder 6" descr="1.jpg"/>
          <p:cNvPicPr>
            <a:picLocks noGrp="1" noChangeAspect="1"/>
          </p:cNvPicPr>
          <p:nvPr>
            <p:ph sz="half" idx="2"/>
          </p:nvPr>
        </p:nvPicPr>
        <p:blipFill>
          <a:blip r:embed="rId2"/>
          <a:stretch>
            <a:fillRect/>
          </a:stretch>
        </p:blipFill>
        <p:spPr>
          <a:xfrm>
            <a:off x="4572000" y="1428736"/>
            <a:ext cx="4214842" cy="4572032"/>
          </a:xfrm>
        </p:spPr>
      </p:pic>
      <p:sp>
        <p:nvSpPr>
          <p:cNvPr id="4" name="Title 3"/>
          <p:cNvSpPr>
            <a:spLocks noGrp="1"/>
          </p:cNvSpPr>
          <p:nvPr>
            <p:ph type="title"/>
          </p:nvPr>
        </p:nvSpPr>
        <p:spPr/>
        <p:txBody>
          <a:bodyPr/>
          <a:lstStyle/>
          <a:p>
            <a:endParaRPr lang="lt-LT"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85860"/>
            <a:ext cx="8229600" cy="4721431"/>
          </a:xfrm>
        </p:spPr>
        <p:txBody>
          <a:bodyPr>
            <a:normAutofit fontScale="92500" lnSpcReduction="10000"/>
          </a:bodyPr>
          <a:lstStyle/>
          <a:p>
            <a:r>
              <a:rPr lang="lt-LT" dirty="0" smtClean="0"/>
              <a:t>Gimė Ilinojaus valstijoje, JAV.</a:t>
            </a:r>
          </a:p>
          <a:p>
            <a:r>
              <a:rPr lang="lt-LT" dirty="0" smtClean="0"/>
              <a:t>Antras </a:t>
            </a:r>
            <a:r>
              <a:rPr lang="lt-LT" dirty="0" smtClean="0"/>
              <a:t>vardas buvo duotas aktoriaus Daglo Ferbenkso garbei. </a:t>
            </a:r>
          </a:p>
          <a:p>
            <a:r>
              <a:rPr lang="lt-LT" dirty="0" smtClean="0"/>
              <a:t>1934 m. Bredberių šeima persikėlė į Los </a:t>
            </a:r>
            <a:r>
              <a:rPr lang="lt-LT" dirty="0" smtClean="0"/>
              <a:t>Andželą, </a:t>
            </a:r>
            <a:r>
              <a:rPr lang="lt-LT" dirty="0" smtClean="0"/>
              <a:t>kur rašytojas gyveno iki </a:t>
            </a:r>
            <a:r>
              <a:rPr lang="lt-LT" dirty="0" smtClean="0"/>
              <a:t>mirties.</a:t>
            </a:r>
          </a:p>
          <a:p>
            <a:r>
              <a:rPr lang="lt-LT" dirty="0" smtClean="0"/>
              <a:t>Dar </a:t>
            </a:r>
            <a:r>
              <a:rPr lang="lt-LT" dirty="0" smtClean="0"/>
              <a:t>būdamas dvylikos nusprendė tapsiąs rašytoju ir atkakliai to </a:t>
            </a:r>
            <a:r>
              <a:rPr lang="lt-LT" dirty="0" smtClean="0"/>
              <a:t>siekė.</a:t>
            </a:r>
          </a:p>
          <a:p>
            <a:r>
              <a:rPr lang="lt-LT" dirty="0" smtClean="0"/>
              <a:t>1950</a:t>
            </a:r>
            <a:r>
              <a:rPr lang="lt-LT" dirty="0" smtClean="0"/>
              <a:t> m. išleido pirmą stambų kūrinį – apysaką „Marso kronikos“. </a:t>
            </a:r>
            <a:endParaRPr lang="lt-LT" dirty="0" smtClean="0"/>
          </a:p>
          <a:p>
            <a:r>
              <a:rPr lang="lt-LT" dirty="0" smtClean="0"/>
              <a:t>Kiek vėliau- 1953 m.-  išleista knyga „451° </a:t>
            </a:r>
            <a:r>
              <a:rPr lang="lt-LT" dirty="0" smtClean="0"/>
              <a:t>Farenheito“. Bredberis netruko išgarsėti visame pasaulyje.</a:t>
            </a:r>
          </a:p>
          <a:p>
            <a:endParaRPr lang="lt-LT" dirty="0"/>
          </a:p>
        </p:txBody>
      </p:sp>
      <p:sp>
        <p:nvSpPr>
          <p:cNvPr id="4" name="Title 3"/>
          <p:cNvSpPr>
            <a:spLocks noGrp="1"/>
          </p:cNvSpPr>
          <p:nvPr>
            <p:ph type="title"/>
          </p:nvPr>
        </p:nvSpPr>
        <p:spPr/>
        <p:txBody>
          <a:bodyPr>
            <a:normAutofit/>
          </a:bodyPr>
          <a:lstStyle/>
          <a:p>
            <a:r>
              <a:rPr lang="lt-LT" dirty="0" smtClean="0"/>
              <a:t>Trumpai apie rašytoją</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blinds(horizontal)">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3.jpg"/>
          <p:cNvPicPr>
            <a:picLocks noGrp="1" noChangeAspect="1"/>
          </p:cNvPicPr>
          <p:nvPr>
            <p:ph sz="half" idx="1"/>
          </p:nvPr>
        </p:nvPicPr>
        <p:blipFill>
          <a:blip r:embed="rId2"/>
          <a:stretch>
            <a:fillRect/>
          </a:stretch>
        </p:blipFill>
        <p:spPr>
          <a:xfrm>
            <a:off x="1000100" y="857232"/>
            <a:ext cx="2714644" cy="3714776"/>
          </a:xfrm>
        </p:spPr>
      </p:pic>
      <p:pic>
        <p:nvPicPr>
          <p:cNvPr id="8" name="Content Placeholder 7" descr="9.jpg"/>
          <p:cNvPicPr>
            <a:picLocks noGrp="1" noChangeAspect="1"/>
          </p:cNvPicPr>
          <p:nvPr>
            <p:ph sz="half" idx="2"/>
          </p:nvPr>
        </p:nvPicPr>
        <p:blipFill>
          <a:blip r:embed="rId3"/>
          <a:stretch>
            <a:fillRect/>
          </a:stretch>
        </p:blipFill>
        <p:spPr>
          <a:xfrm>
            <a:off x="5786446" y="714356"/>
            <a:ext cx="2500330" cy="3357586"/>
          </a:xfrm>
        </p:spPr>
      </p:pic>
      <p:sp>
        <p:nvSpPr>
          <p:cNvPr id="4" name="Title 3"/>
          <p:cNvSpPr>
            <a:spLocks noGrp="1"/>
          </p:cNvSpPr>
          <p:nvPr>
            <p:ph type="title"/>
          </p:nvPr>
        </p:nvSpPr>
        <p:spPr/>
        <p:txBody>
          <a:bodyPr/>
          <a:lstStyle/>
          <a:p>
            <a:endParaRPr lang="lt-LT"/>
          </a:p>
        </p:txBody>
      </p:sp>
      <p:pic>
        <p:nvPicPr>
          <p:cNvPr id="9" name="Picture 8" descr="12.jpg"/>
          <p:cNvPicPr>
            <a:picLocks noChangeAspect="1"/>
          </p:cNvPicPr>
          <p:nvPr/>
        </p:nvPicPr>
        <p:blipFill>
          <a:blip r:embed="rId4"/>
          <a:stretch>
            <a:fillRect/>
          </a:stretch>
        </p:blipFill>
        <p:spPr>
          <a:xfrm>
            <a:off x="4786314" y="4214818"/>
            <a:ext cx="3214710" cy="264318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1950</a:t>
            </a:r>
            <a:r>
              <a:rPr lang="lt-LT" dirty="0" smtClean="0"/>
              <a:t> m. Marso </a:t>
            </a:r>
            <a:r>
              <a:rPr lang="lt-LT" dirty="0" smtClean="0"/>
              <a:t>kronikos (</a:t>
            </a:r>
            <a:r>
              <a:rPr lang="lt-LT" i="1" dirty="0" smtClean="0"/>
              <a:t>The </a:t>
            </a:r>
            <a:r>
              <a:rPr lang="lt-LT" i="1" dirty="0" smtClean="0"/>
              <a:t>Martian Chronicles</a:t>
            </a:r>
            <a:r>
              <a:rPr lang="lt-LT" dirty="0" smtClean="0"/>
              <a:t>)</a:t>
            </a:r>
          </a:p>
          <a:p>
            <a:r>
              <a:rPr lang="lt-LT" dirty="0" smtClean="0"/>
              <a:t>1953 m. </a:t>
            </a:r>
            <a:r>
              <a:rPr lang="lt-LT" dirty="0" smtClean="0"/>
              <a:t>451° Farenheito </a:t>
            </a:r>
            <a:r>
              <a:rPr lang="lt-LT" dirty="0" smtClean="0"/>
              <a:t> (</a:t>
            </a:r>
            <a:r>
              <a:rPr lang="lt-LT" i="1" dirty="0" smtClean="0"/>
              <a:t>Fahrenheit 451</a:t>
            </a:r>
            <a:r>
              <a:rPr lang="lt-LT" dirty="0" smtClean="0"/>
              <a:t>)</a:t>
            </a:r>
          </a:p>
          <a:p>
            <a:r>
              <a:rPr lang="lt-LT" dirty="0" smtClean="0"/>
              <a:t>1957 m. Pienių vynas (</a:t>
            </a:r>
            <a:r>
              <a:rPr lang="lt-LT" i="1" dirty="0" smtClean="0"/>
              <a:t>Dandelion Wine</a:t>
            </a:r>
            <a:r>
              <a:rPr lang="lt-LT" dirty="0" smtClean="0"/>
              <a:t>)</a:t>
            </a:r>
          </a:p>
          <a:p>
            <a:r>
              <a:rPr lang="lt-LT" dirty="0" smtClean="0"/>
              <a:t>1989 </a:t>
            </a:r>
            <a:r>
              <a:rPr lang="lt-LT" dirty="0" smtClean="0"/>
              <a:t>m. Pradžios </a:t>
            </a:r>
            <a:r>
              <a:rPr lang="lt-LT" dirty="0" smtClean="0"/>
              <a:t>pabaiga </a:t>
            </a:r>
            <a:r>
              <a:rPr lang="lt-LT" dirty="0" smtClean="0"/>
              <a:t> (</a:t>
            </a:r>
            <a:r>
              <a:rPr lang="lt-LT" i="1" dirty="0" smtClean="0"/>
              <a:t>End Of The Beginning</a:t>
            </a:r>
            <a:r>
              <a:rPr lang="lt-LT" dirty="0" smtClean="0"/>
              <a:t>)</a:t>
            </a:r>
          </a:p>
          <a:p>
            <a:r>
              <a:rPr lang="en-US" dirty="0" smtClean="0"/>
              <a:t>1996 m. </a:t>
            </a:r>
            <a:r>
              <a:rPr lang="en-US" dirty="0" err="1" smtClean="0"/>
              <a:t>Akies</a:t>
            </a:r>
            <a:r>
              <a:rPr lang="en-US" dirty="0" smtClean="0"/>
              <a:t> </a:t>
            </a:r>
            <a:r>
              <a:rPr lang="en-US" dirty="0" err="1" smtClean="0"/>
              <a:t>mirksniu</a:t>
            </a:r>
            <a:r>
              <a:rPr lang="en-US" dirty="0" smtClean="0"/>
              <a:t> (</a:t>
            </a:r>
            <a:r>
              <a:rPr lang="en-US" i="1" dirty="0" smtClean="0"/>
              <a:t>Quicker Than The Eye</a:t>
            </a:r>
            <a:r>
              <a:rPr lang="en-US" dirty="0" smtClean="0"/>
              <a:t>)</a:t>
            </a:r>
            <a:endParaRPr lang="lt-LT" dirty="0" smtClean="0"/>
          </a:p>
          <a:p>
            <a:r>
              <a:rPr lang="lt-LT" dirty="0" smtClean="0"/>
              <a:t>Ir kt.</a:t>
            </a:r>
            <a:endParaRPr lang="lt-LT" dirty="0"/>
          </a:p>
        </p:txBody>
      </p:sp>
      <p:sp>
        <p:nvSpPr>
          <p:cNvPr id="3" name="Title 2"/>
          <p:cNvSpPr>
            <a:spLocks noGrp="1"/>
          </p:cNvSpPr>
          <p:nvPr>
            <p:ph type="title"/>
          </p:nvPr>
        </p:nvSpPr>
        <p:spPr/>
        <p:txBody>
          <a:bodyPr/>
          <a:lstStyle/>
          <a:p>
            <a:r>
              <a:rPr lang="lt-LT" dirty="0" smtClean="0"/>
              <a:t>Žinomiausios knygos</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blinds(horizontal)">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lnSpcReduction="10000"/>
          </a:bodyPr>
          <a:lstStyle/>
          <a:p>
            <a:r>
              <a:rPr lang="lt-LT" dirty="0" smtClean="0"/>
              <a:t>Pasak paties Bredberio, per savo gyvenimą jis parašė daugiau nei 400 apsakymų. </a:t>
            </a:r>
            <a:endParaRPr lang="lt-LT" dirty="0" smtClean="0"/>
          </a:p>
          <a:p>
            <a:r>
              <a:rPr lang="lt-LT" dirty="0" smtClean="0"/>
              <a:t>Kai </a:t>
            </a:r>
            <a:r>
              <a:rPr lang="lt-LT" dirty="0" smtClean="0"/>
              <a:t>kurie iš jų vėliau tapo stambesniais kūriniais, kiti priklauso savotiškiems ciklams.</a:t>
            </a:r>
            <a:endParaRPr lang="lt-LT" dirty="0"/>
          </a:p>
        </p:txBody>
      </p:sp>
      <p:sp>
        <p:nvSpPr>
          <p:cNvPr id="4" name="Title 3"/>
          <p:cNvSpPr>
            <a:spLocks noGrp="1"/>
          </p:cNvSpPr>
          <p:nvPr>
            <p:ph type="title"/>
          </p:nvPr>
        </p:nvSpPr>
        <p:spPr/>
        <p:txBody>
          <a:bodyPr/>
          <a:lstStyle/>
          <a:p>
            <a:endParaRPr lang="lt-LT" dirty="0"/>
          </a:p>
        </p:txBody>
      </p:sp>
      <p:pic>
        <p:nvPicPr>
          <p:cNvPr id="7" name="Content Placeholder 6" descr="6.jpg"/>
          <p:cNvPicPr>
            <a:picLocks noGrp="1" noChangeAspect="1"/>
          </p:cNvPicPr>
          <p:nvPr>
            <p:ph sz="half" idx="2"/>
          </p:nvPr>
        </p:nvPicPr>
        <p:blipFill>
          <a:blip r:embed="rId2"/>
          <a:stretch>
            <a:fillRect/>
          </a:stretch>
        </p:blipFill>
        <p:spPr>
          <a:xfrm>
            <a:off x="5286380" y="1785926"/>
            <a:ext cx="3143272" cy="3929089"/>
          </a:xfr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lt-LT" dirty="0" smtClean="0"/>
              <a:t>  </a:t>
            </a:r>
            <a:r>
              <a:rPr lang="lt-LT" dirty="0" smtClean="0"/>
              <a:t>Mokslinės </a:t>
            </a:r>
            <a:r>
              <a:rPr lang="lt-LT" dirty="0" smtClean="0"/>
              <a:t>fantastikos pasakojimų </a:t>
            </a:r>
            <a:r>
              <a:rPr lang="lt-LT" dirty="0" smtClean="0"/>
              <a:t>rinkinys</a:t>
            </a:r>
            <a:r>
              <a:rPr lang="lt-LT" dirty="0" smtClean="0"/>
              <a:t>.</a:t>
            </a:r>
            <a:endParaRPr lang="lt-LT" dirty="0" smtClean="0"/>
          </a:p>
          <a:p>
            <a:r>
              <a:rPr lang="lt-LT" dirty="0" smtClean="0"/>
              <a:t>Pasakojama</a:t>
            </a:r>
            <a:r>
              <a:rPr lang="lt-LT" dirty="0" smtClean="0"/>
              <a:t> Marso kolonizavimo istoriją 1999–2026 m. Autorių domina ne tiek mechaniniai įtaisai ir aparatai, kiek žmogaus psichologija ir </a:t>
            </a:r>
            <a:r>
              <a:rPr lang="lt-LT" dirty="0" smtClean="0"/>
              <a:t>elgesys </a:t>
            </a:r>
            <a:r>
              <a:rPr lang="lt-LT" dirty="0" smtClean="0"/>
              <a:t>naujomis ir netikėtomis aplinkybėmis.</a:t>
            </a:r>
          </a:p>
          <a:p>
            <a:r>
              <a:rPr lang="lt-LT" dirty="0" smtClean="0"/>
              <a:t>Knygoje Marso kolonizavimas vyksta naikinant joje egzistuojančią civilizaciją. Kūrinyje galima įžvelgti amerikietiškos civilizacijos kritiką, jos savęs pervertinimą, kitų kultūrų nepaisymą.</a:t>
            </a:r>
          </a:p>
          <a:p>
            <a:endParaRPr lang="lt-LT" dirty="0"/>
          </a:p>
        </p:txBody>
      </p:sp>
      <p:sp>
        <p:nvSpPr>
          <p:cNvPr id="5" name="Title 4"/>
          <p:cNvSpPr>
            <a:spLocks noGrp="1"/>
          </p:cNvSpPr>
          <p:nvPr>
            <p:ph type="title"/>
          </p:nvPr>
        </p:nvSpPr>
        <p:spPr/>
        <p:txBody>
          <a:bodyPr/>
          <a:lstStyle/>
          <a:p>
            <a:r>
              <a:rPr lang="lt-LT" dirty="0" smtClean="0"/>
              <a:t>Romanas “Marso kronikos”</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linds(horizontal)">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lt-LT" dirty="0" smtClean="0"/>
              <a:t>M</a:t>
            </a:r>
            <a:r>
              <a:rPr lang="lt-LT" dirty="0" smtClean="0"/>
              <a:t>okslinės </a:t>
            </a:r>
            <a:r>
              <a:rPr lang="lt-LT" dirty="0" smtClean="0"/>
              <a:t>fantastikos </a:t>
            </a:r>
            <a:r>
              <a:rPr lang="lt-LT" dirty="0" smtClean="0"/>
              <a:t>romanas.</a:t>
            </a:r>
          </a:p>
          <a:p>
            <a:r>
              <a:rPr lang="lt-LT" dirty="0" smtClean="0"/>
              <a:t> </a:t>
            </a:r>
            <a:r>
              <a:rPr lang="lt-LT" dirty="0" smtClean="0"/>
              <a:t>Knygoje </a:t>
            </a:r>
            <a:r>
              <a:rPr lang="lt-LT" dirty="0" smtClean="0"/>
              <a:t>aprašoma ateities </a:t>
            </a:r>
            <a:r>
              <a:rPr lang="lt-LT" dirty="0" smtClean="0"/>
              <a:t> totalitarinė visuomenė, kuri remiasi masine kultūra ir vartotojišku </a:t>
            </a:r>
            <a:r>
              <a:rPr lang="lt-LT" dirty="0" smtClean="0"/>
              <a:t>mąstymu. </a:t>
            </a:r>
          </a:p>
          <a:p>
            <a:r>
              <a:rPr lang="lt-LT" dirty="0" smtClean="0"/>
              <a:t>Toje ateityje  </a:t>
            </a:r>
            <a:r>
              <a:rPr lang="lt-LT" dirty="0" smtClean="0"/>
              <a:t>visos knygos yra uždraustos, todėl deginamos.</a:t>
            </a:r>
          </a:p>
          <a:p>
            <a:r>
              <a:rPr lang="lt-LT" dirty="0" smtClean="0"/>
              <a:t>Romano pavadinimas kilęs iš popieriaus savybės užsidegti 451 laipsnių temperatūroje pagal Farenheitą (233 laipsniai pagal celsijų).</a:t>
            </a:r>
          </a:p>
          <a:p>
            <a:endParaRPr lang="lt-LT" dirty="0"/>
          </a:p>
        </p:txBody>
      </p:sp>
      <p:sp>
        <p:nvSpPr>
          <p:cNvPr id="5" name="Title 4"/>
          <p:cNvSpPr>
            <a:spLocks noGrp="1"/>
          </p:cNvSpPr>
          <p:nvPr>
            <p:ph type="title"/>
          </p:nvPr>
        </p:nvSpPr>
        <p:spPr/>
        <p:txBody>
          <a:bodyPr/>
          <a:lstStyle/>
          <a:p>
            <a:r>
              <a:rPr lang="lt-LT" dirty="0" smtClean="0"/>
              <a:t>Romanas “451° Farenheito”</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linds(horizont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linds(horizontal)">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normAutofit fontScale="92500" lnSpcReduction="10000"/>
          </a:bodyPr>
          <a:lstStyle/>
          <a:p>
            <a:r>
              <a:rPr lang="lt-LT" dirty="0" smtClean="0"/>
              <a:t>Knygą sudaro 24 apsakymai.</a:t>
            </a:r>
          </a:p>
          <a:p>
            <a:r>
              <a:rPr lang="lt-LT" dirty="0" smtClean="0"/>
              <a:t>Kaip ir visoje rašytojo kūryboje, čia kelionės į kitas planetas, išgalvoti ateities pasaulio vaizdai siejami su žmogaus jausmais, vidiniu pasauliu – tai net svarbiau už veiksmą.</a:t>
            </a:r>
            <a:endParaRPr lang="lt-LT" dirty="0"/>
          </a:p>
        </p:txBody>
      </p:sp>
      <p:pic>
        <p:nvPicPr>
          <p:cNvPr id="6" name="Content Placeholder 5" descr="2.jpg"/>
          <p:cNvPicPr>
            <a:picLocks noGrp="1" noChangeAspect="1"/>
          </p:cNvPicPr>
          <p:nvPr>
            <p:ph sz="half" idx="2"/>
          </p:nvPr>
        </p:nvPicPr>
        <p:blipFill>
          <a:blip r:embed="rId2"/>
          <a:stretch>
            <a:fillRect/>
          </a:stretch>
        </p:blipFill>
        <p:spPr>
          <a:xfrm>
            <a:off x="5000628" y="1142984"/>
            <a:ext cx="3714775" cy="5286412"/>
          </a:xfrm>
        </p:spPr>
      </p:pic>
      <p:sp>
        <p:nvSpPr>
          <p:cNvPr id="3" name="Title 2"/>
          <p:cNvSpPr>
            <a:spLocks noGrp="1"/>
          </p:cNvSpPr>
          <p:nvPr>
            <p:ph type="title"/>
          </p:nvPr>
        </p:nvSpPr>
        <p:spPr/>
        <p:txBody>
          <a:bodyPr>
            <a:normAutofit fontScale="90000"/>
          </a:bodyPr>
          <a:lstStyle/>
          <a:p>
            <a:r>
              <a:rPr lang="lt-LT" dirty="0" smtClean="0"/>
              <a:t>Apsakymų rinkinys “Pradžios pabaiga”</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linds(horizont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linds(horizontal)">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 </a:t>
            </a:r>
            <a:r>
              <a:rPr lang="lt-LT" dirty="0" smtClean="0"/>
              <a:t>„Aš </a:t>
            </a:r>
            <a:r>
              <a:rPr lang="lt-LT" dirty="0" smtClean="0"/>
              <a:t>niekada nerašiau mokslinės fantastikos, išskyrus „451 laipsnis Farenheito“, nes „daugelis mano darbų parašyti Fentezi stiliumi.“</a:t>
            </a:r>
            <a:r>
              <a:rPr lang="lt-LT" i="1" dirty="0" smtClean="0"/>
              <a:t> „Fentezi – tai neįmanomo menas, o mokslinė fantastika – įmanomo menas.“</a:t>
            </a:r>
            <a:r>
              <a:rPr lang="lt-LT" dirty="0" smtClean="0"/>
              <a:t> – viename interviu sako rašytojas</a:t>
            </a:r>
            <a:r>
              <a:rPr lang="lt-LT" dirty="0" smtClean="0"/>
              <a:t>.</a:t>
            </a:r>
          </a:p>
          <a:p>
            <a:r>
              <a:rPr lang="lt-LT" dirty="0" smtClean="0"/>
              <a:t>Taigi galime Brėdberio kūrybą vadinti tiesiog fantastine literatūra.</a:t>
            </a:r>
            <a:endParaRPr lang="lt-LT" dirty="0"/>
          </a:p>
        </p:txBody>
      </p:sp>
      <p:sp>
        <p:nvSpPr>
          <p:cNvPr id="3" name="Title 2"/>
          <p:cNvSpPr>
            <a:spLocks noGrp="1"/>
          </p:cNvSpPr>
          <p:nvPr>
            <p:ph type="title"/>
          </p:nvPr>
        </p:nvSpPr>
        <p:spPr/>
        <p:txBody>
          <a:bodyPr/>
          <a:lstStyle/>
          <a:p>
            <a:r>
              <a:rPr lang="lt-LT" dirty="0" smtClean="0"/>
              <a:t>Rašytojas apie savo kūrybą</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481328"/>
            <a:ext cx="4038600" cy="4662316"/>
          </a:xfrm>
        </p:spPr>
        <p:txBody>
          <a:bodyPr/>
          <a:lstStyle/>
          <a:p>
            <a:r>
              <a:rPr lang="lt-LT" dirty="0" smtClean="0"/>
              <a:t>Nors vaizduojama dažnai ateities pasaulis, bet potekstėje – XX a. </a:t>
            </a:r>
            <a:r>
              <a:rPr lang="lt-LT" dirty="0" smtClean="0"/>
              <a:t>ž</a:t>
            </a:r>
            <a:r>
              <a:rPr lang="lt-LT" dirty="0" smtClean="0"/>
              <a:t>mogaus dvasios tuštybė, savanaudiškumas.</a:t>
            </a:r>
            <a:endParaRPr lang="lt-LT" dirty="0"/>
          </a:p>
        </p:txBody>
      </p:sp>
      <p:pic>
        <p:nvPicPr>
          <p:cNvPr id="5" name="Content Placeholder 4" descr="11.jpg"/>
          <p:cNvPicPr>
            <a:picLocks noGrp="1" noChangeAspect="1"/>
          </p:cNvPicPr>
          <p:nvPr>
            <p:ph sz="half" idx="2"/>
          </p:nvPr>
        </p:nvPicPr>
        <p:blipFill>
          <a:blip r:embed="rId2"/>
          <a:stretch>
            <a:fillRect/>
          </a:stretch>
        </p:blipFill>
        <p:spPr>
          <a:xfrm>
            <a:off x="5000628" y="3429000"/>
            <a:ext cx="3786214" cy="2643206"/>
          </a:xfrm>
        </p:spPr>
      </p:pic>
      <p:sp>
        <p:nvSpPr>
          <p:cNvPr id="4" name="Title 3"/>
          <p:cNvSpPr>
            <a:spLocks noGrp="1"/>
          </p:cNvSpPr>
          <p:nvPr>
            <p:ph type="title"/>
          </p:nvPr>
        </p:nvSpPr>
        <p:spPr/>
        <p:txBody>
          <a:bodyPr/>
          <a:lstStyle/>
          <a:p>
            <a:r>
              <a:rPr lang="lt-LT" dirty="0" smtClean="0"/>
              <a:t>Apie ką kalba rašytojas?</a:t>
            </a:r>
            <a:endParaRPr lang="lt-LT"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4.jpg"/>
          <p:cNvPicPr>
            <a:picLocks noGrp="1" noChangeAspect="1"/>
          </p:cNvPicPr>
          <p:nvPr>
            <p:ph sz="half" idx="1"/>
          </p:nvPr>
        </p:nvPicPr>
        <p:blipFill>
          <a:blip r:embed="rId2"/>
          <a:stretch>
            <a:fillRect/>
          </a:stretch>
        </p:blipFill>
        <p:spPr>
          <a:xfrm>
            <a:off x="1000100" y="1643050"/>
            <a:ext cx="3143272" cy="4000528"/>
          </a:xfrm>
        </p:spPr>
      </p:pic>
      <p:sp>
        <p:nvSpPr>
          <p:cNvPr id="3" name="Content Placeholder 2"/>
          <p:cNvSpPr>
            <a:spLocks noGrp="1"/>
          </p:cNvSpPr>
          <p:nvPr>
            <p:ph sz="half" idx="2"/>
          </p:nvPr>
        </p:nvSpPr>
        <p:spPr>
          <a:xfrm>
            <a:off x="4648200" y="1481328"/>
            <a:ext cx="4038600" cy="5376672"/>
          </a:xfrm>
        </p:spPr>
        <p:txBody>
          <a:bodyPr>
            <a:normAutofit fontScale="85000" lnSpcReduction="10000"/>
          </a:bodyPr>
          <a:lstStyle/>
          <a:p>
            <a:r>
              <a:rPr lang="lt-LT" sz="3300" dirty="0" smtClean="0"/>
              <a:t>„Pienių vyne“ paprastai ir jautriai pasakojama apie vaikystę ir senatvę, laimingą gyvenimą ir mirtį.</a:t>
            </a:r>
          </a:p>
          <a:p>
            <a:r>
              <a:rPr lang="lt-LT" sz="3300" dirty="0" smtClean="0"/>
              <a:t>Mažame </a:t>
            </a:r>
            <a:r>
              <a:rPr lang="lt-LT" sz="3300" dirty="0" smtClean="0"/>
              <a:t>Ilinojaus </a:t>
            </a:r>
            <a:r>
              <a:rPr lang="lt-LT" sz="3300" dirty="0" smtClean="0"/>
              <a:t>valstijos </a:t>
            </a:r>
            <a:r>
              <a:rPr lang="lt-LT" sz="3300" dirty="0" smtClean="0"/>
              <a:t> </a:t>
            </a:r>
            <a:r>
              <a:rPr lang="lt-LT" sz="3300" dirty="0" smtClean="0"/>
              <a:t>miestelyje Daglas Spoldingas gyvena dvyliktąją savo gyvenimo vasarą. </a:t>
            </a:r>
          </a:p>
          <a:p>
            <a:endParaRPr lang="lt-LT" dirty="0"/>
          </a:p>
        </p:txBody>
      </p:sp>
      <p:sp>
        <p:nvSpPr>
          <p:cNvPr id="4" name="Title 3"/>
          <p:cNvSpPr>
            <a:spLocks noGrp="1"/>
          </p:cNvSpPr>
          <p:nvPr>
            <p:ph type="title"/>
          </p:nvPr>
        </p:nvSpPr>
        <p:spPr/>
        <p:txBody>
          <a:bodyPr>
            <a:normAutofit fontScale="90000"/>
          </a:bodyPr>
          <a:lstStyle/>
          <a:p>
            <a:r>
              <a:rPr lang="lt-LT" dirty="0" smtClean="0"/>
              <a:t>Kiek kitokia knyga “Pienių vynas”</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a:bodyPr>
          <a:lstStyle/>
          <a:p>
            <a:r>
              <a:rPr lang="lt-LT" dirty="0" smtClean="0"/>
              <a:t>Šeimos ritualu tapęs pienių skynimas vynui, kuriame išsaugoma kiekviena Spoldingų vasara.</a:t>
            </a:r>
          </a:p>
          <a:p>
            <a:r>
              <a:rPr lang="lt-LT" dirty="0" smtClean="0"/>
              <a:t>Pienių vynas – gėrimas ir kartu metafora, atskleidžianti augant įgyjamos patirties saldumą ir kartumą.</a:t>
            </a:r>
          </a:p>
          <a:p>
            <a:endParaRPr lang="lt-LT" dirty="0"/>
          </a:p>
        </p:txBody>
      </p:sp>
      <p:pic>
        <p:nvPicPr>
          <p:cNvPr id="5" name="Content Placeholder 4" descr="13.jpg"/>
          <p:cNvPicPr>
            <a:picLocks noGrp="1" noChangeAspect="1"/>
          </p:cNvPicPr>
          <p:nvPr>
            <p:ph sz="half" idx="2"/>
          </p:nvPr>
        </p:nvPicPr>
        <p:blipFill>
          <a:blip r:embed="rId2"/>
          <a:stretch>
            <a:fillRect/>
          </a:stretch>
        </p:blipFill>
        <p:spPr>
          <a:xfrm>
            <a:off x="5643570" y="1142984"/>
            <a:ext cx="2928958" cy="4000528"/>
          </a:xfrm>
        </p:spPr>
      </p:pic>
      <p:sp>
        <p:nvSpPr>
          <p:cNvPr id="4" name="Title 3"/>
          <p:cNvSpPr>
            <a:spLocks noGrp="1"/>
          </p:cNvSpPr>
          <p:nvPr>
            <p:ph type="title"/>
          </p:nvPr>
        </p:nvSpPr>
        <p:spPr/>
        <p:txBody>
          <a:bodyPr/>
          <a:lstStyle/>
          <a:p>
            <a:endParaRPr lang="lt-LT"/>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r>
              <a:rPr lang="lt-LT" sz="3200" dirty="0" smtClean="0"/>
              <a:t>Bredberis yra kelių mokslinės fantastikos apdovanojimų ir daugelio kitų literatūrinių premijų </a:t>
            </a:r>
            <a:r>
              <a:rPr lang="lt-LT" sz="3200" dirty="0" smtClean="0"/>
              <a:t>laureatas.</a:t>
            </a:r>
          </a:p>
          <a:p>
            <a:pPr>
              <a:buNone/>
            </a:pPr>
            <a:endParaRPr lang="lt-LT" dirty="0"/>
          </a:p>
        </p:txBody>
      </p:sp>
      <p:pic>
        <p:nvPicPr>
          <p:cNvPr id="5" name="Content Placeholder 4" descr="5.jpg"/>
          <p:cNvPicPr>
            <a:picLocks noGrp="1" noChangeAspect="1"/>
          </p:cNvPicPr>
          <p:nvPr>
            <p:ph sz="half" idx="2"/>
          </p:nvPr>
        </p:nvPicPr>
        <p:blipFill>
          <a:blip r:embed="rId2"/>
          <a:stretch>
            <a:fillRect/>
          </a:stretch>
        </p:blipFill>
        <p:spPr>
          <a:xfrm>
            <a:off x="4000496" y="3429000"/>
            <a:ext cx="4714908" cy="3071834"/>
          </a:xfrm>
        </p:spPr>
      </p:pic>
      <p:sp>
        <p:nvSpPr>
          <p:cNvPr id="3" name="Title 2"/>
          <p:cNvSpPr>
            <a:spLocks noGrp="1"/>
          </p:cNvSpPr>
          <p:nvPr>
            <p:ph type="title"/>
          </p:nvPr>
        </p:nvSpPr>
        <p:spPr/>
        <p:txBody>
          <a:bodyPr/>
          <a:lstStyle/>
          <a:p>
            <a:r>
              <a:rPr lang="lt-LT" dirty="0" smtClean="0"/>
              <a:t>Įvertinimai</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linds(horizontal)">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r>
              <a:rPr lang="lt-LT" dirty="0" smtClean="0"/>
              <a:t>Jis visada buvo nusiteikęs prieš internetą ir atvirai kritikavo šią technologiją už tai, kad žmones atitraukia nuo knygų skaitymo.</a:t>
            </a:r>
          </a:p>
          <a:p>
            <a:endParaRPr lang="lt-LT" dirty="0" smtClean="0"/>
          </a:p>
          <a:p>
            <a:r>
              <a:rPr lang="lt-LT" dirty="0" smtClean="0"/>
              <a:t> </a:t>
            </a:r>
            <a:r>
              <a:rPr lang="lt-LT" sz="3200" dirty="0" smtClean="0"/>
              <a:t>Rašytojas </a:t>
            </a:r>
            <a:r>
              <a:rPr lang="lt-LT" sz="3200" dirty="0" smtClean="0"/>
              <a:t>sakė laikraščiui „New York Times“ </a:t>
            </a:r>
            <a:r>
              <a:rPr lang="lt-LT" sz="3200" dirty="0" smtClean="0"/>
              <a:t>: </a:t>
            </a:r>
            <a:r>
              <a:rPr lang="lt-LT" sz="3200" i="1" dirty="0" smtClean="0"/>
              <a:t>Prieš </a:t>
            </a:r>
            <a:r>
              <a:rPr lang="lt-LT" sz="3200" i="1" dirty="0" smtClean="0"/>
              <a:t>aštuonias savaites man paskambino Yahoo. Jie norėjo įdėti mano knygą į Yahoo! Žinote, ką jiems pasakiau? Eikit velniop. Velniop jus ir velniop internetą</a:t>
            </a:r>
            <a:r>
              <a:rPr lang="lt-LT" sz="3200" i="1" dirty="0" smtClean="0"/>
              <a:t>.</a:t>
            </a:r>
            <a:endParaRPr lang="lt-LT" sz="3200" i="1" dirty="0" smtClean="0"/>
          </a:p>
          <a:p>
            <a:endParaRPr lang="lt-LT" dirty="0"/>
          </a:p>
        </p:txBody>
      </p:sp>
      <p:sp>
        <p:nvSpPr>
          <p:cNvPr id="4" name="Title 3"/>
          <p:cNvSpPr>
            <a:spLocks noGrp="1"/>
          </p:cNvSpPr>
          <p:nvPr>
            <p:ph type="title"/>
          </p:nvPr>
        </p:nvSpPr>
        <p:spPr>
          <a:xfrm>
            <a:off x="914400" y="214290"/>
            <a:ext cx="8229600" cy="1143000"/>
          </a:xfrm>
        </p:spPr>
        <p:txBody>
          <a:bodyPr>
            <a:normAutofit fontScale="90000"/>
          </a:bodyPr>
          <a:lstStyle/>
          <a:p>
            <a:r>
              <a:rPr lang="lt-LT" dirty="0" smtClean="0"/>
              <a:t>Koks buvo rašytojo požiūris į naująsias technologijas?</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lt-LT" dirty="0" smtClean="0"/>
              <a:t>Praėjus </a:t>
            </a:r>
            <a:r>
              <a:rPr lang="lt-LT" dirty="0" smtClean="0"/>
              <a:t>keleriems </a:t>
            </a:r>
            <a:r>
              <a:rPr lang="lt-LT" dirty="0" smtClean="0"/>
              <a:t>metams, tonas pasikeitė, nes </a:t>
            </a:r>
            <a:r>
              <a:rPr lang="lt-LT" dirty="0" smtClean="0"/>
              <a:t>leidėjų kontraktas </a:t>
            </a:r>
            <a:r>
              <a:rPr lang="lt-LT" dirty="0" smtClean="0"/>
              <a:t>su rašytoju numatė privalomą elektroninę knygų versiją - kitokiu atveju leidykla žadėjo apskritai atsisakyti fizinės knygos versijos </a:t>
            </a:r>
            <a:r>
              <a:rPr lang="lt-LT" dirty="0" smtClean="0"/>
              <a:t>leidybos.</a:t>
            </a:r>
          </a:p>
          <a:p>
            <a:endParaRPr lang="lt-LT" dirty="0" smtClean="0"/>
          </a:p>
          <a:p>
            <a:r>
              <a:rPr lang="lt-LT" dirty="0" smtClean="0"/>
              <a:t>Tad </a:t>
            </a:r>
            <a:r>
              <a:rPr lang="lt-LT" dirty="0" smtClean="0"/>
              <a:t>pirmas žingsnis žengtas – „Farenheit </a:t>
            </a:r>
            <a:r>
              <a:rPr lang="lt-LT" dirty="0" smtClean="0"/>
              <a:t>451</a:t>
            </a:r>
            <a:r>
              <a:rPr lang="lt-LT" dirty="0" smtClean="0"/>
              <a:t>“ jau prieinamas „Kindle“ ir „Nook“ skaityklėms už 9.99 JAV dolerius.</a:t>
            </a:r>
            <a:endParaRPr lang="lt-LT" dirty="0"/>
          </a:p>
        </p:txBody>
      </p:sp>
      <p:sp>
        <p:nvSpPr>
          <p:cNvPr id="4" name="Title 3"/>
          <p:cNvSpPr>
            <a:spLocks noGrp="1"/>
          </p:cNvSpPr>
          <p:nvPr>
            <p:ph type="title"/>
          </p:nvPr>
        </p:nvSpPr>
        <p:spPr/>
        <p:txBody>
          <a:bodyPr/>
          <a:lstStyle/>
          <a:p>
            <a:r>
              <a:rPr lang="lt-LT" dirty="0" smtClean="0"/>
              <a:t>Deja...</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lt-LT" i="1" dirty="0" smtClean="0"/>
              <a:t>Kiekvienas mirdamas turi ką nors palikti po savęs, sakydavo mano senelis. Vaiką, knygą, paveikslą, namą, pastatytą sieną arba porą pasiūtų batų. Arba pasodintą sodą. Ką nors, ką būtų lietųsi tavo ranka ir kur prisiglaus tavo siela, kai mirsi, o kai žmonės žvelgs į tą medį, tavo pasodintą gėlę, matys tave. Nesvarbu, ką darytum, sakė jis, jei tik savaip pakeiti ką nors, kas prieš tau prisiliečiant buvo kitoks, atitraukęs savo rankas, turės kažką sava. Skirtumas tarp žmogaus, šiaip sau pjaunančio pievelę, ir tikro sodininko - tai prisilietimas, sakydavo jis. Pjovėjas praėjo, ir jo kaip nebūta, o sodininkas liks ten visam gyvenimui. </a:t>
            </a:r>
            <a:endParaRPr lang="lt-LT" i="1" dirty="0"/>
          </a:p>
        </p:txBody>
      </p:sp>
      <p:sp>
        <p:nvSpPr>
          <p:cNvPr id="3" name="Title 2"/>
          <p:cNvSpPr>
            <a:spLocks noGrp="1"/>
          </p:cNvSpPr>
          <p:nvPr>
            <p:ph type="title"/>
          </p:nvPr>
        </p:nvSpPr>
        <p:spPr/>
        <p:txBody>
          <a:bodyPr>
            <a:normAutofit fontScale="90000"/>
          </a:bodyPr>
          <a:lstStyle/>
          <a:p>
            <a:r>
              <a:rPr lang="lt-LT" dirty="0" smtClean="0"/>
              <a:t>Citata iš romano „451° Farenheito“ </a:t>
            </a:r>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7.jpg"/>
          <p:cNvPicPr>
            <a:picLocks noGrp="1" noChangeAspect="1"/>
          </p:cNvPicPr>
          <p:nvPr>
            <p:ph idx="1"/>
          </p:nvPr>
        </p:nvPicPr>
        <p:blipFill>
          <a:blip r:embed="rId2"/>
          <a:stretch>
            <a:fillRect/>
          </a:stretch>
        </p:blipFill>
        <p:spPr>
          <a:xfrm>
            <a:off x="2071670" y="1785926"/>
            <a:ext cx="5572164" cy="3929090"/>
          </a:xfrm>
        </p:spPr>
      </p:pic>
      <p:sp>
        <p:nvSpPr>
          <p:cNvPr id="3" name="Title 2"/>
          <p:cNvSpPr>
            <a:spLocks noGrp="1"/>
          </p:cNvSpPr>
          <p:nvPr>
            <p:ph type="title"/>
          </p:nvPr>
        </p:nvSpPr>
        <p:spPr/>
        <p:txBody>
          <a:bodyPr/>
          <a:lstStyle/>
          <a:p>
            <a:endParaRPr lang="lt-LT"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90</TotalTime>
  <Words>474</Words>
  <Application>Microsoft Office PowerPoint</Application>
  <PresentationFormat>On-screen Show (4:3)</PresentationFormat>
  <Paragraphs>58</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Rėjus Bredberis -   fantastinės literatūros rašytojas</vt:lpstr>
      <vt:lpstr>Slide 2</vt:lpstr>
      <vt:lpstr>Trumpai apie rašytoją</vt:lpstr>
      <vt:lpstr>Slide 4</vt:lpstr>
      <vt:lpstr>Žinomiausios knygos</vt:lpstr>
      <vt:lpstr>Slide 6</vt:lpstr>
      <vt:lpstr>Romanas “Marso kronikos”</vt:lpstr>
      <vt:lpstr>Romanas “451° Farenheito”</vt:lpstr>
      <vt:lpstr>Apsakymų rinkinys “Pradžios pabaiga”</vt:lpstr>
      <vt:lpstr>Rašytojas apie savo kūrybą</vt:lpstr>
      <vt:lpstr>Apie ką kalba rašytojas?</vt:lpstr>
      <vt:lpstr>Kiek kitokia knyga “Pienių vynas”</vt:lpstr>
      <vt:lpstr>Slide 13</vt:lpstr>
      <vt:lpstr>Įvertinimai</vt:lpstr>
      <vt:lpstr>Koks buvo rašytojo požiūris į naująsias technologijas?</vt:lpstr>
      <vt:lpstr>Deja...</vt:lpstr>
      <vt:lpstr>Citata iš romano „451° Farenheito“ </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Rėjus Bredberis  ASMENYBĖ IR KŪRYBA</dc:title>
  <dc:creator>lli</dc:creator>
  <cp:lastModifiedBy>lli</cp:lastModifiedBy>
  <cp:revision>9</cp:revision>
  <dcterms:created xsi:type="dcterms:W3CDTF">2014-01-27T19:38:54Z</dcterms:created>
  <dcterms:modified xsi:type="dcterms:W3CDTF">2014-01-27T21:09:01Z</dcterms:modified>
</cp:coreProperties>
</file>