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AE8E7AD8-7D4A-42F0-8D31-E20A4DD3016C}" type="datetimeFigureOut">
              <a:rPr lang="lt-LT" smtClean="0"/>
              <a:t>2014.04.23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AE8E7AD8-7D4A-42F0-8D31-E20A4DD3016C}" type="datetimeFigureOut">
              <a:rPr lang="lt-LT" smtClean="0"/>
              <a:t>2014.04.23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lt-LT" smtClean="0"/>
              <a:t>Spustelėję redag. ruoš. pavad. stilių</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AE8E7AD8-7D4A-42F0-8D31-E20A4DD3016C}" type="datetimeFigureOut">
              <a:rPr lang="lt-LT" smtClean="0"/>
              <a:t>2014.04.23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AE8E7AD8-7D4A-42F0-8D31-E20A4DD3016C}" type="datetimeFigureOut">
              <a:rPr lang="lt-LT" smtClean="0"/>
              <a:t>2014.04.23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e Placeholder 6"/>
          <p:cNvSpPr>
            <a:spLocks noGrp="1"/>
          </p:cNvSpPr>
          <p:nvPr>
            <p:ph type="dt" sz="half" idx="10"/>
          </p:nvPr>
        </p:nvSpPr>
        <p:spPr/>
        <p:txBody>
          <a:bodyPr/>
          <a:lstStyle/>
          <a:p>
            <a:fld id="{AE8E7AD8-7D4A-42F0-8D31-E20A4DD3016C}" type="datetimeFigureOut">
              <a:rPr lang="lt-LT" smtClean="0"/>
              <a:t>2014.04.23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AE8E7AD8-7D4A-42F0-8D31-E20A4DD3016C}" type="datetimeFigureOut">
              <a:rPr lang="lt-LT" smtClean="0"/>
              <a:t>2014.04.23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8E7AD8-7D4A-42F0-8D31-E20A4DD3016C}" type="datetimeFigureOut">
              <a:rPr lang="lt-LT" smtClean="0"/>
              <a:t>2014.04.23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AE8E7AD8-7D4A-42F0-8D31-E20A4DD3016C}" type="datetimeFigureOut">
              <a:rPr lang="lt-LT" smtClean="0"/>
              <a:t>2014.04.23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795C784-B30D-4C06-9CC2-5760B881F7AF}" type="slidenum">
              <a:rPr lang="lt-LT" smtClean="0"/>
              <a:t>‹#›</a:t>
            </a:fld>
            <a:endParaRPr lang="lt-LT"/>
          </a:p>
        </p:txBody>
      </p:sp>
      <p:sp>
        <p:nvSpPr>
          <p:cNvPr id="9" name="Content Placeholder 8"/>
          <p:cNvSpPr>
            <a:spLocks noGrp="1"/>
          </p:cNvSpPr>
          <p:nvPr>
            <p:ph sz="quarter" idx="13"/>
          </p:nvPr>
        </p:nvSpPr>
        <p:spPr>
          <a:xfrm>
            <a:off x="304800" y="381000"/>
            <a:ext cx="7772400" cy="494284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8" name="Date Placeholder 7"/>
          <p:cNvSpPr>
            <a:spLocks noGrp="1"/>
          </p:cNvSpPr>
          <p:nvPr>
            <p:ph type="dt" sz="half" idx="10"/>
          </p:nvPr>
        </p:nvSpPr>
        <p:spPr/>
        <p:txBody>
          <a:bodyPr/>
          <a:lstStyle/>
          <a:p>
            <a:fld id="{AE8E7AD8-7D4A-42F0-8D31-E20A4DD3016C}" type="datetimeFigureOut">
              <a:rPr lang="lt-LT" smtClean="0"/>
              <a:t>2014.04.23</a:t>
            </a:fld>
            <a:endParaRPr lang="lt-LT"/>
          </a:p>
        </p:txBody>
      </p:sp>
      <p:sp>
        <p:nvSpPr>
          <p:cNvPr id="9" name="Slide Number Placeholder 8"/>
          <p:cNvSpPr>
            <a:spLocks noGrp="1"/>
          </p:cNvSpPr>
          <p:nvPr>
            <p:ph type="sldNum" sz="quarter" idx="11"/>
          </p:nvPr>
        </p:nvSpPr>
        <p:spPr/>
        <p:txBody>
          <a:bodyPr/>
          <a:lstStyle/>
          <a:p>
            <a:fld id="{9795C784-B30D-4C06-9CC2-5760B881F7AF}"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AE8E7AD8-7D4A-42F0-8D31-E20A4DD3016C}" type="datetimeFigureOut">
              <a:rPr lang="lt-LT" smtClean="0"/>
              <a:t>2014.04.23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AE8E7AD8-7D4A-42F0-8D31-E20A4DD3016C}" type="datetimeFigureOut">
              <a:rPr lang="lt-LT" smtClean="0"/>
              <a:t>2014.04.23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795C784-B30D-4C06-9CC2-5760B881F7AF}"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795C784-B30D-4C06-9CC2-5760B881F7AF}" type="slidenum">
              <a:rPr lang="lt-LT" smtClean="0"/>
              <a:t>‹#›</a:t>
            </a:fld>
            <a:endParaRPr lang="lt-LT"/>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lt-LT"/>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E8E7AD8-7D4A-42F0-8D31-E20A4DD3016C}" type="datetimeFigureOut">
              <a:rPr lang="lt-LT" smtClean="0"/>
              <a:t>2014.04.23</a:t>
            </a:fld>
            <a:endParaRPr lang="lt-LT"/>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332657"/>
            <a:ext cx="7543800" cy="576063"/>
          </a:xfrm>
        </p:spPr>
        <p:txBody>
          <a:bodyPr/>
          <a:lstStyle/>
          <a:p>
            <a:pPr algn="ctr"/>
            <a:r>
              <a:rPr lang="lt-LT" sz="1800" dirty="0" smtClean="0">
                <a:latin typeface="Times New Roman" pitchFamily="18" charset="0"/>
                <a:cs typeface="Times New Roman" pitchFamily="18" charset="0"/>
              </a:rPr>
              <a:t>Marius  </a:t>
            </a:r>
            <a:r>
              <a:rPr lang="lt-LT" sz="1800" dirty="0" err="1" smtClean="0">
                <a:latin typeface="Times New Roman" pitchFamily="18" charset="0"/>
                <a:cs typeface="Times New Roman" pitchFamily="18" charset="0"/>
              </a:rPr>
              <a:t>Katiliškis</a:t>
            </a:r>
            <a:r>
              <a:rPr lang="lt-LT" sz="1800" dirty="0" smtClean="0">
                <a:latin typeface="Times New Roman" pitchFamily="18" charset="0"/>
                <a:cs typeface="Times New Roman" pitchFamily="18" charset="0"/>
              </a:rPr>
              <a:t> „Miškais ateina ruduo“</a:t>
            </a:r>
            <a:endParaRPr lang="lt-LT" sz="1800"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685800" y="1124744"/>
            <a:ext cx="7126560" cy="5112568"/>
          </a:xfrm>
        </p:spPr>
        <p:txBody>
          <a:bodyPr>
            <a:normAutofit/>
          </a:bodyPr>
          <a:lstStyle/>
          <a:p>
            <a:pPr marL="457200" indent="-457200" algn="just">
              <a:buFont typeface="+mj-lt"/>
              <a:buAutoNum type="arabicPeriod"/>
            </a:pPr>
            <a:r>
              <a:rPr lang="lt-LT" b="1" dirty="0" smtClean="0"/>
              <a:t>Už ką </a:t>
            </a:r>
            <a:r>
              <a:rPr lang="lt-LT" b="1" dirty="0" err="1" smtClean="0"/>
              <a:t>Tilius</a:t>
            </a:r>
            <a:r>
              <a:rPr lang="lt-LT" b="1" dirty="0" smtClean="0"/>
              <a:t> patenka į kalėjimą?</a:t>
            </a:r>
          </a:p>
          <a:p>
            <a:pPr marL="457200" indent="-457200" algn="just">
              <a:buFont typeface="+mj-lt"/>
              <a:buAutoNum type="arabicPeriod"/>
            </a:pPr>
            <a:r>
              <a:rPr lang="lt-LT" b="1" dirty="0" smtClean="0"/>
              <a:t>Ką randa </a:t>
            </a:r>
            <a:r>
              <a:rPr lang="lt-LT" b="1" dirty="0" err="1" smtClean="0"/>
              <a:t>Doveika</a:t>
            </a:r>
            <a:r>
              <a:rPr lang="lt-LT" b="1" dirty="0" smtClean="0"/>
              <a:t> išgulėtuose rugiuose?</a:t>
            </a:r>
          </a:p>
          <a:p>
            <a:pPr marL="457200" indent="-457200" algn="just">
              <a:buFont typeface="+mj-lt"/>
              <a:buAutoNum type="arabicPeriod"/>
            </a:pPr>
            <a:r>
              <a:rPr lang="lt-LT" b="1" dirty="0" err="1" smtClean="0"/>
              <a:t>Tilius</a:t>
            </a:r>
            <a:r>
              <a:rPr lang="lt-LT" b="1" dirty="0" smtClean="0"/>
              <a:t> laukia laiško. Kuo tas laiškas jam svarbus?</a:t>
            </a:r>
          </a:p>
          <a:p>
            <a:pPr marL="457200" indent="-457200" algn="just">
              <a:buFont typeface="+mj-lt"/>
              <a:buAutoNum type="arabicPeriod"/>
            </a:pPr>
            <a:r>
              <a:rPr lang="lt-LT" b="1" dirty="0" smtClean="0"/>
              <a:t>Kuo Monika iki pažinties su </a:t>
            </a:r>
            <a:r>
              <a:rPr lang="lt-LT" b="1" dirty="0" err="1" smtClean="0"/>
              <a:t>Doveika</a:t>
            </a:r>
            <a:r>
              <a:rPr lang="lt-LT" b="1" dirty="0" smtClean="0"/>
              <a:t> dirbo?</a:t>
            </a:r>
          </a:p>
          <a:p>
            <a:pPr marL="457200" indent="-457200" algn="just">
              <a:buFont typeface="+mj-lt"/>
              <a:buAutoNum type="arabicPeriod"/>
            </a:pPr>
            <a:r>
              <a:rPr lang="lt-LT" b="1" dirty="0" smtClean="0"/>
              <a:t>Koks </a:t>
            </a:r>
            <a:r>
              <a:rPr lang="lt-LT" b="1" dirty="0" err="1" smtClean="0"/>
              <a:t>Tiliaus</a:t>
            </a:r>
            <a:r>
              <a:rPr lang="lt-LT" b="1" dirty="0" smtClean="0"/>
              <a:t> likimas?</a:t>
            </a:r>
          </a:p>
          <a:p>
            <a:pPr marL="457200" indent="-457200" algn="just">
              <a:buFont typeface="+mj-lt"/>
              <a:buAutoNum type="arabicPeriod"/>
            </a:pPr>
            <a:r>
              <a:rPr lang="lt-LT" b="1" dirty="0" smtClean="0"/>
              <a:t>Kas </a:t>
            </a:r>
            <a:r>
              <a:rPr lang="lt-LT" b="1" dirty="0" err="1" smtClean="0"/>
              <a:t>Doveikai</a:t>
            </a:r>
            <a:r>
              <a:rPr lang="lt-LT" b="1" dirty="0" smtClean="0"/>
              <a:t> pasako apie jo žmonos neištikimybę?</a:t>
            </a:r>
          </a:p>
          <a:p>
            <a:pPr marL="457200" indent="-457200" algn="just">
              <a:buFont typeface="+mj-lt"/>
              <a:buAutoNum type="arabicPeriod"/>
            </a:pPr>
            <a:r>
              <a:rPr lang="lt-LT" b="1" dirty="0" smtClean="0"/>
              <a:t>Buvo padegtas </a:t>
            </a:r>
            <a:r>
              <a:rPr lang="lt-LT" b="1" dirty="0" err="1" smtClean="0"/>
              <a:t>Doveikos</a:t>
            </a:r>
            <a:r>
              <a:rPr lang="lt-LT" b="1" dirty="0" smtClean="0"/>
              <a:t> miškas. Kodėl?</a:t>
            </a:r>
          </a:p>
          <a:p>
            <a:pPr marL="457200" indent="-457200" algn="just">
              <a:buFont typeface="+mj-lt"/>
              <a:buAutoNum type="arabicPeriod"/>
            </a:pPr>
            <a:r>
              <a:rPr lang="lt-LT" b="1" dirty="0" smtClean="0"/>
              <a:t>Motina Agnę nori išsiųsti į miestą. Kokiu tikslu?</a:t>
            </a:r>
          </a:p>
          <a:p>
            <a:pPr marL="457200" indent="-457200" algn="just">
              <a:buFont typeface="+mj-lt"/>
              <a:buAutoNum type="arabicPeriod"/>
            </a:pPr>
            <a:r>
              <a:rPr lang="lt-LT" b="1" dirty="0" smtClean="0"/>
              <a:t>Nuo pat pradžių </a:t>
            </a:r>
            <a:r>
              <a:rPr lang="lt-LT" b="1" dirty="0" err="1" smtClean="0"/>
              <a:t>Doveika</a:t>
            </a:r>
            <a:r>
              <a:rPr lang="lt-LT" b="1" dirty="0" smtClean="0"/>
              <a:t> domėjosi Monika, pas ją užeidavo, jai padėdavo, ir niekas negalvojo, jog jis elgiasi nepadoriai. Kodėl </a:t>
            </a:r>
            <a:r>
              <a:rPr lang="lt-LT" b="1" dirty="0" err="1" smtClean="0"/>
              <a:t>Doveika</a:t>
            </a:r>
            <a:r>
              <a:rPr lang="lt-LT" b="1" dirty="0" smtClean="0"/>
              <a:t> turėjo teisę tai daryti?</a:t>
            </a:r>
          </a:p>
          <a:p>
            <a:pPr marL="457200" indent="-457200" algn="just">
              <a:buFont typeface="+mj-lt"/>
              <a:buAutoNum type="arabicPeriod"/>
            </a:pPr>
            <a:r>
              <a:rPr lang="lt-LT" b="1" dirty="0" err="1" smtClean="0"/>
              <a:t>Tilius</a:t>
            </a:r>
            <a:r>
              <a:rPr lang="lt-LT" b="1" dirty="0" smtClean="0"/>
              <a:t> norėjo Agnei nupirkti dovaną, todėl ėjo į vaistinę. Kokia tai dovana?</a:t>
            </a:r>
            <a:endParaRPr lang="lt-LT" b="1" dirty="0"/>
          </a:p>
        </p:txBody>
      </p:sp>
    </p:spTree>
    <p:extLst>
      <p:ext uri="{BB962C8B-B14F-4D97-AF65-F5344CB8AC3E}">
        <p14:creationId xmlns:p14="http://schemas.microsoft.com/office/powerpoint/2010/main" val="103220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404664"/>
            <a:ext cx="7620000" cy="1143000"/>
          </a:xfrm>
        </p:spPr>
        <p:txBody>
          <a:bodyPr/>
          <a:lstStyle/>
          <a:p>
            <a:pPr algn="ctr"/>
            <a:r>
              <a:rPr lang="lt-LT" sz="3200" dirty="0">
                <a:latin typeface="Times New Roman" pitchFamily="18" charset="0"/>
                <a:cs typeface="Times New Roman" pitchFamily="18" charset="0"/>
              </a:rPr>
              <a:t>Marius  </a:t>
            </a:r>
            <a:r>
              <a:rPr lang="lt-LT" sz="3200" dirty="0" err="1">
                <a:latin typeface="Times New Roman" pitchFamily="18" charset="0"/>
                <a:cs typeface="Times New Roman" pitchFamily="18" charset="0"/>
              </a:rPr>
              <a:t>Katiliškis</a:t>
            </a:r>
            <a:r>
              <a:rPr lang="lt-LT" sz="32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1412776"/>
            <a:ext cx="7620000" cy="4988024"/>
          </a:xfrm>
        </p:spPr>
        <p:txBody>
          <a:bodyPr/>
          <a:lstStyle/>
          <a:p>
            <a:pPr marL="114300" indent="0" algn="ctr">
              <a:buNone/>
            </a:pPr>
            <a:r>
              <a:rPr lang="lt-LT" dirty="0" smtClean="0">
                <a:latin typeface="Times New Roman" pitchFamily="18" charset="0"/>
                <a:cs typeface="Times New Roman" pitchFamily="18" charset="0"/>
              </a:rPr>
              <a:t>Kontekstas</a:t>
            </a:r>
          </a:p>
          <a:p>
            <a:pPr marL="114300" indent="0" algn="ctr">
              <a:buNone/>
            </a:pPr>
            <a:endParaRPr lang="lt-LT" dirty="0">
              <a:latin typeface="Times New Roman" pitchFamily="18" charset="0"/>
              <a:cs typeface="Times New Roman" pitchFamily="18" charset="0"/>
            </a:endParaRPr>
          </a:p>
          <a:p>
            <a:pPr marL="114300" indent="0">
              <a:buNone/>
            </a:pPr>
            <a:r>
              <a:rPr lang="lt-LT" dirty="0" smtClean="0">
                <a:latin typeface="Times New Roman" pitchFamily="18" charset="0"/>
                <a:cs typeface="Times New Roman" pitchFamily="18" charset="0"/>
              </a:rPr>
              <a:t>Išeivio patirtis – labai mylėjo tėvynę, ilgėjosi, labai vertino: „Ir aukščiausia jos kaina – nebesugrįžimas </a:t>
            </a:r>
            <a:r>
              <a:rPr lang="lt-LT" dirty="0" err="1" smtClean="0">
                <a:latin typeface="Times New Roman" pitchFamily="18" charset="0"/>
                <a:cs typeface="Times New Roman" pitchFamily="18" charset="0"/>
              </a:rPr>
              <a:t>jon</a:t>
            </a:r>
            <a:r>
              <a:rPr lang="lt-LT" dirty="0" smtClean="0">
                <a:latin typeface="Times New Roman" pitchFamily="18" charset="0"/>
                <a:cs typeface="Times New Roman" pitchFamily="18" charset="0"/>
              </a:rPr>
              <a:t>!“</a:t>
            </a:r>
          </a:p>
          <a:p>
            <a:pPr marL="114300" indent="0">
              <a:buNone/>
            </a:pPr>
            <a:endParaRPr lang="lt-LT" dirty="0">
              <a:latin typeface="Times New Roman" pitchFamily="18" charset="0"/>
              <a:cs typeface="Times New Roman" pitchFamily="18" charset="0"/>
            </a:endParaRPr>
          </a:p>
          <a:p>
            <a:pPr marL="114300" indent="0">
              <a:buNone/>
            </a:pPr>
            <a:r>
              <a:rPr lang="lt-LT" dirty="0" smtClean="0">
                <a:latin typeface="Times New Roman" pitchFamily="18" charset="0"/>
                <a:cs typeface="Times New Roman" pitchFamily="18" charset="0"/>
              </a:rPr>
              <a:t>XX</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a</a:t>
            </a:r>
            <a:r>
              <a:rPr lang="lt-LT" dirty="0" smtClean="0">
                <a:latin typeface="Times New Roman" pitchFamily="18" charset="0"/>
                <a:cs typeface="Times New Roman" pitchFamily="18" charset="0"/>
              </a:rPr>
              <a:t>. vidurys. Antrasis pasaulinis karas; šaltojo karo pradžia.</a:t>
            </a:r>
          </a:p>
          <a:p>
            <a:pPr marL="114300" indent="0">
              <a:buNone/>
            </a:pPr>
            <a:endParaRPr lang="lt-LT" dirty="0">
              <a:latin typeface="Times New Roman" pitchFamily="18" charset="0"/>
              <a:cs typeface="Times New Roman" pitchFamily="18" charset="0"/>
            </a:endParaRPr>
          </a:p>
          <a:p>
            <a:pPr marL="114300" indent="0">
              <a:buNone/>
            </a:pPr>
            <a:r>
              <a:rPr lang="lt-LT" dirty="0" smtClean="0">
                <a:latin typeface="Times New Roman" pitchFamily="18" charset="0"/>
                <a:cs typeface="Times New Roman" pitchFamily="18" charset="0"/>
              </a:rPr>
              <a:t>Nuo </a:t>
            </a:r>
            <a:r>
              <a:rPr lang="en-US" dirty="0" smtClean="0">
                <a:latin typeface="Times New Roman" pitchFamily="18" charset="0"/>
                <a:cs typeface="Times New Roman" pitchFamily="18" charset="0"/>
              </a:rPr>
              <a:t>1949 (</a:t>
            </a:r>
            <a:r>
              <a:rPr lang="en-US" dirty="0" err="1" smtClean="0">
                <a:latin typeface="Times New Roman" pitchFamily="18" charset="0"/>
                <a:cs typeface="Times New Roman" pitchFamily="18" charset="0"/>
              </a:rPr>
              <a:t>iki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mirties</a:t>
            </a:r>
            <a:r>
              <a:rPr lang="en-US" dirty="0" smtClean="0">
                <a:latin typeface="Times New Roman" pitchFamily="18" charset="0"/>
                <a:cs typeface="Times New Roman" pitchFamily="18" charset="0"/>
              </a:rPr>
              <a:t> 1980)</a:t>
            </a:r>
            <a:r>
              <a:rPr lang="lt-LT" dirty="0" smtClean="0">
                <a:latin typeface="Times New Roman" pitchFamily="18" charset="0"/>
                <a:cs typeface="Times New Roman" pitchFamily="18" charset="0"/>
              </a:rPr>
              <a:t> gyveno JAV.</a:t>
            </a:r>
          </a:p>
          <a:p>
            <a:pPr marL="114300" indent="0">
              <a:buNone/>
            </a:pPr>
            <a:r>
              <a:rPr lang="lt-LT" dirty="0" smtClean="0">
                <a:latin typeface="Times New Roman" pitchFamily="18" charset="0"/>
                <a:cs typeface="Times New Roman" pitchFamily="18" charset="0"/>
              </a:rPr>
              <a:t>   </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79185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634082"/>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endParaRPr lang="lt-LT" sz="2800" dirty="0"/>
          </a:p>
        </p:txBody>
      </p:sp>
      <p:sp>
        <p:nvSpPr>
          <p:cNvPr id="3" name="Turinio vietos rezervavimo ženklas 2"/>
          <p:cNvSpPr>
            <a:spLocks noGrp="1"/>
          </p:cNvSpPr>
          <p:nvPr>
            <p:ph idx="1"/>
          </p:nvPr>
        </p:nvSpPr>
        <p:spPr>
          <a:xfrm>
            <a:off x="457200" y="1196752"/>
            <a:ext cx="7620000" cy="5204048"/>
          </a:xfrm>
        </p:spPr>
        <p:txBody>
          <a:bodyPr/>
          <a:lstStyle/>
          <a:p>
            <a:pPr marL="114300" indent="0" algn="ctr">
              <a:buNone/>
            </a:pPr>
            <a:r>
              <a:rPr lang="lt-LT" dirty="0" smtClean="0"/>
              <a:t>Kūryba</a:t>
            </a:r>
          </a:p>
          <a:p>
            <a:pPr marL="114300" indent="0" algn="ctr">
              <a:buNone/>
            </a:pPr>
            <a:endParaRPr lang="lt-LT" dirty="0"/>
          </a:p>
          <a:p>
            <a:pPr marL="114300" indent="0" algn="just">
              <a:buNone/>
            </a:pPr>
            <a:r>
              <a:rPr lang="lt-LT" dirty="0" smtClean="0"/>
              <a:t>Pagrindiniai kūriniai – trys romanai.</a:t>
            </a:r>
          </a:p>
          <a:p>
            <a:pPr marL="571500" indent="-457200" algn="just">
              <a:buFont typeface="+mj-lt"/>
              <a:buAutoNum type="arabicPeriod"/>
            </a:pPr>
            <a:r>
              <a:rPr lang="lt-LT" dirty="0" smtClean="0"/>
              <a:t>„Užuovėja“</a:t>
            </a:r>
            <a:r>
              <a:rPr lang="en-US" dirty="0" smtClean="0"/>
              <a:t> (1952)</a:t>
            </a:r>
            <a:r>
              <a:rPr lang="lt-LT" dirty="0" smtClean="0"/>
              <a:t>: nepriklausomos Lietuvos kaimas. Tautos išlikimas siejamas su žemdirbio kultūra. Tai prarastos gimtinės ilgesio įkvėptas kūrinys. Poetizuojama žemdirbio stiprybė, darbštumas, ryšys su žeme. Literatūrinis kontekstas – V.Krėvės „Skerdžius“, Vaižganto „Dėdės ir dėdienės“.</a:t>
            </a:r>
          </a:p>
          <a:p>
            <a:pPr marL="571500" indent="-457200" algn="just">
              <a:buFont typeface="+mj-lt"/>
              <a:buAutoNum type="arabicPeriod"/>
            </a:pPr>
            <a:r>
              <a:rPr lang="lt-LT" dirty="0" smtClean="0"/>
              <a:t>„Išėjusiems negrįžti“</a:t>
            </a:r>
            <a:r>
              <a:rPr lang="en-US" dirty="0" smtClean="0"/>
              <a:t> (1958)</a:t>
            </a:r>
            <a:r>
              <a:rPr lang="lt-LT" dirty="0" smtClean="0"/>
              <a:t>: išėjimo iš Lietuvos (</a:t>
            </a:r>
            <a:r>
              <a:rPr lang="en-US" dirty="0" smtClean="0"/>
              <a:t>1944</a:t>
            </a:r>
            <a:r>
              <a:rPr lang="lt-LT" dirty="0" smtClean="0"/>
              <a:t> metais) tragedija. Vaizduojami apkasai, purvas, kraujas, mirtys. Literatūrinis kontekstas – </a:t>
            </a:r>
            <a:r>
              <a:rPr lang="lt-LT" dirty="0" err="1" smtClean="0"/>
              <a:t>E.M.Remarko</a:t>
            </a:r>
            <a:r>
              <a:rPr lang="lt-LT" dirty="0" smtClean="0"/>
              <a:t> „Vakarų fronte nieko naujo“.</a:t>
            </a:r>
          </a:p>
          <a:p>
            <a:pPr marL="571500" indent="-457200" algn="just">
              <a:buFont typeface="+mj-lt"/>
              <a:buAutoNum type="arabicPeriod"/>
            </a:pPr>
            <a:r>
              <a:rPr lang="lt-LT" dirty="0" smtClean="0"/>
              <a:t>„Miškais ateina ruduo“</a:t>
            </a:r>
            <a:r>
              <a:rPr lang="en-US" dirty="0" smtClean="0"/>
              <a:t> (1957)</a:t>
            </a:r>
            <a:r>
              <a:rPr lang="lt-LT" dirty="0" smtClean="0"/>
              <a:t>: Lietuvos tarpukario kaimo gyvenimas. Didelė romano dalis – gamtos aprašymai. </a:t>
            </a:r>
            <a:endParaRPr lang="lt-LT" dirty="0"/>
          </a:p>
        </p:txBody>
      </p:sp>
    </p:spTree>
    <p:extLst>
      <p:ext uri="{BB962C8B-B14F-4D97-AF65-F5344CB8AC3E}">
        <p14:creationId xmlns:p14="http://schemas.microsoft.com/office/powerpoint/2010/main" val="33903125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778098"/>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980728"/>
            <a:ext cx="7620000" cy="5760640"/>
          </a:xfrm>
        </p:spPr>
        <p:txBody>
          <a:bodyPr>
            <a:normAutofit lnSpcReduction="10000"/>
          </a:bodyPr>
          <a:lstStyle/>
          <a:p>
            <a:pPr marL="114300" indent="0" algn="ctr">
              <a:buNone/>
            </a:pPr>
            <a:r>
              <a:rPr lang="en-US" b="1" dirty="0" err="1" smtClean="0"/>
              <a:t>Romanas</a:t>
            </a:r>
            <a:endParaRPr lang="lt-LT" b="1" dirty="0" smtClean="0"/>
          </a:p>
          <a:p>
            <a:pPr marL="114300" indent="0" algn="ctr">
              <a:buNone/>
            </a:pPr>
            <a:endParaRPr lang="en-US" dirty="0" smtClean="0"/>
          </a:p>
          <a:p>
            <a:pPr marL="571500" indent="-457200" algn="just">
              <a:buFont typeface="+mj-lt"/>
              <a:buAutoNum type="arabicPeriod"/>
            </a:pPr>
            <a:r>
              <a:rPr lang="en-US" dirty="0" err="1" smtClean="0"/>
              <a:t>Psichologinis</a:t>
            </a:r>
            <a:r>
              <a:rPr lang="en-US" dirty="0" smtClean="0"/>
              <a:t> – </a:t>
            </a:r>
            <a:r>
              <a:rPr lang="en-US" dirty="0" err="1" smtClean="0"/>
              <a:t>jausmai</a:t>
            </a:r>
            <a:r>
              <a:rPr lang="en-US" dirty="0" smtClean="0"/>
              <a:t>, i</a:t>
            </a:r>
            <a:r>
              <a:rPr lang="lt-LT" dirty="0" smtClean="0"/>
              <a:t>š</a:t>
            </a:r>
            <a:r>
              <a:rPr lang="en-US" dirty="0" err="1" smtClean="0"/>
              <a:t>gyvenimai</a:t>
            </a:r>
            <a:r>
              <a:rPr lang="en-US" dirty="0" smtClean="0"/>
              <a:t>, </a:t>
            </a:r>
            <a:r>
              <a:rPr lang="en-US" dirty="0" err="1" smtClean="0"/>
              <a:t>nuotaik</a:t>
            </a:r>
            <a:r>
              <a:rPr lang="lt-LT" dirty="0" smtClean="0"/>
              <a:t>ų</a:t>
            </a:r>
            <a:r>
              <a:rPr lang="en-US" dirty="0" smtClean="0"/>
              <a:t> </a:t>
            </a:r>
            <a:r>
              <a:rPr lang="en-US" dirty="0" err="1" smtClean="0"/>
              <a:t>kait</a:t>
            </a:r>
            <a:r>
              <a:rPr lang="lt-LT" dirty="0" err="1" smtClean="0"/>
              <a:t>a</a:t>
            </a:r>
            <a:r>
              <a:rPr lang="lt-LT" dirty="0" smtClean="0"/>
              <a:t>.</a:t>
            </a:r>
          </a:p>
          <a:p>
            <a:pPr marL="571500" indent="-457200" algn="just">
              <a:buFont typeface="+mj-lt"/>
              <a:buAutoNum type="arabicPeriod"/>
            </a:pPr>
            <a:r>
              <a:rPr lang="lt-LT" dirty="0" smtClean="0"/>
              <a:t>Realistinis – veiksmas nuoseklus, chronologinis; daug aprašymų; pasakotojas visažinis.</a:t>
            </a:r>
          </a:p>
          <a:p>
            <a:pPr marL="114300" indent="0" algn="ctr">
              <a:buNone/>
            </a:pPr>
            <a:endParaRPr lang="lt-LT" dirty="0" smtClean="0"/>
          </a:p>
          <a:p>
            <a:pPr marL="114300" indent="0" algn="ctr">
              <a:buNone/>
            </a:pPr>
            <a:r>
              <a:rPr lang="lt-LT" b="1" dirty="0" smtClean="0"/>
              <a:t>Temos</a:t>
            </a:r>
          </a:p>
          <a:p>
            <a:pPr marL="571500" indent="-457200" algn="just">
              <a:buFont typeface="+mj-lt"/>
              <a:buAutoNum type="arabicPeriod"/>
            </a:pPr>
            <a:r>
              <a:rPr lang="lt-LT" dirty="0" smtClean="0"/>
              <a:t>Meilė.</a:t>
            </a:r>
          </a:p>
          <a:p>
            <a:pPr marL="571500" indent="-457200" algn="just">
              <a:buFont typeface="+mj-lt"/>
              <a:buAutoNum type="arabicPeriod"/>
            </a:pPr>
            <a:r>
              <a:rPr lang="lt-LT" dirty="0" smtClean="0"/>
              <a:t>Lietuvos kaimo gyvenimas tarpukary (</a:t>
            </a:r>
            <a:r>
              <a:rPr lang="en-US" dirty="0" smtClean="0">
                <a:latin typeface="Times New Roman" pitchFamily="18" charset="0"/>
                <a:cs typeface="Times New Roman" pitchFamily="18" charset="0"/>
              </a:rPr>
              <a:t>≈ 1938</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m</a:t>
            </a:r>
            <a:r>
              <a:rPr lang="lt-LT" dirty="0" smtClean="0">
                <a:latin typeface="Times New Roman" pitchFamily="18" charset="0"/>
                <a:cs typeface="Times New Roman" pitchFamily="18" charset="0"/>
              </a:rPr>
              <a:t>.)</a:t>
            </a:r>
          </a:p>
          <a:p>
            <a:pPr marL="571500" indent="-457200" algn="just">
              <a:buFont typeface="+mj-lt"/>
              <a:buAutoNum type="arabicPeriod"/>
            </a:pPr>
            <a:r>
              <a:rPr lang="lt-LT" dirty="0" smtClean="0">
                <a:latin typeface="Times New Roman" pitchFamily="18" charset="0"/>
                <a:cs typeface="Times New Roman" pitchFamily="18" charset="0"/>
              </a:rPr>
              <a:t>Miškas, gamta.</a:t>
            </a:r>
          </a:p>
          <a:p>
            <a:pPr marL="114300" indent="0" algn="ctr">
              <a:buNone/>
            </a:pPr>
            <a:r>
              <a:rPr lang="lt-LT" b="1" dirty="0" smtClean="0">
                <a:latin typeface="Times New Roman" pitchFamily="18" charset="0"/>
                <a:cs typeface="Times New Roman" pitchFamily="18" charset="0"/>
              </a:rPr>
              <a:t>Laikas; erdvės ypatybės</a:t>
            </a:r>
          </a:p>
          <a:p>
            <a:pPr marL="114300" indent="0" algn="ctr">
              <a:buNone/>
            </a:pPr>
            <a:endParaRPr lang="lt-LT" b="1" dirty="0" smtClean="0">
              <a:latin typeface="Times New Roman" pitchFamily="18" charset="0"/>
              <a:cs typeface="Times New Roman" pitchFamily="18" charset="0"/>
            </a:endParaRPr>
          </a:p>
          <a:p>
            <a:pPr marL="571500" indent="-457200" algn="just">
              <a:buFont typeface="+mj-lt"/>
              <a:buAutoNum type="arabicPeriod"/>
            </a:pPr>
            <a:r>
              <a:rPr lang="lt-LT" dirty="0" smtClean="0">
                <a:latin typeface="Times New Roman" pitchFamily="18" charset="0"/>
                <a:cs typeface="Times New Roman" pitchFamily="18" charset="0"/>
              </a:rPr>
              <a:t>Pavasaris; vasara; ruduo (iki rugsėjo vidurio).</a:t>
            </a:r>
          </a:p>
          <a:p>
            <a:pPr marL="571500" indent="-457200" algn="just">
              <a:buFont typeface="+mj-lt"/>
              <a:buAutoNum type="arabicPeriod"/>
            </a:pPr>
            <a:r>
              <a:rPr lang="lt-LT" dirty="0" smtClean="0">
                <a:latin typeface="Times New Roman" pitchFamily="18" charset="0"/>
                <a:cs typeface="Times New Roman" pitchFamily="18" charset="0"/>
              </a:rPr>
              <a:t>Tarpukario Lietuva – autobusai, radijas, elektra, parduotuvė, pieninė...</a:t>
            </a:r>
          </a:p>
          <a:p>
            <a:pPr marL="114300" indent="0" algn="ctr">
              <a:buNone/>
            </a:pPr>
            <a:endParaRPr lang="lt-LT" dirty="0">
              <a:latin typeface="Times New Roman" pitchFamily="18" charset="0"/>
              <a:cs typeface="Times New Roman" pitchFamily="18" charset="0"/>
            </a:endParaRPr>
          </a:p>
          <a:p>
            <a:pPr marL="114300" indent="0" algn="ctr">
              <a:buNone/>
            </a:pPr>
            <a:endParaRPr lang="lt-LT" dirty="0" smtClean="0">
              <a:latin typeface="Times New Roman" pitchFamily="18" charset="0"/>
              <a:cs typeface="Times New Roman" pitchFamily="18" charset="0"/>
            </a:endParaRPr>
          </a:p>
          <a:p>
            <a:pPr marL="571500" indent="-457200" algn="just">
              <a:buFont typeface="+mj-lt"/>
              <a:buAutoNum type="arabicPeriod"/>
            </a:pPr>
            <a:endParaRPr lang="lt-LT" dirty="0"/>
          </a:p>
        </p:txBody>
      </p:sp>
    </p:spTree>
    <p:extLst>
      <p:ext uri="{BB962C8B-B14F-4D97-AF65-F5344CB8AC3E}">
        <p14:creationId xmlns:p14="http://schemas.microsoft.com/office/powerpoint/2010/main" val="2322273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562074"/>
          </a:xfrm>
        </p:spPr>
        <p:txBody>
          <a:bodyPr/>
          <a:lstStyle/>
          <a:p>
            <a:pPr algn="ctr"/>
            <a:r>
              <a:rPr lang="lt-LT" sz="2400" dirty="0">
                <a:latin typeface="Times New Roman" pitchFamily="18" charset="0"/>
                <a:cs typeface="Times New Roman" pitchFamily="18" charset="0"/>
              </a:rPr>
              <a:t>Marius  </a:t>
            </a:r>
            <a:r>
              <a:rPr lang="lt-LT" sz="2400" dirty="0" err="1">
                <a:latin typeface="Times New Roman" pitchFamily="18" charset="0"/>
                <a:cs typeface="Times New Roman" pitchFamily="18" charset="0"/>
              </a:rPr>
              <a:t>Katiliškis</a:t>
            </a:r>
            <a:r>
              <a:rPr lang="lt-LT" sz="24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199" y="1052736"/>
            <a:ext cx="7917951" cy="5348064"/>
          </a:xfrm>
        </p:spPr>
        <p:txBody>
          <a:bodyPr/>
          <a:lstStyle/>
          <a:p>
            <a:pPr marL="114300" indent="0" algn="ctr">
              <a:buNone/>
            </a:pPr>
            <a:r>
              <a:rPr lang="lt-LT" dirty="0" smtClean="0"/>
              <a:t>Pagrindiniai veikėjai: </a:t>
            </a:r>
            <a:r>
              <a:rPr lang="lt-LT" dirty="0" err="1" smtClean="0"/>
              <a:t>Tilius</a:t>
            </a:r>
            <a:r>
              <a:rPr lang="lt-LT" dirty="0" smtClean="0"/>
              <a:t>, Agnė, Monika, Petras </a:t>
            </a:r>
            <a:r>
              <a:rPr lang="lt-LT" dirty="0" err="1" smtClean="0"/>
              <a:t>Doveika</a:t>
            </a:r>
            <a:endParaRPr lang="lt-LT" dirty="0" smtClean="0"/>
          </a:p>
          <a:p>
            <a:pPr marL="114300" indent="0" algn="just">
              <a:buNone/>
            </a:pPr>
            <a:r>
              <a:rPr lang="lt-LT" dirty="0" smtClean="0"/>
              <a:t>                          </a:t>
            </a:r>
            <a:r>
              <a:rPr lang="lt-LT" dirty="0" err="1" smtClean="0"/>
              <a:t>Tilius</a:t>
            </a:r>
            <a:r>
              <a:rPr lang="lt-LT" dirty="0" smtClean="0"/>
              <a:t>                                                     Monika</a:t>
            </a:r>
          </a:p>
          <a:p>
            <a:pPr marL="114300" indent="0" algn="just">
              <a:buNone/>
            </a:pPr>
            <a:endParaRPr lang="lt-LT" dirty="0"/>
          </a:p>
          <a:p>
            <a:pPr marL="114300" indent="0" algn="just">
              <a:buNone/>
            </a:pPr>
            <a:endParaRPr lang="lt-LT" dirty="0" smtClean="0"/>
          </a:p>
          <a:p>
            <a:pPr marL="114300" indent="0" algn="just">
              <a:buNone/>
            </a:pPr>
            <a:endParaRPr lang="lt-LT" dirty="0"/>
          </a:p>
          <a:p>
            <a:pPr marL="114300" indent="0" algn="just">
              <a:buNone/>
            </a:pPr>
            <a:endParaRPr lang="lt-LT" dirty="0" smtClean="0"/>
          </a:p>
          <a:p>
            <a:pPr marL="114300" indent="0" algn="just">
              <a:buNone/>
            </a:pPr>
            <a:endParaRPr lang="lt-LT" dirty="0"/>
          </a:p>
          <a:p>
            <a:pPr marL="114300" indent="0" algn="just">
              <a:buNone/>
            </a:pPr>
            <a:endParaRPr lang="lt-LT" dirty="0" smtClean="0"/>
          </a:p>
          <a:p>
            <a:pPr marL="114300" indent="0" algn="just">
              <a:buNone/>
            </a:pPr>
            <a:r>
              <a:rPr lang="lt-LT" dirty="0" smtClean="0"/>
              <a:t>Agnė                                        Monika   </a:t>
            </a:r>
            <a:r>
              <a:rPr lang="lt-LT" dirty="0" err="1" smtClean="0"/>
              <a:t>Tilius</a:t>
            </a:r>
            <a:r>
              <a:rPr lang="lt-LT" dirty="0" smtClean="0"/>
              <a:t>                               </a:t>
            </a:r>
            <a:r>
              <a:rPr lang="lt-LT" dirty="0" err="1" smtClean="0"/>
              <a:t>Doveika</a:t>
            </a:r>
            <a:endParaRPr lang="lt-LT" dirty="0"/>
          </a:p>
        </p:txBody>
      </p:sp>
      <p:sp>
        <p:nvSpPr>
          <p:cNvPr id="4" name="Lygiašonis trikampis 3"/>
          <p:cNvSpPr/>
          <p:nvPr/>
        </p:nvSpPr>
        <p:spPr>
          <a:xfrm>
            <a:off x="971600" y="1916832"/>
            <a:ext cx="3528392" cy="230425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Lygiašonis trikampis 4"/>
          <p:cNvSpPr/>
          <p:nvPr/>
        </p:nvSpPr>
        <p:spPr>
          <a:xfrm>
            <a:off x="4788025" y="1916832"/>
            <a:ext cx="3384376" cy="230425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149687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850106"/>
          </a:xfrm>
        </p:spPr>
        <p:txBody>
          <a:bodyPr/>
          <a:lstStyle/>
          <a:p>
            <a:pPr algn="ctr"/>
            <a:r>
              <a:rPr lang="lt-LT" sz="2400" dirty="0">
                <a:latin typeface="Times New Roman" pitchFamily="18" charset="0"/>
                <a:cs typeface="Times New Roman" pitchFamily="18" charset="0"/>
              </a:rPr>
              <a:t>Marius  </a:t>
            </a:r>
            <a:r>
              <a:rPr lang="lt-LT" sz="2400" dirty="0" err="1">
                <a:latin typeface="Times New Roman" pitchFamily="18" charset="0"/>
                <a:cs typeface="Times New Roman" pitchFamily="18" charset="0"/>
              </a:rPr>
              <a:t>Katiliškis</a:t>
            </a:r>
            <a:r>
              <a:rPr lang="lt-LT" sz="24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1052736"/>
            <a:ext cx="7620000" cy="5348064"/>
          </a:xfrm>
        </p:spPr>
        <p:txBody>
          <a:bodyPr/>
          <a:lstStyle/>
          <a:p>
            <a:pPr marL="114300" indent="0" algn="ctr">
              <a:buNone/>
            </a:pPr>
            <a:r>
              <a:rPr lang="lt-LT" dirty="0" smtClean="0">
                <a:latin typeface="Times New Roman" pitchFamily="18" charset="0"/>
                <a:cs typeface="Times New Roman" pitchFamily="18" charset="0"/>
              </a:rPr>
              <a:t>Kalbos unikalumas</a:t>
            </a:r>
          </a:p>
          <a:p>
            <a:pPr marL="114300" indent="0" algn="just">
              <a:buNone/>
            </a:pPr>
            <a:r>
              <a:rPr lang="lt-LT" dirty="0" err="1" smtClean="0">
                <a:latin typeface="Times New Roman" pitchFamily="18" charset="0"/>
                <a:cs typeface="Times New Roman" pitchFamily="18" charset="0"/>
              </a:rPr>
              <a:t>Katiliškio</a:t>
            </a:r>
            <a:r>
              <a:rPr lang="lt-LT" dirty="0" smtClean="0">
                <a:latin typeface="Times New Roman" pitchFamily="18" charset="0"/>
                <a:cs typeface="Times New Roman" pitchFamily="18" charset="0"/>
              </a:rPr>
              <a:t> proza tokia gera, </a:t>
            </a:r>
            <a:r>
              <a:rPr lang="lt-LT" i="1" dirty="0" smtClean="0">
                <a:latin typeface="Times New Roman" pitchFamily="18" charset="0"/>
                <a:cs typeface="Times New Roman" pitchFamily="18" charset="0"/>
              </a:rPr>
              <a:t>kad apie ją kalbant reikia kepurę nusiimti.</a:t>
            </a:r>
          </a:p>
          <a:p>
            <a:pPr marL="114300" indent="0" algn="just">
              <a:buNone/>
            </a:pPr>
            <a:r>
              <a:rPr lang="lt-LT" dirty="0" err="1" smtClean="0">
                <a:latin typeface="Times New Roman" pitchFamily="18" charset="0"/>
                <a:cs typeface="Times New Roman" pitchFamily="18" charset="0"/>
              </a:rPr>
              <a:t>Katiliškis</a:t>
            </a:r>
            <a:r>
              <a:rPr lang="lt-LT" dirty="0" smtClean="0">
                <a:latin typeface="Times New Roman" pitchFamily="18" charset="0"/>
                <a:cs typeface="Times New Roman" pitchFamily="18" charset="0"/>
              </a:rPr>
              <a:t> nesako </a:t>
            </a:r>
            <a:r>
              <a:rPr lang="lt-LT" i="1" dirty="0" smtClean="0">
                <a:latin typeface="Times New Roman" pitchFamily="18" charset="0"/>
                <a:cs typeface="Times New Roman" pitchFamily="18" charset="0"/>
              </a:rPr>
              <a:t>susuk cigaretę</a:t>
            </a:r>
            <a:r>
              <a:rPr lang="lt-LT" dirty="0" smtClean="0">
                <a:latin typeface="Times New Roman" pitchFamily="18" charset="0"/>
                <a:cs typeface="Times New Roman" pitchFamily="18" charset="0"/>
              </a:rPr>
              <a:t>, bet susuk dūmą; ne </a:t>
            </a:r>
            <a:r>
              <a:rPr lang="lt-LT" i="1" dirty="0" smtClean="0">
                <a:latin typeface="Times New Roman" pitchFamily="18" charset="0"/>
                <a:cs typeface="Times New Roman" pitchFamily="18" charset="0"/>
              </a:rPr>
              <a:t>duok atsigerti</a:t>
            </a:r>
            <a:r>
              <a:rPr lang="lt-LT" dirty="0" smtClean="0">
                <a:latin typeface="Times New Roman" pitchFamily="18" charset="0"/>
                <a:cs typeface="Times New Roman" pitchFamily="18" charset="0"/>
              </a:rPr>
              <a:t>, bet </a:t>
            </a:r>
            <a:r>
              <a:rPr lang="lt-LT" i="1" dirty="0" smtClean="0">
                <a:latin typeface="Times New Roman" pitchFamily="18" charset="0"/>
                <a:cs typeface="Times New Roman" pitchFamily="18" charset="0"/>
              </a:rPr>
              <a:t>įleisk </a:t>
            </a:r>
            <a:r>
              <a:rPr lang="lt-LT" i="1" dirty="0" err="1" smtClean="0">
                <a:latin typeface="Times New Roman" pitchFamily="18" charset="0"/>
                <a:cs typeface="Times New Roman" pitchFamily="18" charset="0"/>
              </a:rPr>
              <a:t>birbalo</a:t>
            </a:r>
            <a:r>
              <a:rPr lang="lt-LT" i="1"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arba </a:t>
            </a:r>
            <a:r>
              <a:rPr lang="lt-LT" i="1" dirty="0" smtClean="0">
                <a:latin typeface="Times New Roman" pitchFamily="18" charset="0"/>
                <a:cs typeface="Times New Roman" pitchFamily="18" charset="0"/>
              </a:rPr>
              <a:t>duok sušlapint birbynę</a:t>
            </a:r>
            <a:r>
              <a:rPr lang="lt-LT" dirty="0" smtClean="0">
                <a:latin typeface="Times New Roman" pitchFamily="18" charset="0"/>
                <a:cs typeface="Times New Roman" pitchFamily="18" charset="0"/>
              </a:rPr>
              <a:t>.</a:t>
            </a:r>
          </a:p>
          <a:p>
            <a:pPr marL="114300" indent="0" algn="just">
              <a:buNone/>
            </a:pPr>
            <a:r>
              <a:rPr lang="lt-LT" dirty="0" smtClean="0">
                <a:latin typeface="Times New Roman" pitchFamily="18" charset="0"/>
                <a:cs typeface="Times New Roman" pitchFamily="18" charset="0"/>
              </a:rPr>
              <a:t>Vyrai gali būti </a:t>
            </a:r>
            <a:r>
              <a:rPr lang="lt-LT" i="1" dirty="0" err="1" smtClean="0">
                <a:latin typeface="Times New Roman" pitchFamily="18" charset="0"/>
                <a:cs typeface="Times New Roman" pitchFamily="18" charset="0"/>
              </a:rPr>
              <a:t>terbaklyniai</a:t>
            </a:r>
            <a:r>
              <a:rPr lang="lt-LT" dirty="0" smtClean="0">
                <a:latin typeface="Times New Roman" pitchFamily="18" charset="0"/>
                <a:cs typeface="Times New Roman" pitchFamily="18" charset="0"/>
              </a:rPr>
              <a:t> ir </a:t>
            </a:r>
            <a:r>
              <a:rPr lang="lt-LT" i="1" dirty="0" err="1" smtClean="0">
                <a:latin typeface="Times New Roman" pitchFamily="18" charset="0"/>
                <a:cs typeface="Times New Roman" pitchFamily="18" charset="0"/>
              </a:rPr>
              <a:t>liurškalai</a:t>
            </a:r>
            <a:r>
              <a:rPr lang="lt-LT" dirty="0" smtClean="0">
                <a:latin typeface="Times New Roman" pitchFamily="18" charset="0"/>
                <a:cs typeface="Times New Roman" pitchFamily="18" charset="0"/>
              </a:rPr>
              <a:t>, o moterys </a:t>
            </a:r>
            <a:r>
              <a:rPr lang="lt-LT" i="1" dirty="0" err="1" smtClean="0">
                <a:latin typeface="Times New Roman" pitchFamily="18" charset="0"/>
                <a:cs typeface="Times New Roman" pitchFamily="18" charset="0"/>
              </a:rPr>
              <a:t>lervakojės</a:t>
            </a:r>
            <a:r>
              <a:rPr lang="lt-LT" dirty="0" smtClean="0">
                <a:latin typeface="Times New Roman" pitchFamily="18" charset="0"/>
                <a:cs typeface="Times New Roman" pitchFamily="18" charset="0"/>
              </a:rPr>
              <a:t>, kur galima </a:t>
            </a:r>
            <a:r>
              <a:rPr lang="lt-LT" i="1" dirty="0" err="1" smtClean="0">
                <a:latin typeface="Times New Roman" pitchFamily="18" charset="0"/>
                <a:cs typeface="Times New Roman" pitchFamily="18" charset="0"/>
              </a:rPr>
              <a:t>markstytis</a:t>
            </a:r>
            <a:r>
              <a:rPr lang="lt-LT" dirty="0" smtClean="0">
                <a:latin typeface="Times New Roman" pitchFamily="18" charset="0"/>
                <a:cs typeface="Times New Roman" pitchFamily="18" charset="0"/>
              </a:rPr>
              <a:t> daržuose, o vėjas </a:t>
            </a:r>
            <a:r>
              <a:rPr lang="lt-LT" i="1" dirty="0" smtClean="0">
                <a:latin typeface="Times New Roman" pitchFamily="18" charset="0"/>
                <a:cs typeface="Times New Roman" pitchFamily="18" charset="0"/>
              </a:rPr>
              <a:t>drąsiai </a:t>
            </a:r>
            <a:r>
              <a:rPr lang="lt-LT" i="1" dirty="0">
                <a:latin typeface="Times New Roman" pitchFamily="18" charset="0"/>
                <a:cs typeface="Times New Roman" pitchFamily="18" charset="0"/>
              </a:rPr>
              <a:t>l</a:t>
            </a:r>
            <a:r>
              <a:rPr lang="lt-LT" i="1" dirty="0" smtClean="0">
                <a:latin typeface="Times New Roman" pitchFamily="18" charset="0"/>
                <a:cs typeface="Times New Roman" pitchFamily="18" charset="0"/>
              </a:rPr>
              <a:t>aužiasi į atsegtą antį.</a:t>
            </a:r>
          </a:p>
          <a:p>
            <a:pPr marL="114300" indent="0" algn="just">
              <a:buNone/>
            </a:pPr>
            <a:r>
              <a:rPr lang="lt-LT" dirty="0" smtClean="0">
                <a:latin typeface="Times New Roman" pitchFamily="18" charset="0"/>
                <a:cs typeface="Times New Roman" pitchFamily="18" charset="0"/>
              </a:rPr>
              <a:t>„Reikia išmokti vartyti vaizduotę ir liežuvį, nes kitaip </a:t>
            </a:r>
            <a:r>
              <a:rPr lang="lt-LT" dirty="0" err="1" smtClean="0">
                <a:latin typeface="Times New Roman" pitchFamily="18" charset="0"/>
                <a:cs typeface="Times New Roman" pitchFamily="18" charset="0"/>
              </a:rPr>
              <a:t>Katiliškis</a:t>
            </a:r>
            <a:r>
              <a:rPr lang="lt-LT" dirty="0" smtClean="0">
                <a:latin typeface="Times New Roman" pitchFamily="18" charset="0"/>
                <a:cs typeface="Times New Roman" pitchFamily="18" charset="0"/>
              </a:rPr>
              <a:t> gali būti neįveikiamas.“ (Tadas </a:t>
            </a:r>
            <a:r>
              <a:rPr lang="lt-LT" dirty="0" err="1" smtClean="0">
                <a:latin typeface="Times New Roman" pitchFamily="18" charset="0"/>
                <a:cs typeface="Times New Roman" pitchFamily="18" charset="0"/>
              </a:rPr>
              <a:t>Būgnevičius</a:t>
            </a:r>
            <a:r>
              <a:rPr lang="lt-LT" dirty="0" smtClean="0">
                <a:latin typeface="Times New Roman" pitchFamily="18" charset="0"/>
                <a:cs typeface="Times New Roman" pitchFamily="18" charset="0"/>
              </a:rPr>
              <a:t>) Pavyzdžiui: </a:t>
            </a:r>
            <a:r>
              <a:rPr lang="lt-LT" i="1" dirty="0" smtClean="0">
                <a:latin typeface="Times New Roman" pitchFamily="18" charset="0"/>
                <a:cs typeface="Times New Roman" pitchFamily="18" charset="0"/>
              </a:rPr>
              <a:t>Apynių spurgos sviro nuo virkščių sunkiomis kekių </a:t>
            </a:r>
            <a:r>
              <a:rPr lang="lt-LT" i="1" dirty="0" err="1" smtClean="0">
                <a:latin typeface="Times New Roman" pitchFamily="18" charset="0"/>
                <a:cs typeface="Times New Roman" pitchFamily="18" charset="0"/>
              </a:rPr>
              <a:t>kernomis</a:t>
            </a:r>
            <a:r>
              <a:rPr lang="lt-LT" i="1" dirty="0" smtClean="0">
                <a:latin typeface="Times New Roman" pitchFamily="18" charset="0"/>
                <a:cs typeface="Times New Roman" pitchFamily="18" charset="0"/>
              </a:rPr>
              <a:t>, išlauždamos silpnesnius </a:t>
            </a:r>
            <a:r>
              <a:rPr lang="lt-LT" i="1" dirty="0" err="1" smtClean="0">
                <a:latin typeface="Times New Roman" pitchFamily="18" charset="0"/>
                <a:cs typeface="Times New Roman" pitchFamily="18" charset="0"/>
              </a:rPr>
              <a:t>virpčius</a:t>
            </a:r>
            <a:r>
              <a:rPr lang="lt-LT" i="1" dirty="0" smtClean="0">
                <a:latin typeface="Times New Roman" pitchFamily="18" charset="0"/>
                <a:cs typeface="Times New Roman" pitchFamily="18" charset="0"/>
              </a:rPr>
              <a:t> ir nusileisdamos į žemę auksinėmis kaskadomis.</a:t>
            </a:r>
            <a:endParaRPr lang="lt-LT" i="1" dirty="0">
              <a:latin typeface="Times New Roman" pitchFamily="18" charset="0"/>
              <a:cs typeface="Times New Roman" pitchFamily="18" charset="0"/>
            </a:endParaRPr>
          </a:p>
        </p:txBody>
      </p:sp>
    </p:spTree>
    <p:extLst>
      <p:ext uri="{BB962C8B-B14F-4D97-AF65-F5344CB8AC3E}">
        <p14:creationId xmlns:p14="http://schemas.microsoft.com/office/powerpoint/2010/main" val="192737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850106"/>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p:txBody>
          <a:bodyPr>
            <a:normAutofit/>
          </a:bodyPr>
          <a:lstStyle/>
          <a:p>
            <a:pPr marL="114300" indent="0" algn="just">
              <a:buNone/>
            </a:pPr>
            <a:r>
              <a:rPr lang="lt-LT" sz="4000" i="1" dirty="0" smtClean="0"/>
              <a:t>Neskaitantys užmirš ir nebesužinos, ką reiškia virkštis, kas virptis, kas </a:t>
            </a:r>
            <a:r>
              <a:rPr lang="lt-LT" sz="4000" i="1" dirty="0" err="1" smtClean="0"/>
              <a:t>kerna</a:t>
            </a:r>
            <a:r>
              <a:rPr lang="lt-LT" sz="4000" i="1" dirty="0" smtClean="0"/>
              <a:t>: pasaulis paliks ankšties dydžio; jie bus paaukojami ant laužo arba taps į gyvenimo marginalijas nustumti antraplaniai veikėjai.</a:t>
            </a:r>
            <a:endParaRPr lang="lt-LT" sz="4000" i="1" dirty="0"/>
          </a:p>
        </p:txBody>
      </p:sp>
    </p:spTree>
    <p:extLst>
      <p:ext uri="{BB962C8B-B14F-4D97-AF65-F5344CB8AC3E}">
        <p14:creationId xmlns:p14="http://schemas.microsoft.com/office/powerpoint/2010/main" val="155932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260648"/>
            <a:ext cx="7620000" cy="720080"/>
          </a:xfrm>
        </p:spPr>
        <p:txBody>
          <a:bodyPr/>
          <a:lstStyle/>
          <a:p>
            <a:pPr algn="ctr"/>
            <a:r>
              <a:rPr lang="lt-LT" sz="2400" dirty="0">
                <a:latin typeface="Times New Roman" pitchFamily="18" charset="0"/>
                <a:cs typeface="Times New Roman" pitchFamily="18" charset="0"/>
              </a:rPr>
              <a:t>Marius  </a:t>
            </a:r>
            <a:r>
              <a:rPr lang="lt-LT" sz="2400" dirty="0" err="1">
                <a:latin typeface="Times New Roman" pitchFamily="18" charset="0"/>
                <a:cs typeface="Times New Roman" pitchFamily="18" charset="0"/>
              </a:rPr>
              <a:t>Katiliškis</a:t>
            </a:r>
            <a:r>
              <a:rPr lang="lt-LT" sz="24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p:txBody>
          <a:bodyPr>
            <a:normAutofit/>
          </a:bodyPr>
          <a:lstStyle/>
          <a:p>
            <a:pPr marL="114300" indent="0" algn="just">
              <a:buNone/>
            </a:pPr>
            <a:endParaRPr lang="lt-LT" sz="2000" dirty="0" smtClean="0">
              <a:latin typeface="Times New Roman" pitchFamily="18" charset="0"/>
              <a:cs typeface="Times New Roman" pitchFamily="18" charset="0"/>
            </a:endParaRPr>
          </a:p>
          <a:p>
            <a:pPr marL="114300" indent="0" algn="just">
              <a:buNone/>
            </a:pPr>
            <a:r>
              <a:rPr lang="lt-LT" sz="2000" i="1" dirty="0" smtClean="0">
                <a:latin typeface="Times New Roman" pitchFamily="18" charset="0"/>
                <a:cs typeface="Times New Roman" pitchFamily="18" charset="0"/>
              </a:rPr>
              <a:t>„</a:t>
            </a:r>
            <a:r>
              <a:rPr lang="lt-LT" sz="2000" i="1" dirty="0" err="1" smtClean="0">
                <a:latin typeface="Times New Roman" pitchFamily="18" charset="0"/>
                <a:cs typeface="Times New Roman" pitchFamily="18" charset="0"/>
              </a:rPr>
              <a:t>Katiliškio</a:t>
            </a:r>
            <a:r>
              <a:rPr lang="lt-LT" sz="2000" i="1" dirty="0" smtClean="0">
                <a:latin typeface="Times New Roman" pitchFamily="18" charset="0"/>
                <a:cs typeface="Times New Roman" pitchFamily="18" charset="0"/>
              </a:rPr>
              <a:t> novelių, o ypač jo romano „Miškais ateina ruduo“, kūrybinė dinamika kaip tik ir susidaro iš to, kad žmogus pradeda keisti gamtą ir pats tada neišvengiamai keičiasi, dažniausiai rieda žemyn, menkėja ir iškrypsta, kol jį ištinka tragedija – jo veiksmų logiškas galas.“ R.Šilbajoris</a:t>
            </a:r>
          </a:p>
          <a:p>
            <a:pPr marL="114300" indent="0" algn="just">
              <a:buNone/>
            </a:pPr>
            <a:endParaRPr lang="lt-LT" sz="2000" i="1" dirty="0">
              <a:latin typeface="Times New Roman" pitchFamily="18" charset="0"/>
              <a:cs typeface="Times New Roman" pitchFamily="18" charset="0"/>
            </a:endParaRPr>
          </a:p>
          <a:p>
            <a:pPr marL="114300" indent="0" algn="just">
              <a:buNone/>
            </a:pPr>
            <a:r>
              <a:rPr lang="lt-LT" sz="2000" b="1" dirty="0" smtClean="0">
                <a:latin typeface="Times New Roman" pitchFamily="18" charset="0"/>
                <a:cs typeface="Times New Roman" pitchFamily="18" charset="0"/>
              </a:rPr>
              <a:t>Remiantis romanu (</a:t>
            </a:r>
            <a:r>
              <a:rPr lang="en-US" sz="2000" b="1" dirty="0" smtClean="0">
                <a:latin typeface="Times New Roman" pitchFamily="18" charset="0"/>
                <a:cs typeface="Times New Roman" pitchFamily="18" charset="0"/>
              </a:rPr>
              <a:t>4-5</a:t>
            </a:r>
            <a:r>
              <a:rPr lang="lt-LT" sz="2000" b="1" dirty="0" smtClean="0">
                <a:latin typeface="Times New Roman" pitchFamily="18" charset="0"/>
                <a:cs typeface="Times New Roman" pitchFamily="18" charset="0"/>
              </a:rPr>
              <a:t> faktais) parodyti, kaip atskleista neišvengiama nelaimė.</a:t>
            </a:r>
            <a:endParaRPr lang="lt-LT"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407709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850106"/>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p:txBody>
          <a:bodyPr/>
          <a:lstStyle/>
          <a:p>
            <a:pPr algn="ctr"/>
            <a:r>
              <a:rPr lang="lt-LT" dirty="0" smtClean="0">
                <a:latin typeface="Times New Roman" pitchFamily="18" charset="0"/>
                <a:cs typeface="Times New Roman" pitchFamily="18" charset="0"/>
              </a:rPr>
              <a:t>Telesforas Gelažius (arba tiesiog </a:t>
            </a:r>
            <a:r>
              <a:rPr lang="lt-LT" dirty="0" err="1" smtClean="0">
                <a:latin typeface="Times New Roman" pitchFamily="18" charset="0"/>
                <a:cs typeface="Times New Roman" pitchFamily="18" charset="0"/>
              </a:rPr>
              <a:t>Tilius</a:t>
            </a:r>
            <a:r>
              <a:rPr lang="lt-LT" dirty="0" smtClean="0">
                <a:latin typeface="Times New Roman" pitchFamily="18" charset="0"/>
                <a:cs typeface="Times New Roman" pitchFamily="18" charset="0"/>
              </a:rPr>
              <a:t>) – pagrindinis romano veikėjas; ...jo žodžius ir mintį diktavo kažin kas iš šalies</a:t>
            </a:r>
            <a:r>
              <a:rPr lang="lt-LT" dirty="0" smtClean="0">
                <a:latin typeface="Times New Roman" pitchFamily="18" charset="0"/>
                <a:cs typeface="Times New Roman" pitchFamily="18" charset="0"/>
              </a:rPr>
              <a:t>“.</a:t>
            </a:r>
          </a:p>
          <a:p>
            <a:pPr marL="114300" indent="0" algn="ctr">
              <a:buNone/>
            </a:pPr>
            <a:r>
              <a:rPr lang="lt-LT"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Koks jis? (su savimi, su Agne, su Monika)</a:t>
            </a:r>
          </a:p>
          <a:p>
            <a:pPr marL="114300" indent="0" algn="ctr">
              <a:buNone/>
            </a:pPr>
            <a:r>
              <a:rPr lang="lt-LT" b="1" dirty="0" smtClean="0">
                <a:latin typeface="Times New Roman" pitchFamily="18" charset="0"/>
                <a:cs typeface="Times New Roman" pitchFamily="18" charset="0"/>
              </a:rPr>
              <a:t>Aptarti esminius, likimą nulėmusius bruožus.</a:t>
            </a:r>
            <a:endParaRPr lang="lt-LT" b="1" dirty="0">
              <a:latin typeface="Times New Roman" pitchFamily="18" charset="0"/>
              <a:cs typeface="Times New Roman" pitchFamily="18" charset="0"/>
            </a:endParaRPr>
          </a:p>
        </p:txBody>
      </p:sp>
    </p:spTree>
    <p:extLst>
      <p:ext uri="{BB962C8B-B14F-4D97-AF65-F5344CB8AC3E}">
        <p14:creationId xmlns:p14="http://schemas.microsoft.com/office/powerpoint/2010/main" val="2384275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562074"/>
          </a:xfrm>
        </p:spPr>
        <p:txBody>
          <a:bodyPr/>
          <a:lstStyle/>
          <a:p>
            <a:pPr algn="ctr"/>
            <a:r>
              <a:rPr lang="lt-LT" sz="2400" dirty="0">
                <a:latin typeface="Times New Roman" pitchFamily="18" charset="0"/>
                <a:cs typeface="Times New Roman" pitchFamily="18" charset="0"/>
              </a:rPr>
              <a:t>Marius  </a:t>
            </a:r>
            <a:r>
              <a:rPr lang="lt-LT" sz="2400" dirty="0" err="1">
                <a:latin typeface="Times New Roman" pitchFamily="18" charset="0"/>
                <a:cs typeface="Times New Roman" pitchFamily="18" charset="0"/>
              </a:rPr>
              <a:t>Katiliškis</a:t>
            </a:r>
            <a:r>
              <a:rPr lang="lt-LT" sz="24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980728"/>
            <a:ext cx="7620000" cy="5420072"/>
          </a:xfrm>
        </p:spPr>
        <p:txBody>
          <a:bodyPr/>
          <a:lstStyle/>
          <a:p>
            <a:pPr algn="just"/>
            <a:r>
              <a:rPr lang="lt-LT" sz="2400" b="1" dirty="0" smtClean="0">
                <a:latin typeface="Times New Roman" pitchFamily="18" charset="0"/>
                <a:cs typeface="Times New Roman" pitchFamily="18" charset="0"/>
              </a:rPr>
              <a:t>Kaip </a:t>
            </a:r>
            <a:r>
              <a:rPr lang="lt-LT" sz="2400" b="1" dirty="0">
                <a:latin typeface="Times New Roman" pitchFamily="18" charset="0"/>
                <a:cs typeface="Times New Roman" pitchFamily="18" charset="0"/>
              </a:rPr>
              <a:t>atskleista neišvengiama nelaimė</a:t>
            </a:r>
            <a:r>
              <a:rPr lang="lt-LT" sz="2400" b="1" dirty="0" smtClean="0">
                <a:latin typeface="Times New Roman" pitchFamily="18" charset="0"/>
                <a:cs typeface="Times New Roman" pitchFamily="18" charset="0"/>
              </a:rPr>
              <a:t>.</a:t>
            </a:r>
          </a:p>
          <a:p>
            <a:pPr algn="just"/>
            <a:r>
              <a:rPr lang="lt-LT" sz="2400" dirty="0" smtClean="0">
                <a:latin typeface="Times New Roman" pitchFamily="18" charset="0"/>
                <a:cs typeface="Times New Roman" pitchFamily="18" charset="0"/>
              </a:rPr>
              <a:t>Žmonės keičia aplinką.</a:t>
            </a:r>
          </a:p>
          <a:p>
            <a:pPr algn="just"/>
            <a:r>
              <a:rPr lang="lt-LT" sz="2400" dirty="0" smtClean="0">
                <a:latin typeface="Times New Roman" pitchFamily="18" charset="0"/>
                <a:cs typeface="Times New Roman" pitchFamily="18" charset="0"/>
              </a:rPr>
              <a:t>Pasiduoda žemiausiems instinktams – geria, mušasi.</a:t>
            </a:r>
          </a:p>
          <a:p>
            <a:pPr algn="just"/>
            <a:r>
              <a:rPr lang="lt-LT" sz="2400" dirty="0" smtClean="0">
                <a:latin typeface="Times New Roman" pitchFamily="18" charset="0"/>
                <a:cs typeface="Times New Roman" pitchFamily="18" charset="0"/>
              </a:rPr>
              <a:t>Iš įprastų gyvenamųjų vietų traukiasi gyvatės.</a:t>
            </a:r>
          </a:p>
          <a:p>
            <a:pPr algn="just"/>
            <a:r>
              <a:rPr lang="lt-LT" sz="2400" dirty="0" smtClean="0">
                <a:latin typeface="Times New Roman" pitchFamily="18" charset="0"/>
                <a:cs typeface="Times New Roman" pitchFamily="18" charset="0"/>
              </a:rPr>
              <a:t>Agnė ir </a:t>
            </a:r>
            <a:r>
              <a:rPr lang="lt-LT" sz="2400" dirty="0" err="1" smtClean="0">
                <a:latin typeface="Times New Roman" pitchFamily="18" charset="0"/>
                <a:cs typeface="Times New Roman" pitchFamily="18" charset="0"/>
              </a:rPr>
              <a:t>Tilius</a:t>
            </a:r>
            <a:r>
              <a:rPr lang="lt-LT" sz="2400" dirty="0" smtClean="0">
                <a:latin typeface="Times New Roman" pitchFamily="18" charset="0"/>
                <a:cs typeface="Times New Roman" pitchFamily="18" charset="0"/>
              </a:rPr>
              <a:t> eina pasivaikščioti – gražus miško takelis atsimuša į bjaurią klampynę.</a:t>
            </a:r>
          </a:p>
          <a:p>
            <a:pPr algn="just"/>
            <a:endParaRPr lang="lt-LT" sz="2400" dirty="0">
              <a:latin typeface="Times New Roman" pitchFamily="18" charset="0"/>
              <a:cs typeface="Times New Roman" pitchFamily="18" charset="0"/>
            </a:endParaRPr>
          </a:p>
          <a:p>
            <a:pPr marL="114300" indent="0" algn="just">
              <a:buNone/>
            </a:pPr>
            <a:endParaRPr lang="lt-LT" sz="2400" dirty="0">
              <a:latin typeface="Times New Roman" pitchFamily="18" charset="0"/>
              <a:cs typeface="Times New Roman" pitchFamily="18" charset="0"/>
            </a:endParaRPr>
          </a:p>
          <a:p>
            <a:pPr algn="just"/>
            <a:endParaRPr lang="lt-LT" dirty="0"/>
          </a:p>
        </p:txBody>
      </p:sp>
    </p:spTree>
    <p:extLst>
      <p:ext uri="{BB962C8B-B14F-4D97-AF65-F5344CB8AC3E}">
        <p14:creationId xmlns:p14="http://schemas.microsoft.com/office/powerpoint/2010/main" val="1903524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634082"/>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980728"/>
            <a:ext cx="7620000" cy="5420072"/>
          </a:xfrm>
        </p:spPr>
        <p:txBody>
          <a:bodyPr>
            <a:normAutofit/>
          </a:bodyPr>
          <a:lstStyle/>
          <a:p>
            <a:pPr algn="just"/>
            <a:r>
              <a:rPr lang="lt-LT" dirty="0">
                <a:latin typeface="Times New Roman" pitchFamily="18" charset="0"/>
                <a:cs typeface="Times New Roman" pitchFamily="18" charset="0"/>
              </a:rPr>
              <a:t>Telesforas Gelažius (arba tiesiog </a:t>
            </a:r>
            <a:r>
              <a:rPr lang="lt-LT" dirty="0" err="1">
                <a:latin typeface="Times New Roman" pitchFamily="18" charset="0"/>
                <a:cs typeface="Times New Roman" pitchFamily="18" charset="0"/>
              </a:rPr>
              <a:t>Tilius</a:t>
            </a:r>
            <a:r>
              <a:rPr lang="lt-LT" dirty="0">
                <a:latin typeface="Times New Roman" pitchFamily="18" charset="0"/>
                <a:cs typeface="Times New Roman" pitchFamily="18" charset="0"/>
              </a:rPr>
              <a:t>) – pagrindinis romano veikėjas; </a:t>
            </a:r>
            <a:r>
              <a:rPr lang="lt-LT" dirty="0" smtClean="0">
                <a:latin typeface="Times New Roman" pitchFamily="18" charset="0"/>
                <a:cs typeface="Times New Roman" pitchFamily="18" charset="0"/>
              </a:rPr>
              <a:t>„...</a:t>
            </a:r>
            <a:r>
              <a:rPr lang="lt-LT" dirty="0">
                <a:latin typeface="Times New Roman" pitchFamily="18" charset="0"/>
                <a:cs typeface="Times New Roman" pitchFamily="18" charset="0"/>
              </a:rPr>
              <a:t>jo žodžius ir mintį diktavo kažin kas iš šalies</a:t>
            </a:r>
            <a:r>
              <a:rPr lang="lt-LT" dirty="0" smtClean="0">
                <a:latin typeface="Times New Roman" pitchFamily="18" charset="0"/>
                <a:cs typeface="Times New Roman" pitchFamily="18" charset="0"/>
              </a:rPr>
              <a:t>“.</a:t>
            </a:r>
          </a:p>
          <a:p>
            <a:pPr algn="just"/>
            <a:r>
              <a:rPr lang="lt-LT" dirty="0" smtClean="0">
                <a:latin typeface="Times New Roman" pitchFamily="18" charset="0"/>
                <a:cs typeface="Times New Roman" pitchFamily="18" charset="0"/>
              </a:rPr>
              <a:t>Esminės savybės, poelgiai, santykiai, siekiai.</a:t>
            </a:r>
          </a:p>
          <a:p>
            <a:pPr marL="571500" indent="-457200" algn="just">
              <a:buFont typeface="+mj-lt"/>
              <a:buAutoNum type="arabicPeriod"/>
            </a:pPr>
            <a:r>
              <a:rPr lang="lt-LT" dirty="0" smtClean="0">
                <a:latin typeface="Times New Roman" pitchFamily="18" charset="0"/>
                <a:cs typeface="Times New Roman" pitchFamily="18" charset="0"/>
              </a:rPr>
              <a:t>Jis skaito.</a:t>
            </a:r>
            <a:r>
              <a:rPr lang="lt-LT" dirty="0">
                <a:latin typeface="Times New Roman" pitchFamily="18" charset="0"/>
                <a:cs typeface="Times New Roman" pitchFamily="18" charset="0"/>
              </a:rPr>
              <a:t> Kuo tai svarbu</a:t>
            </a:r>
            <a:r>
              <a:rPr lang="lt-LT" dirty="0" smtClean="0">
                <a:latin typeface="Times New Roman" pitchFamily="18" charset="0"/>
                <a:cs typeface="Times New Roman" pitchFamily="18" charset="0"/>
              </a:rPr>
              <a:t>?</a:t>
            </a:r>
          </a:p>
          <a:p>
            <a:pPr marL="571500" indent="-457200" algn="just">
              <a:buFont typeface="+mj-lt"/>
              <a:buAutoNum type="arabicPeriod"/>
            </a:pPr>
            <a:r>
              <a:rPr lang="lt-LT" dirty="0" err="1" smtClean="0">
                <a:latin typeface="Times New Roman" pitchFamily="18" charset="0"/>
                <a:cs typeface="Times New Roman" pitchFamily="18" charset="0"/>
              </a:rPr>
              <a:t>Tiliaus</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tėvas visą Žemę apkeliavo. </a:t>
            </a:r>
            <a:r>
              <a:rPr lang="lt-LT" dirty="0" smtClean="0">
                <a:latin typeface="Times New Roman" pitchFamily="18" charset="0"/>
                <a:cs typeface="Times New Roman" pitchFamily="18" charset="0"/>
              </a:rPr>
              <a:t>Kuo tai svarbu?</a:t>
            </a:r>
          </a:p>
          <a:p>
            <a:pPr marL="571500" indent="-457200" algn="just">
              <a:buFont typeface="+mj-lt"/>
              <a:buAutoNum type="arabicPeriod"/>
            </a:pPr>
            <a:r>
              <a:rPr lang="lt-LT" dirty="0" err="1" smtClean="0">
                <a:latin typeface="Times New Roman" pitchFamily="18" charset="0"/>
                <a:cs typeface="Times New Roman" pitchFamily="18" charset="0"/>
              </a:rPr>
              <a:t>Tilius</a:t>
            </a:r>
            <a:r>
              <a:rPr lang="lt-LT" dirty="0" smtClean="0">
                <a:latin typeface="Times New Roman" pitchFamily="18" charset="0"/>
                <a:cs typeface="Times New Roman" pitchFamily="18" charset="0"/>
              </a:rPr>
              <a:t> „beregint ką sulups, kad net skiedros lėks į šalį.“</a:t>
            </a:r>
          </a:p>
          <a:p>
            <a:pPr marL="571500" indent="-457200" algn="just">
              <a:buFont typeface="+mj-lt"/>
              <a:buAutoNum type="arabicPeriod"/>
            </a:pPr>
            <a:r>
              <a:rPr lang="lt-LT" dirty="0" smtClean="0">
                <a:latin typeface="Times New Roman" pitchFamily="18" charset="0"/>
                <a:cs typeface="Times New Roman" pitchFamily="18" charset="0"/>
              </a:rPr>
              <a:t>Jis yra instinkto auka. Prigimtis, ryškus erotinis pradas nulemia susidūrimą su likimu.</a:t>
            </a:r>
          </a:p>
          <a:p>
            <a:pPr marL="571500" indent="-457200" algn="just">
              <a:buFont typeface="+mj-lt"/>
              <a:buAutoNum type="arabicPeriod"/>
            </a:pPr>
            <a:r>
              <a:rPr lang="lt-LT" dirty="0" smtClean="0">
                <a:latin typeface="Times New Roman" pitchFamily="18" charset="0"/>
                <a:cs typeface="Times New Roman" pitchFamily="18" charset="0"/>
              </a:rPr>
              <a:t>Bandymas išsiveržti iš savo aplinkos, kuri užgožia ir žlugdo siekimus</a:t>
            </a:r>
            <a:r>
              <a:rPr lang="lt-LT"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didina įtampą.</a:t>
            </a:r>
          </a:p>
          <a:p>
            <a:pPr marL="571500" indent="-457200" algn="just">
              <a:buFont typeface="+mj-lt"/>
              <a:buAutoNum type="arabicPeriod"/>
            </a:pPr>
            <a:r>
              <a:rPr lang="lt-LT" dirty="0" smtClean="0">
                <a:latin typeface="Times New Roman" pitchFamily="18" charset="0"/>
                <a:cs typeface="Times New Roman" pitchFamily="18" charset="0"/>
              </a:rPr>
              <a:t>„Jį šaukė, ir jis ėjo. Ir ėjo, vedinas vienui vieno balso – nežinojimo.“ ( </a:t>
            </a:r>
            <a:r>
              <a:rPr lang="lt-LT" dirty="0" err="1" smtClean="0">
                <a:latin typeface="Times New Roman" pitchFamily="18" charset="0"/>
                <a:cs typeface="Times New Roman" pitchFamily="18" charset="0"/>
              </a:rPr>
              <a:t>Tilius</a:t>
            </a:r>
            <a:r>
              <a:rPr lang="lt-LT" dirty="0" smtClean="0">
                <a:latin typeface="Times New Roman" pitchFamily="18" charset="0"/>
                <a:cs typeface="Times New Roman" pitchFamily="18" charset="0"/>
              </a:rPr>
              <a:t> nežino, kas jam atsitiks, kiek toli nuves aistra, į ką jis pavirs...). Jis svetimas pats </a:t>
            </a:r>
            <a:r>
              <a:rPr lang="lt-LT" dirty="0" err="1" smtClean="0">
                <a:latin typeface="Times New Roman" pitchFamily="18" charset="0"/>
                <a:cs typeface="Times New Roman" pitchFamily="18" charset="0"/>
              </a:rPr>
              <a:t>sau</a:t>
            </a:r>
            <a:r>
              <a:rPr lang="lt-LT"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Šis vidinis konfliktas yra romano šerdis.</a:t>
            </a:r>
          </a:p>
          <a:p>
            <a:pPr marL="571500" indent="-457200" algn="just">
              <a:buFont typeface="+mj-lt"/>
              <a:buAutoNum type="arabicPeriod"/>
            </a:pPr>
            <a:endParaRPr lang="lt-LT" dirty="0" smtClean="0">
              <a:latin typeface="Times New Roman" pitchFamily="18" charset="0"/>
              <a:cs typeface="Times New Roman" pitchFamily="18" charset="0"/>
            </a:endParaRPr>
          </a:p>
          <a:p>
            <a:pPr marL="571500" indent="-457200" algn="just">
              <a:buFont typeface="+mj-lt"/>
              <a:buAutoNum type="arabicPeriod"/>
            </a:pPr>
            <a:endParaRPr lang="lt-LT" dirty="0" smtClean="0">
              <a:latin typeface="Times New Roman" pitchFamily="18" charset="0"/>
              <a:cs typeface="Times New Roman" pitchFamily="18" charset="0"/>
            </a:endParaRPr>
          </a:p>
          <a:p>
            <a:pPr marL="114300" indent="0" algn="just">
              <a:buNone/>
            </a:pPr>
            <a:endParaRPr lang="lt-LT" dirty="0" smtClean="0">
              <a:latin typeface="Times New Roman" pitchFamily="18" charset="0"/>
              <a:cs typeface="Times New Roman" pitchFamily="18" charset="0"/>
            </a:endParaRPr>
          </a:p>
          <a:p>
            <a:pPr marL="114300" indent="0" algn="just">
              <a:buNone/>
            </a:pPr>
            <a:endParaRPr lang="lt-LT" dirty="0"/>
          </a:p>
        </p:txBody>
      </p:sp>
    </p:spTree>
    <p:extLst>
      <p:ext uri="{BB962C8B-B14F-4D97-AF65-F5344CB8AC3E}">
        <p14:creationId xmlns:p14="http://schemas.microsoft.com/office/powerpoint/2010/main" val="2400426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634082"/>
          </a:xfrm>
        </p:spPr>
        <p:txBody>
          <a:bodyPr/>
          <a:lstStyle/>
          <a:p>
            <a:pPr algn="ctr"/>
            <a:r>
              <a:rPr lang="lt-LT" sz="2400" dirty="0">
                <a:latin typeface="Times New Roman" pitchFamily="18" charset="0"/>
                <a:cs typeface="Times New Roman" pitchFamily="18" charset="0"/>
              </a:rPr>
              <a:t>Marius  </a:t>
            </a:r>
            <a:r>
              <a:rPr lang="lt-LT" sz="2400" dirty="0" err="1">
                <a:latin typeface="Times New Roman" pitchFamily="18" charset="0"/>
                <a:cs typeface="Times New Roman" pitchFamily="18" charset="0"/>
              </a:rPr>
              <a:t>Katiliškis</a:t>
            </a:r>
            <a:r>
              <a:rPr lang="lt-LT" sz="24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1268760"/>
            <a:ext cx="7620000" cy="5132040"/>
          </a:xfrm>
        </p:spPr>
        <p:txBody>
          <a:bodyPr>
            <a:normAutofit/>
          </a:bodyPr>
          <a:lstStyle/>
          <a:p>
            <a:pPr algn="just"/>
            <a:r>
              <a:rPr lang="lt-LT" sz="3200" dirty="0" smtClean="0">
                <a:latin typeface="Times New Roman" pitchFamily="18" charset="0"/>
                <a:cs typeface="Times New Roman" pitchFamily="18" charset="0"/>
              </a:rPr>
              <a:t>„Iš kur ta drama? Iš paprasčiausių žodžių: </a:t>
            </a:r>
            <a:r>
              <a:rPr lang="lt-LT" sz="3200" dirty="0" err="1" smtClean="0">
                <a:latin typeface="Times New Roman" pitchFamily="18" charset="0"/>
                <a:cs typeface="Times New Roman" pitchFamily="18" charset="0"/>
              </a:rPr>
              <a:t>Doveika</a:t>
            </a:r>
            <a:r>
              <a:rPr lang="lt-LT" sz="3200" dirty="0" smtClean="0">
                <a:latin typeface="Times New Roman" pitchFamily="18" charset="0"/>
                <a:cs typeface="Times New Roman" pitchFamily="18" charset="0"/>
              </a:rPr>
              <a:t> </a:t>
            </a:r>
            <a:r>
              <a:rPr lang="lt-LT" sz="3200" i="1" dirty="0" smtClean="0">
                <a:latin typeface="Times New Roman" pitchFamily="18" charset="0"/>
                <a:cs typeface="Times New Roman" pitchFamily="18" charset="0"/>
              </a:rPr>
              <a:t>gražiai gyvena</a:t>
            </a:r>
            <a:r>
              <a:rPr lang="lt-LT" sz="3200" dirty="0" smtClean="0">
                <a:latin typeface="Times New Roman" pitchFamily="18" charset="0"/>
                <a:cs typeface="Times New Roman" pitchFamily="18" charset="0"/>
              </a:rPr>
              <a:t>, Monika </a:t>
            </a:r>
            <a:r>
              <a:rPr lang="lt-LT" sz="3200" i="1" dirty="0" smtClean="0">
                <a:latin typeface="Times New Roman" pitchFamily="18" charset="0"/>
                <a:cs typeface="Times New Roman" pitchFamily="18" charset="0"/>
              </a:rPr>
              <a:t>myli</a:t>
            </a:r>
            <a:r>
              <a:rPr lang="lt-LT" sz="3200" dirty="0" smtClean="0">
                <a:latin typeface="Times New Roman" pitchFamily="18" charset="0"/>
                <a:cs typeface="Times New Roman" pitchFamily="18" charset="0"/>
              </a:rPr>
              <a:t>, </a:t>
            </a:r>
            <a:r>
              <a:rPr lang="lt-LT" sz="3200" dirty="0" err="1" smtClean="0">
                <a:latin typeface="Times New Roman" pitchFamily="18" charset="0"/>
                <a:cs typeface="Times New Roman" pitchFamily="18" charset="0"/>
              </a:rPr>
              <a:t>Tilius</a:t>
            </a:r>
            <a:r>
              <a:rPr lang="lt-LT" sz="3200" dirty="0" smtClean="0">
                <a:latin typeface="Times New Roman" pitchFamily="18" charset="0"/>
                <a:cs typeface="Times New Roman" pitchFamily="18" charset="0"/>
              </a:rPr>
              <a:t> </a:t>
            </a:r>
            <a:r>
              <a:rPr lang="lt-LT" sz="3200" i="1" dirty="0" smtClean="0">
                <a:latin typeface="Times New Roman" pitchFamily="18" charset="0"/>
                <a:cs typeface="Times New Roman" pitchFamily="18" charset="0"/>
              </a:rPr>
              <a:t>dabar gyvena</a:t>
            </a:r>
            <a:r>
              <a:rPr lang="lt-LT" sz="3200" dirty="0" smtClean="0">
                <a:latin typeface="Times New Roman" pitchFamily="18" charset="0"/>
                <a:cs typeface="Times New Roman" pitchFamily="18" charset="0"/>
              </a:rPr>
              <a:t>, Agnė </a:t>
            </a:r>
            <a:r>
              <a:rPr lang="lt-LT" sz="3200" i="1" dirty="0" smtClean="0">
                <a:latin typeface="Times New Roman" pitchFamily="18" charset="0"/>
                <a:cs typeface="Times New Roman" pitchFamily="18" charset="0"/>
              </a:rPr>
              <a:t>myli</a:t>
            </a:r>
            <a:r>
              <a:rPr lang="lt-LT" sz="3200" dirty="0" smtClean="0">
                <a:latin typeface="Times New Roman" pitchFamily="18" charset="0"/>
                <a:cs typeface="Times New Roman" pitchFamily="18" charset="0"/>
              </a:rPr>
              <a:t>. Visi jie myli, bet kitaip.“ </a:t>
            </a:r>
          </a:p>
          <a:p>
            <a:pPr algn="just"/>
            <a:r>
              <a:rPr lang="lt-LT" sz="3200" b="1" i="1" dirty="0" smtClean="0">
                <a:latin typeface="Times New Roman" pitchFamily="18" charset="0"/>
                <a:cs typeface="Times New Roman" pitchFamily="18" charset="0"/>
              </a:rPr>
              <a:t>Kaip</a:t>
            </a:r>
            <a:r>
              <a:rPr lang="lt-LT" sz="3200" dirty="0" smtClean="0">
                <a:latin typeface="Times New Roman" pitchFamily="18" charset="0"/>
                <a:cs typeface="Times New Roman" pitchFamily="18" charset="0"/>
              </a:rPr>
              <a:t> gyvena ir, svarbiausia, myli Monika, </a:t>
            </a:r>
            <a:r>
              <a:rPr lang="lt-LT" sz="3200" dirty="0" smtClean="0">
                <a:latin typeface="Times New Roman" pitchFamily="18" charset="0"/>
                <a:cs typeface="Times New Roman" pitchFamily="18" charset="0"/>
              </a:rPr>
              <a:t>Agnė, </a:t>
            </a:r>
            <a:r>
              <a:rPr lang="lt-LT" sz="3200" dirty="0" err="1" smtClean="0">
                <a:latin typeface="Times New Roman" pitchFamily="18" charset="0"/>
                <a:cs typeface="Times New Roman" pitchFamily="18" charset="0"/>
              </a:rPr>
              <a:t>Doveika</a:t>
            </a:r>
            <a:r>
              <a:rPr lang="lt-LT" sz="3200" dirty="0" smtClean="0">
                <a:latin typeface="Times New Roman" pitchFamily="18" charset="0"/>
                <a:cs typeface="Times New Roman" pitchFamily="18" charset="0"/>
              </a:rPr>
              <a:t>?</a:t>
            </a:r>
            <a:endParaRPr lang="lt-LT" sz="3200" dirty="0">
              <a:latin typeface="Times New Roman" pitchFamily="18" charset="0"/>
              <a:cs typeface="Times New Roman" pitchFamily="18" charset="0"/>
            </a:endParaRPr>
          </a:p>
        </p:txBody>
      </p:sp>
    </p:spTree>
    <p:extLst>
      <p:ext uri="{BB962C8B-B14F-4D97-AF65-F5344CB8AC3E}">
        <p14:creationId xmlns:p14="http://schemas.microsoft.com/office/powerpoint/2010/main" val="2342299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850106"/>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1124744"/>
            <a:ext cx="7620000" cy="5276056"/>
          </a:xfrm>
        </p:spPr>
        <p:txBody>
          <a:bodyPr>
            <a:normAutofit fontScale="92500" lnSpcReduction="10000"/>
          </a:bodyPr>
          <a:lstStyle/>
          <a:p>
            <a:pPr marL="114300" indent="0" algn="ctr">
              <a:buNone/>
            </a:pPr>
            <a:r>
              <a:rPr lang="lt-LT" dirty="0" smtClean="0"/>
              <a:t>Meilė</a:t>
            </a:r>
          </a:p>
          <a:p>
            <a:pPr marL="114300" indent="0" algn="ctr">
              <a:buNone/>
            </a:pPr>
            <a:r>
              <a:rPr lang="lt-LT" dirty="0" smtClean="0"/>
              <a:t>↓</a:t>
            </a:r>
          </a:p>
          <a:p>
            <a:pPr marL="114300" indent="0" algn="ctr">
              <a:buNone/>
            </a:pPr>
            <a:r>
              <a:rPr lang="lt-LT" dirty="0" err="1" smtClean="0"/>
              <a:t>Tilius</a:t>
            </a:r>
            <a:endParaRPr lang="lt-LT" dirty="0" smtClean="0"/>
          </a:p>
          <a:p>
            <a:pPr algn="just"/>
            <a:r>
              <a:rPr lang="lt-LT" dirty="0" smtClean="0"/>
              <a:t>„Monika jį sudegins vieną kartą. Liks pelenai ir plėnys iš jo, iš </a:t>
            </a:r>
            <a:r>
              <a:rPr lang="lt-LT" dirty="0" err="1" smtClean="0"/>
              <a:t>Tiliaus</a:t>
            </a:r>
            <a:r>
              <a:rPr lang="lt-LT" dirty="0" smtClean="0"/>
              <a:t>.“ (devynioliktas skyrius)</a:t>
            </a:r>
          </a:p>
          <a:p>
            <a:pPr algn="just"/>
            <a:r>
              <a:rPr lang="lt-LT" dirty="0" smtClean="0"/>
              <a:t>Pirmas pamatymas: „Kad tokia moteris galėtų būti jo šeimininkė, jam pasirodė lygiai nepaprasta ir netikėtina, kaip turėti tokią merginą. Vaikščioti su ja, kalbėti. Gal net mylėti ją?“</a:t>
            </a:r>
          </a:p>
          <a:p>
            <a:pPr algn="just"/>
            <a:r>
              <a:rPr lang="lt-LT" dirty="0" smtClean="0"/>
              <a:t>Kokia ir kaip Monika pasirodo jo kambaryje (devintas skyrius, </a:t>
            </a:r>
            <a:r>
              <a:rPr lang="en-US" dirty="0" smtClean="0"/>
              <a:t>101 </a:t>
            </a:r>
            <a:r>
              <a:rPr lang="en-US" dirty="0" err="1" smtClean="0"/>
              <a:t>psl</a:t>
            </a:r>
            <a:r>
              <a:rPr lang="en-US" dirty="0" smtClean="0"/>
              <a:t>.)</a:t>
            </a:r>
            <a:r>
              <a:rPr lang="lt-LT" dirty="0" smtClean="0"/>
              <a:t>. „Bet staiga suėmė nerimastis, tartum per miegus, kai mato stovintį šalia savęs, daro viską, kad pasikeltų ar bent sušukti galėtų ir išsivaduotų iš nejaukaus pojūčio.“ Aukšta, tiesi, „plaukai juodu šalmu gaubė boluojantį balta sniego dėme veidą; stiprus kvepalų dvelkimas; „karolių eilės driko giliame krūtinės iškirpime“, apyrankė, auskarai.</a:t>
            </a:r>
          </a:p>
          <a:p>
            <a:pPr algn="just"/>
            <a:r>
              <a:rPr lang="lt-LT" dirty="0" err="1" smtClean="0"/>
              <a:t>Tiliui</a:t>
            </a:r>
            <a:r>
              <a:rPr lang="lt-LT" dirty="0" smtClean="0"/>
              <a:t> ji paslaptinga kaip  jos radijo muzika, sklindanti pro langą į vakaro ramybę.</a:t>
            </a:r>
          </a:p>
          <a:p>
            <a:pPr algn="just"/>
            <a:endParaRPr lang="lt-LT" dirty="0" smtClean="0"/>
          </a:p>
          <a:p>
            <a:pPr algn="just"/>
            <a:endParaRPr lang="lt-LT" dirty="0" smtClean="0"/>
          </a:p>
          <a:p>
            <a:pPr marL="114300" indent="0" algn="ctr">
              <a:buNone/>
            </a:pPr>
            <a:endParaRPr lang="lt-LT" dirty="0"/>
          </a:p>
        </p:txBody>
      </p:sp>
    </p:spTree>
    <p:extLst>
      <p:ext uri="{BB962C8B-B14F-4D97-AF65-F5344CB8AC3E}">
        <p14:creationId xmlns:p14="http://schemas.microsoft.com/office/powerpoint/2010/main" val="1707806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706090"/>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a:xfrm>
            <a:off x="457200" y="980728"/>
            <a:ext cx="7620000" cy="5420072"/>
          </a:xfrm>
        </p:spPr>
        <p:txBody>
          <a:bodyPr>
            <a:normAutofit lnSpcReduction="10000"/>
          </a:bodyPr>
          <a:lstStyle/>
          <a:p>
            <a:pPr algn="just"/>
            <a:r>
              <a:rPr lang="lt-LT" dirty="0" smtClean="0"/>
              <a:t>Monika jam – viso pasaulio sukrėtimas; manija ir savęs praradimas. „Jį šaukė ir jis ėjo. Ir ėjo vedinas vienui vieno balso – nežinojimo.“ „Ji buvo mįslė ir migla, užtemdanti sąmonę.“</a:t>
            </a:r>
          </a:p>
          <a:p>
            <a:pPr algn="just"/>
            <a:r>
              <a:rPr lang="lt-LT" dirty="0" smtClean="0"/>
              <a:t>Gyveno kaip su nuodėguliu užanty – saugojo, kad atsitiktinis žodis, žvilgsnis neįpūstų gaisro.</a:t>
            </a:r>
          </a:p>
          <a:p>
            <a:pPr marL="114300" indent="0" algn="just">
              <a:buNone/>
            </a:pPr>
            <a:endParaRPr lang="lt-LT" dirty="0" smtClean="0"/>
          </a:p>
          <a:p>
            <a:pPr marL="114300" indent="0" algn="ctr">
              <a:buNone/>
            </a:pPr>
            <a:r>
              <a:rPr lang="lt-LT" dirty="0" smtClean="0"/>
              <a:t>Monika</a:t>
            </a:r>
          </a:p>
          <a:p>
            <a:pPr algn="just"/>
            <a:r>
              <a:rPr lang="lt-LT" dirty="0" smtClean="0"/>
              <a:t>Praeity – kukli miestietė, siekianti apsirūpinti finansiškai. </a:t>
            </a:r>
          </a:p>
          <a:p>
            <a:pPr algn="just"/>
            <a:r>
              <a:rPr lang="lt-LT" dirty="0" smtClean="0"/>
              <a:t>Romano eigoje iš nereikšmingos veikėjos tampa viena svarbiausių dramos veikėjų.</a:t>
            </a:r>
          </a:p>
          <a:p>
            <a:pPr algn="just"/>
            <a:r>
              <a:rPr lang="lt-LT" dirty="0" smtClean="0"/>
              <a:t>„Monika mylėjo.“ Tai visa pastraipa! (aštuonioliktas skyrius)</a:t>
            </a:r>
          </a:p>
          <a:p>
            <a:pPr algn="just"/>
            <a:r>
              <a:rPr lang="lt-LT" dirty="0" smtClean="0"/>
              <a:t>Įsimylėjusi Monika. </a:t>
            </a:r>
            <a:r>
              <a:rPr lang="lt-LT" dirty="0" smtClean="0"/>
              <a:t>„Ji </a:t>
            </a:r>
            <a:r>
              <a:rPr lang="lt-LT" dirty="0" smtClean="0"/>
              <a:t>ėjo panaudodama klastą ir visas įgimtas gudrybes – buklumą, nuojautą, baltų dantų šypsnį ir orientaciją naktyje, audroje, migloje, - tokią teturi tik laukiniai žvėrys ir moterys.“ (dvidešimt trečias skyrius)</a:t>
            </a:r>
          </a:p>
          <a:p>
            <a:pPr algn="just"/>
            <a:endParaRPr lang="lt-LT" dirty="0" smtClean="0"/>
          </a:p>
          <a:p>
            <a:pPr algn="just"/>
            <a:endParaRPr lang="lt-LT" dirty="0"/>
          </a:p>
        </p:txBody>
      </p:sp>
    </p:spTree>
    <p:extLst>
      <p:ext uri="{BB962C8B-B14F-4D97-AF65-F5344CB8AC3E}">
        <p14:creationId xmlns:p14="http://schemas.microsoft.com/office/powerpoint/2010/main" val="418450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778098"/>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p:txBody>
          <a:bodyPr>
            <a:normAutofit lnSpcReduction="10000"/>
          </a:bodyPr>
          <a:lstStyle/>
          <a:p>
            <a:pPr marL="114300" indent="0" algn="ctr">
              <a:buNone/>
            </a:pPr>
            <a:r>
              <a:rPr lang="lt-LT" dirty="0" smtClean="0"/>
              <a:t>Agnė</a:t>
            </a:r>
          </a:p>
          <a:p>
            <a:pPr algn="just"/>
            <a:r>
              <a:rPr lang="lt-LT" dirty="0" smtClean="0"/>
              <a:t>Jos kelias nuo naivios, tyros merginos, be </a:t>
            </a:r>
            <a:r>
              <a:rPr lang="lt-LT" dirty="0" smtClean="0"/>
              <a:t>atodairos </a:t>
            </a:r>
            <a:r>
              <a:rPr lang="lt-LT" dirty="0" smtClean="0"/>
              <a:t>visa savo esybe audringą naktį atsidavusios mylimam vyrui, iki pamestos, išduotos, nekenčiančios, įtarios ir keršijančios.</a:t>
            </a:r>
          </a:p>
          <a:p>
            <a:pPr algn="just"/>
            <a:r>
              <a:rPr lang="lt-LT" dirty="0" smtClean="0"/>
              <a:t>„Ji tikėjo gyvenimu. Ji tikėjo meile. Ji pati mylėjo. Kas jai pasakys, kad yra kitaip? Ji pati turės visa tai patirti. Nusivilti., prasikeikti. Ūkai aptemdys jos akis. Bet ji išliks.“ (dvidešimt pirmas skyrius)  </a:t>
            </a:r>
          </a:p>
          <a:p>
            <a:pPr marL="114300" indent="0" algn="just">
              <a:buNone/>
            </a:pPr>
            <a:endParaRPr lang="lt-LT" dirty="0"/>
          </a:p>
          <a:p>
            <a:pPr marL="114300" indent="0" algn="ctr">
              <a:buNone/>
            </a:pPr>
            <a:r>
              <a:rPr lang="lt-LT" dirty="0" err="1" smtClean="0"/>
              <a:t>Doveika</a:t>
            </a:r>
            <a:endParaRPr lang="lt-LT" dirty="0" smtClean="0"/>
          </a:p>
          <a:p>
            <a:pPr marL="114300" indent="0" algn="ctr">
              <a:buNone/>
            </a:pPr>
            <a:endParaRPr lang="lt-LT" dirty="0"/>
          </a:p>
          <a:p>
            <a:pPr algn="just"/>
            <a:r>
              <a:rPr lang="lt-LT" dirty="0" smtClean="0"/>
              <a:t>“</a:t>
            </a:r>
            <a:r>
              <a:rPr lang="lt-LT" dirty="0" err="1" smtClean="0"/>
              <a:t>Doveika</a:t>
            </a:r>
            <a:r>
              <a:rPr lang="lt-LT" dirty="0" smtClean="0"/>
              <a:t> gražiai gyveno.“ (dvidešimt ketvirtas skyrius) Ką reiškia? Kaip to siekė ir siekia?</a:t>
            </a:r>
            <a:endParaRPr lang="lt-LT" dirty="0"/>
          </a:p>
        </p:txBody>
      </p:sp>
    </p:spTree>
    <p:extLst>
      <p:ext uri="{BB962C8B-B14F-4D97-AF65-F5344CB8AC3E}">
        <p14:creationId xmlns:p14="http://schemas.microsoft.com/office/powerpoint/2010/main" val="3025725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404664"/>
            <a:ext cx="7620000" cy="864096"/>
          </a:xfrm>
        </p:spPr>
        <p:txBody>
          <a:bodyPr/>
          <a:lstStyle/>
          <a:p>
            <a:pPr algn="ctr"/>
            <a:r>
              <a:rPr lang="lt-LT" sz="2400" dirty="0">
                <a:latin typeface="Times New Roman" pitchFamily="18" charset="0"/>
                <a:cs typeface="Times New Roman" pitchFamily="18" charset="0"/>
              </a:rPr>
              <a:t>Marius  </a:t>
            </a:r>
            <a:r>
              <a:rPr lang="lt-LT" sz="2400" dirty="0" err="1">
                <a:latin typeface="Times New Roman" pitchFamily="18" charset="0"/>
                <a:cs typeface="Times New Roman" pitchFamily="18" charset="0"/>
              </a:rPr>
              <a:t>Katiliškis</a:t>
            </a:r>
            <a:r>
              <a:rPr lang="lt-LT" sz="24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p:txBody>
          <a:bodyPr/>
          <a:lstStyle/>
          <a:p>
            <a:pPr algn="just"/>
            <a:r>
              <a:rPr lang="lt-LT" dirty="0" smtClean="0">
                <a:latin typeface="Times New Roman" pitchFamily="18" charset="0"/>
                <a:cs typeface="Times New Roman" pitchFamily="18" charset="0"/>
              </a:rPr>
              <a:t>Vesti ūkį, turėti palikuonių, nieko nestigti, dominuoti.</a:t>
            </a:r>
          </a:p>
          <a:p>
            <a:pPr algn="just"/>
            <a:r>
              <a:rPr lang="lt-LT" dirty="0" smtClean="0">
                <a:latin typeface="Times New Roman" pitchFamily="18" charset="0"/>
                <a:cs typeface="Times New Roman" pitchFamily="18" charset="0"/>
              </a:rPr>
              <a:t>Monika jam -  </a:t>
            </a:r>
            <a:r>
              <a:rPr lang="lt-LT" dirty="0" smtClean="0">
                <a:latin typeface="Times New Roman" pitchFamily="18" charset="0"/>
                <a:cs typeface="Times New Roman" pitchFamily="18" charset="0"/>
              </a:rPr>
              <a:t>kompensacija už metus, praleistus šalia su ypatingai negražia, labai menko proto moterimi. Ji bus žibantis namų papuošalas.</a:t>
            </a:r>
          </a:p>
          <a:p>
            <a:pPr algn="just"/>
            <a:r>
              <a:rPr lang="lt-LT" dirty="0" smtClean="0">
                <a:latin typeface="Times New Roman" pitchFamily="18" charset="0"/>
                <a:cs typeface="Times New Roman" pitchFamily="18" charset="0"/>
              </a:rPr>
              <a:t>Tačiau tokio gyvenimo kaina – senatvė, jaunos žmonos abejingumas, neramus miegas, įtarumas.</a:t>
            </a:r>
          </a:p>
          <a:p>
            <a:pPr algn="just"/>
            <a:r>
              <a:rPr lang="lt-LT" dirty="0" err="1" smtClean="0">
                <a:latin typeface="Times New Roman" pitchFamily="18" charset="0"/>
                <a:cs typeface="Times New Roman" pitchFamily="18" charset="0"/>
              </a:rPr>
              <a:t>Doveika</a:t>
            </a:r>
            <a:r>
              <a:rPr lang="lt-LT" dirty="0" smtClean="0">
                <a:latin typeface="Times New Roman" pitchFamily="18" charset="0"/>
                <a:cs typeface="Times New Roman" pitchFamily="18" charset="0"/>
              </a:rPr>
              <a:t> atsiduria savo susikaltame narve.</a:t>
            </a:r>
          </a:p>
          <a:p>
            <a:pPr algn="just"/>
            <a:r>
              <a:rPr lang="lt-LT" dirty="0" smtClean="0">
                <a:latin typeface="Times New Roman" pitchFamily="18" charset="0"/>
                <a:cs typeface="Times New Roman" pitchFamily="18" charset="0"/>
              </a:rPr>
              <a:t>Monikos abejingumas paralyžiuoja jo energiją, suardo rūpestingai paruoštus planus ir priveda prie smurto.</a:t>
            </a:r>
          </a:p>
          <a:p>
            <a:pPr algn="just"/>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1218189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620000" cy="634082"/>
          </a:xfrm>
        </p:spPr>
        <p:txBody>
          <a:bodyPr/>
          <a:lstStyle/>
          <a:p>
            <a:pPr algn="ctr"/>
            <a:r>
              <a:rPr lang="lt-LT" sz="2800" dirty="0">
                <a:latin typeface="Times New Roman" pitchFamily="18" charset="0"/>
                <a:cs typeface="Times New Roman" pitchFamily="18" charset="0"/>
              </a:rPr>
              <a:t>Marius  </a:t>
            </a:r>
            <a:r>
              <a:rPr lang="lt-LT" sz="2800" dirty="0" err="1">
                <a:latin typeface="Times New Roman" pitchFamily="18" charset="0"/>
                <a:cs typeface="Times New Roman" pitchFamily="18" charset="0"/>
              </a:rPr>
              <a:t>Katiliškis</a:t>
            </a:r>
            <a:r>
              <a:rPr lang="lt-LT" sz="2800" dirty="0">
                <a:latin typeface="Times New Roman" pitchFamily="18" charset="0"/>
                <a:cs typeface="Times New Roman" pitchFamily="18" charset="0"/>
              </a:rPr>
              <a:t> „Miškais ateina ruduo“</a:t>
            </a:r>
          </a:p>
        </p:txBody>
      </p:sp>
      <p:sp>
        <p:nvSpPr>
          <p:cNvPr id="3" name="Turinio vietos rezervavimo ženklas 2"/>
          <p:cNvSpPr>
            <a:spLocks noGrp="1"/>
          </p:cNvSpPr>
          <p:nvPr>
            <p:ph idx="1"/>
          </p:nvPr>
        </p:nvSpPr>
        <p:spPr/>
        <p:txBody>
          <a:bodyPr/>
          <a:lstStyle/>
          <a:p>
            <a:pPr algn="just"/>
            <a:r>
              <a:rPr lang="lt-LT" dirty="0" smtClean="0"/>
              <a:t>Veikėjai yra aukos vitališkų vidinių jėgų, kurių jie nei iki galo supranta, nei gali kontroliuoti.</a:t>
            </a:r>
          </a:p>
          <a:p>
            <a:pPr algn="just"/>
            <a:r>
              <a:rPr lang="lt-LT" dirty="0" smtClean="0"/>
              <a:t>Žmonės laisva valia atsiduria nuolatinėje įtampoje su išorinėmis ir vidinėmis problemomis, jie yra už racionalumo ribų.</a:t>
            </a:r>
          </a:p>
          <a:p>
            <a:pPr algn="just"/>
            <a:r>
              <a:rPr lang="lt-LT" dirty="0" smtClean="0"/>
              <a:t>Romane asmeninės laimės troškimas nėra nei stilizuojamas, nei sociologizuojamas.</a:t>
            </a:r>
            <a:endParaRPr lang="lt-LT" dirty="0"/>
          </a:p>
        </p:txBody>
      </p:sp>
    </p:spTree>
    <p:extLst>
      <p:ext uri="{BB962C8B-B14F-4D97-AF65-F5344CB8AC3E}">
        <p14:creationId xmlns:p14="http://schemas.microsoft.com/office/powerpoint/2010/main" val="3059367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etimumas">
  <a:themeElements>
    <a:clrScheme name="Gretimumas">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etimumas">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316</TotalTime>
  <Words>1431</Words>
  <Application>Microsoft Office PowerPoint</Application>
  <PresentationFormat>Demonstracija ekrane (4:3)</PresentationFormat>
  <Paragraphs>126</Paragraphs>
  <Slides>17</Slides>
  <Notes>0</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Gretimumas</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lpstr>Marius  Katiliškis „Miškais ateina ruduo“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Marius  Katiliškis „Miškais ateina ruduo“</dc:title>
  <dc:creator>Želvos mokykla</dc:creator>
  <cp:lastModifiedBy>Kalbos</cp:lastModifiedBy>
  <cp:revision>28</cp:revision>
  <dcterms:created xsi:type="dcterms:W3CDTF">2014-01-12T11:27:40Z</dcterms:created>
  <dcterms:modified xsi:type="dcterms:W3CDTF">2014-04-23T12:47:38Z</dcterms:modified>
</cp:coreProperties>
</file>