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8" r:id="rId1"/>
  </p:sldMasterIdLst>
  <p:sldIdLst>
    <p:sldId id="256" r:id="rId2"/>
    <p:sldId id="259" r:id="rId3"/>
    <p:sldId id="265" r:id="rId4"/>
    <p:sldId id="260" r:id="rId5"/>
    <p:sldId id="258" r:id="rId6"/>
    <p:sldId id="257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9" autoAdjust="0"/>
    <p:restoredTop sz="94660"/>
  </p:normalViewPr>
  <p:slideViewPr>
    <p:cSldViewPr snapToGrid="0">
      <p:cViewPr varScale="1">
        <p:scale>
          <a:sx n="68" d="100"/>
          <a:sy n="68" d="100"/>
        </p:scale>
        <p:origin x="-41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7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914400"/>
          </a:xfrm>
        </p:spPr>
        <p:txBody>
          <a:bodyPr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602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64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14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107" y="1845734"/>
            <a:ext cx="4901377" cy="402335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9715" y="1845735"/>
            <a:ext cx="5059993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6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609" y="1846052"/>
            <a:ext cx="4754880" cy="736282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2107" y="2582335"/>
            <a:ext cx="4907382" cy="3286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706" y="1846052"/>
            <a:ext cx="4934988" cy="736282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9715" y="2582334"/>
            <a:ext cx="5063979" cy="3286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8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6187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421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746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536" y="5037512"/>
            <a:ext cx="10113645" cy="906088"/>
          </a:xfrm>
        </p:spPr>
        <p:txBody>
          <a:bodyPr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8537" y="5867399"/>
            <a:ext cx="10105332" cy="58743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556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12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77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107" y="1845734"/>
            <a:ext cx="10203573" cy="402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AC744B7-EC93-4BB5-8261-BFC91C567FC3}" type="datetimeFigureOut">
              <a:rPr lang="lt-LT" smtClean="0"/>
              <a:t>2014.04.14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5D28DB6-1AF9-432B-99E4-DDA2F1823BBE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60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FontTx/>
        <a:buBlip>
          <a:blip r:embed="rId13"/>
        </a:buBlip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8601044" cy="1646302"/>
          </a:xfrm>
        </p:spPr>
        <p:txBody>
          <a:bodyPr>
            <a:normAutofit fontScale="90000"/>
          </a:bodyPr>
          <a:lstStyle/>
          <a:p>
            <a:r>
              <a:rPr lang="lt-LT" sz="6600" b="1" dirty="0" smtClean="0"/>
              <a:t>Maironio „Jūratė ir Kastytis“.</a:t>
            </a:r>
            <a:br>
              <a:rPr lang="lt-LT" sz="6600" b="1" dirty="0" smtClean="0"/>
            </a:br>
            <a:r>
              <a:rPr lang="lt-LT" sz="6600" b="1" i="1" dirty="0" smtClean="0"/>
              <a:t>Klasikinė baladė.</a:t>
            </a:r>
            <a:endParaRPr lang="lt-LT" sz="66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Pamoka 8 klasėje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333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498" y="1728697"/>
            <a:ext cx="3502617" cy="441505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2012-aisias minėjome Maironio metus...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81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9931"/>
            <a:ext cx="12192000" cy="7477932"/>
          </a:xfrm>
        </p:spPr>
      </p:pic>
    </p:spTree>
    <p:extLst>
      <p:ext uri="{BB962C8B-B14F-4D97-AF65-F5344CB8AC3E}">
        <p14:creationId xmlns:p14="http://schemas.microsoft.com/office/powerpoint/2010/main" val="252484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63228"/>
          </a:xfrm>
        </p:spPr>
        <p:txBody>
          <a:bodyPr/>
          <a:lstStyle/>
          <a:p>
            <a:r>
              <a:rPr lang="lt-LT" b="1" dirty="0" smtClean="0"/>
              <a:t>Iš kur Baltijos jūroje gintariukai?</a:t>
            </a:r>
            <a:endParaRPr lang="lt-LT" b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730" y="1937287"/>
            <a:ext cx="6695267" cy="4231037"/>
          </a:xfrm>
        </p:spPr>
      </p:pic>
    </p:spTree>
    <p:extLst>
      <p:ext uri="{BB962C8B-B14F-4D97-AF65-F5344CB8AC3E}">
        <p14:creationId xmlns:p14="http://schemas.microsoft.com/office/powerpoint/2010/main" val="39123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Pamokos uždavinys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107" y="1892229"/>
            <a:ext cx="10203573" cy="402336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lt-LT" sz="3200" dirty="0" smtClean="0"/>
              <a:t>Pakartoję </a:t>
            </a:r>
            <a:r>
              <a:rPr lang="lt-LT" sz="3200" dirty="0"/>
              <a:t>trijų literatūros rūšių požymius</a:t>
            </a:r>
            <a:r>
              <a:rPr lang="lt-LT" sz="3200" dirty="0" smtClean="0"/>
              <a:t>,</a:t>
            </a:r>
          </a:p>
          <a:p>
            <a:r>
              <a:rPr lang="lt-LT" sz="3200" dirty="0" smtClean="0"/>
              <a:t> </a:t>
            </a:r>
            <a:r>
              <a:rPr lang="lt-LT" sz="3200" dirty="0"/>
              <a:t>juos </a:t>
            </a:r>
            <a:r>
              <a:rPr lang="lt-LT" sz="3200" dirty="0" smtClean="0"/>
              <a:t>atpažinsite </a:t>
            </a:r>
            <a:r>
              <a:rPr lang="lt-LT" sz="3200" dirty="0"/>
              <a:t>Maironio baladėje  „Jūratė ir Kastytis</a:t>
            </a:r>
            <a:r>
              <a:rPr lang="lt-LT" sz="3200" dirty="0" smtClean="0"/>
              <a:t>“</a:t>
            </a:r>
          </a:p>
          <a:p>
            <a:r>
              <a:rPr lang="lt-LT" sz="3200" dirty="0" smtClean="0"/>
              <a:t> </a:t>
            </a:r>
            <a:r>
              <a:rPr lang="lt-LT" sz="3200" dirty="0"/>
              <a:t>ir </a:t>
            </a:r>
            <a:r>
              <a:rPr lang="lt-LT" sz="3200" dirty="0" smtClean="0"/>
              <a:t>įrodysite </a:t>
            </a:r>
            <a:r>
              <a:rPr lang="lt-LT" sz="3200" dirty="0"/>
              <a:t>kūrinio baladiškumą.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29317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Užduotis poromis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Užpildykite  užduočių </a:t>
            </a:r>
            <a:r>
              <a:rPr lang="lt-LT" sz="3600" dirty="0"/>
              <a:t>lape  </a:t>
            </a:r>
            <a:r>
              <a:rPr lang="lt-LT" sz="3600" dirty="0" smtClean="0"/>
              <a:t>svarbiausius </a:t>
            </a:r>
            <a:r>
              <a:rPr lang="lt-LT" sz="3600" dirty="0"/>
              <a:t>literatūros rūšių požymius</a:t>
            </a:r>
            <a:r>
              <a:rPr lang="lt-LT" sz="3600" dirty="0" smtClean="0"/>
              <a:t>.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80586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EPIKA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Siužetas</a:t>
            </a:r>
            <a:endParaRPr lang="lt-LT" sz="3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Pasakojimas ( ekspozicija, užuomazga, vaiksmo raida, kulminacija, atomazga, pabaiga)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Pasakotojas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Personažai/veikėjai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12507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LYRIKA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Išgyvenimai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Jausmai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Emocingumas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Apmąstymai</a:t>
            </a:r>
          </a:p>
          <a:p>
            <a:pPr>
              <a:buNone/>
            </a:pP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91281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DRAMA</a:t>
            </a:r>
            <a:endParaRPr lang="lt-LT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7280" y="2030278"/>
            <a:ext cx="10203573" cy="351335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Konfliktas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Veiksmo įtampa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Dramatizmas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Tragiška pabaiga ( tragedijoje)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dirty="0" smtClean="0"/>
              <a:t>Dialogai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77746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6192"/>
            <a:ext cx="5853113" cy="4239889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752" y="1376453"/>
            <a:ext cx="5991797" cy="439962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Maironio baladė </a:t>
            </a:r>
            <a:br>
              <a:rPr lang="lt-LT" b="1" dirty="0" smtClean="0"/>
            </a:br>
            <a:r>
              <a:rPr lang="lt-LT" b="1" dirty="0" smtClean="0"/>
              <a:t>„Jūratė ir Kastytis“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428009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6" y="175508"/>
            <a:ext cx="5992114" cy="5371812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545" y="138892"/>
            <a:ext cx="6434455" cy="5213316"/>
          </a:xfr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6608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0"/>
            <a:ext cx="9960864" cy="6352032"/>
          </a:xfrm>
        </p:spPr>
      </p:pic>
    </p:spTree>
    <p:extLst>
      <p:ext uri="{BB962C8B-B14F-4D97-AF65-F5344CB8AC3E}">
        <p14:creationId xmlns:p14="http://schemas.microsoft.com/office/powerpoint/2010/main" val="35181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-134112"/>
            <a:ext cx="9717024" cy="6315456"/>
          </a:xfrm>
        </p:spPr>
      </p:pic>
    </p:spTree>
    <p:extLst>
      <p:ext uri="{BB962C8B-B14F-4D97-AF65-F5344CB8AC3E}">
        <p14:creationId xmlns:p14="http://schemas.microsoft.com/office/powerpoint/2010/main" val="10353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552" y="597408"/>
            <a:ext cx="6181343" cy="4803647"/>
          </a:xfrm>
        </p:spPr>
      </p:pic>
    </p:spTree>
    <p:extLst>
      <p:ext uri="{BB962C8B-B14F-4D97-AF65-F5344CB8AC3E}">
        <p14:creationId xmlns:p14="http://schemas.microsoft.com/office/powerpoint/2010/main" val="413334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Palyginkite įspūdį</a:t>
            </a:r>
            <a:br>
              <a:rPr lang="lt-LT" b="1" dirty="0" smtClean="0"/>
            </a:br>
            <a:r>
              <a:rPr lang="lt-LT" b="1" dirty="0" smtClean="0"/>
              <a:t> pirmąkart perskaičius baladę ir dabar...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24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Klausimai baladės analizei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3200" dirty="0" smtClean="0"/>
              <a:t>1.Pirmieji </a:t>
            </a:r>
            <a:r>
              <a:rPr lang="lt-LT" sz="3200" dirty="0"/>
              <a:t>du posmai- baladės ekspozicija. Aptarkite vietą, laiką, gamtovaizdį, veikėjo „profesiją“, būdą.</a:t>
            </a:r>
          </a:p>
          <a:p>
            <a:r>
              <a:rPr lang="lt-LT" sz="3200" dirty="0" smtClean="0"/>
              <a:t>2. </a:t>
            </a:r>
            <a:r>
              <a:rPr lang="lt-LT" sz="3200" dirty="0"/>
              <a:t>Kurie posmai- veiksmo užuomazga?</a:t>
            </a:r>
          </a:p>
          <a:p>
            <a:r>
              <a:rPr lang="lt-LT" sz="3200" dirty="0" smtClean="0"/>
              <a:t>3. </a:t>
            </a:r>
            <a:r>
              <a:rPr lang="lt-LT" sz="3200" dirty="0"/>
              <a:t>Kuo savitas antrasis personažas? Kuri eilutė labiausiai išreiškia to personažo prigimtį?</a:t>
            </a:r>
          </a:p>
          <a:p>
            <a:r>
              <a:rPr lang="lt-LT" sz="3200" dirty="0" smtClean="0"/>
              <a:t>4. </a:t>
            </a:r>
            <a:r>
              <a:rPr lang="lt-LT" sz="3200" dirty="0"/>
              <a:t>5-10 posme lakoniškai  pateikta meilės istorija. Glaustai ją atpasakokite.</a:t>
            </a:r>
          </a:p>
          <a:p>
            <a:r>
              <a:rPr lang="lt-LT" sz="3200" dirty="0" smtClean="0"/>
              <a:t>5</a:t>
            </a:r>
            <a:r>
              <a:rPr lang="lt-LT" sz="3200" dirty="0"/>
              <a:t>.</a:t>
            </a:r>
            <a:r>
              <a:rPr lang="lt-LT" sz="3200" dirty="0" smtClean="0"/>
              <a:t> </a:t>
            </a:r>
            <a:r>
              <a:rPr lang="lt-LT" sz="3200" dirty="0"/>
              <a:t>Kur vyksta pagrindinis baladės veiksmas?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9065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6. </a:t>
            </a:r>
            <a:r>
              <a:rPr lang="lt-LT" sz="3200" dirty="0"/>
              <a:t>Ką ir už ką nubaudžia Perkūnas? Pacituokite ir atsakykite plačiau.</a:t>
            </a:r>
          </a:p>
          <a:p>
            <a:r>
              <a:rPr lang="lt-LT" sz="3200" dirty="0" smtClean="0"/>
              <a:t>7.Ar </a:t>
            </a:r>
            <a:r>
              <a:rPr lang="lt-LT" sz="3200" dirty="0"/>
              <a:t>galima būtų paskutiniuosius 4 posmus vadinti lyriniu epilogu? Kodėl?</a:t>
            </a:r>
          </a:p>
          <a:p>
            <a:r>
              <a:rPr lang="lt-LT" sz="3200" dirty="0" smtClean="0"/>
              <a:t>8. </a:t>
            </a:r>
            <a:r>
              <a:rPr lang="lt-LT" sz="3200" dirty="0"/>
              <a:t>Mįslingas paskutinis posmas. Paaškinkite savais žodžiais poeto mintį.</a:t>
            </a:r>
          </a:p>
          <a:p>
            <a:r>
              <a:rPr lang="lt-LT" sz="3200" dirty="0" smtClean="0"/>
              <a:t>9. </a:t>
            </a:r>
            <a:r>
              <a:rPr lang="lt-LT" sz="3200" dirty="0"/>
              <a:t>Raskite baladėje dialogo užuomazgų.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15341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Pabaikite</a:t>
            </a:r>
            <a:r>
              <a:rPr lang="en-US" b="1" dirty="0"/>
              <a:t> 1-3 </a:t>
            </a:r>
            <a:r>
              <a:rPr lang="en-US" b="1" dirty="0" err="1"/>
              <a:t>sakinius</a:t>
            </a:r>
            <a:r>
              <a:rPr lang="en-US" b="1" dirty="0"/>
              <a:t> </a:t>
            </a:r>
            <a:r>
              <a:rPr lang="en-US" b="1" dirty="0" err="1"/>
              <a:t>užduočių</a:t>
            </a:r>
            <a:r>
              <a:rPr lang="en-US" b="1" dirty="0"/>
              <a:t> </a:t>
            </a:r>
            <a:r>
              <a:rPr lang="en-US" b="1" dirty="0" err="1"/>
              <a:t>lape</a:t>
            </a:r>
            <a:r>
              <a:rPr lang="en-US" b="1" dirty="0"/>
              <a:t>.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3574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97408"/>
            <a:ext cx="10058400" cy="1139952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 smtClean="0"/>
              <a:t>Pabaikite </a:t>
            </a:r>
            <a:r>
              <a:rPr lang="lt-LT" sz="3600" b="1" dirty="0"/>
              <a:t>apibendrinimo sakinį ir turėsite glaustą baladės apibrėžimą.</a:t>
            </a:r>
            <a:br>
              <a:rPr lang="lt-LT" sz="3600" b="1" dirty="0"/>
            </a:br>
            <a:endParaRPr lang="lt-LT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b="1" dirty="0" smtClean="0"/>
              <a:t>Baladė</a:t>
            </a:r>
            <a:r>
              <a:rPr lang="lt-LT" sz="3200" dirty="0" smtClean="0"/>
              <a:t> – sinkretinis žanras, kuriame susilieja visų trijų literatūros rūšių – epikos, lyrikos ir dramos – požymiai.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31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600" b="1" dirty="0"/>
              <a:t>Kokie meno reiškiniai rodo, </a:t>
            </a:r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 smtClean="0"/>
              <a:t>kad </a:t>
            </a:r>
            <a:r>
              <a:rPr lang="lt-LT" sz="3600" b="1" dirty="0"/>
              <a:t>Maironio išgarsinta legenda apie Jūratę ir Kastytį  Lietuvoje populiari?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56" y="1737360"/>
            <a:ext cx="5864352" cy="4200144"/>
          </a:xfrm>
        </p:spPr>
      </p:pic>
    </p:spTree>
    <p:extLst>
      <p:ext uri="{BB962C8B-B14F-4D97-AF65-F5344CB8AC3E}">
        <p14:creationId xmlns:p14="http://schemas.microsoft.com/office/powerpoint/2010/main" val="26407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Roko opera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912" y="377952"/>
            <a:ext cx="5242560" cy="5596128"/>
          </a:xfrm>
        </p:spPr>
      </p:pic>
    </p:spTree>
    <p:extLst>
      <p:ext uri="{BB962C8B-B14F-4D97-AF65-F5344CB8AC3E}">
        <p14:creationId xmlns:p14="http://schemas.microsoft.com/office/powerpoint/2010/main" val="306269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http://www.youtube.com/watch?v=_ChjZH5UQhc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324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Įsivertinkite, kaip sekėsi pamokoje...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5298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Namų darbai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/>
              <a:t>Perskaityti</a:t>
            </a:r>
            <a:r>
              <a:rPr lang="lt-LT" sz="3200" dirty="0"/>
              <a:t> K.Ostrausko mikrodramą „Jūratė ir Kastytis</a:t>
            </a:r>
            <a:r>
              <a:rPr lang="lt-LT" sz="3200" dirty="0" smtClean="0"/>
              <a:t>“</a:t>
            </a:r>
          </a:p>
          <a:p>
            <a:r>
              <a:rPr lang="lt-LT" sz="3200" dirty="0" smtClean="0"/>
              <a:t> </a:t>
            </a:r>
            <a:r>
              <a:rPr lang="lt-LT" sz="3200" dirty="0"/>
              <a:t>( vad. 144 psl.), parašyti kelių sakinių nuomonę apie šį kūrinį.</a:t>
            </a:r>
          </a:p>
        </p:txBody>
      </p:sp>
    </p:spTree>
    <p:extLst>
      <p:ext uri="{BB962C8B-B14F-4D97-AF65-F5344CB8AC3E}">
        <p14:creationId xmlns:p14="http://schemas.microsoft.com/office/powerpoint/2010/main" val="28331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152" y="438912"/>
            <a:ext cx="7559039" cy="5315712"/>
          </a:xfrm>
        </p:spPr>
      </p:pic>
    </p:spTree>
    <p:extLst>
      <p:ext uri="{BB962C8B-B14F-4D97-AF65-F5344CB8AC3E}">
        <p14:creationId xmlns:p14="http://schemas.microsoft.com/office/powerpoint/2010/main" val="984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33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103</TotalTime>
  <Words>272</Words>
  <Application>Microsoft Office PowerPoint</Application>
  <PresentationFormat>Custom</PresentationFormat>
  <Paragraphs>48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Retrospect</vt:lpstr>
      <vt:lpstr>Maironio „Jūratė ir Kastytis“. Klasikinė baladė.</vt:lpstr>
      <vt:lpstr>2012-aisias minėjome Maironio metus...</vt:lpstr>
      <vt:lpstr>PowerPoint Presentation</vt:lpstr>
      <vt:lpstr>Iš kur Baltijos jūroje gintariukai?</vt:lpstr>
      <vt:lpstr>Pamokos uždavinys</vt:lpstr>
      <vt:lpstr>Užduotis poromis</vt:lpstr>
      <vt:lpstr>EPIKA</vt:lpstr>
      <vt:lpstr>LYRIKA</vt:lpstr>
      <vt:lpstr>DRAMA</vt:lpstr>
      <vt:lpstr>Maironio baladė  „Jūratė ir Kastytis“</vt:lpstr>
      <vt:lpstr>PowerPoint Presentation</vt:lpstr>
      <vt:lpstr>PowerPoint Presentation</vt:lpstr>
      <vt:lpstr>PowerPoint Presentation</vt:lpstr>
      <vt:lpstr>PowerPoint Presentation</vt:lpstr>
      <vt:lpstr>Palyginkite įspūdį  pirmąkart perskaičius baladę ir dabar...</vt:lpstr>
      <vt:lpstr>Klausimai baladės analizei</vt:lpstr>
      <vt:lpstr>PowerPoint Presentation</vt:lpstr>
      <vt:lpstr>Pabaikite 1-3 sakinius užduočių lape.</vt:lpstr>
      <vt:lpstr> Pabaikite apibendrinimo sakinį ir turėsite glaustą baladės apibrėžimą. </vt:lpstr>
      <vt:lpstr>Kokie meno reiškiniai rodo,  kad Maironio išgarsinta legenda apie Jūratę ir Kastytį  Lietuvoje populiari?</vt:lpstr>
      <vt:lpstr>Roko opera</vt:lpstr>
      <vt:lpstr>http://www.youtube.com/watch?v=_ChjZH5UQhc</vt:lpstr>
      <vt:lpstr>Įsivertinkite, kaip sekėsi pamokoje...</vt:lpstr>
      <vt:lpstr>Namų darbai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Maironio „Jūratė ir Kastytis“. Klasikinė baladė.</dc:title>
  <dc:creator>Lina</dc:creator>
  <cp:lastModifiedBy>Lina</cp:lastModifiedBy>
  <cp:revision>12</cp:revision>
  <dcterms:created xsi:type="dcterms:W3CDTF">2013-05-15T19:32:58Z</dcterms:created>
  <dcterms:modified xsi:type="dcterms:W3CDTF">2014-04-14T17:53:59Z</dcterms:modified>
</cp:coreProperties>
</file>