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84" r:id="rId19"/>
    <p:sldId id="273" r:id="rId20"/>
    <p:sldId id="274" r:id="rId21"/>
    <p:sldId id="275" r:id="rId22"/>
    <p:sldId id="276" r:id="rId23"/>
    <p:sldId id="277" r:id="rId24"/>
    <p:sldId id="278" r:id="rId25"/>
    <p:sldId id="279" r:id="rId26"/>
    <p:sldId id="280" r:id="rId27"/>
    <p:sldId id="281" r:id="rId28"/>
    <p:sldId id="283" r:id="rId29"/>
    <p:sldId id="282" r:id="rId30"/>
    <p:sldId id="285" r:id="rId3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8C48ECB-E40B-45BF-BD30-6F735320DEC3}" type="datetimeFigureOut">
              <a:rPr lang="lt-LT" smtClean="0"/>
              <a:t>2014.04.29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85163C2-7B2F-4C52-B64B-C31A6302C7E1}" type="slidenum">
              <a:rPr lang="lt-LT" smtClean="0"/>
              <a:t>‹#›</a:t>
            </a:fld>
            <a:endParaRPr lang="lt-LT"/>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8ECB-E40B-45BF-BD30-6F735320DEC3}" type="datetimeFigureOut">
              <a:rPr lang="lt-LT" smtClean="0"/>
              <a:t>2014.04.29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85163C2-7B2F-4C52-B64B-C31A6302C7E1}"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C48ECB-E40B-45BF-BD30-6F735320DEC3}" type="datetimeFigureOut">
              <a:rPr lang="lt-LT" smtClean="0"/>
              <a:t>2014.04.29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85163C2-7B2F-4C52-B64B-C31A6302C7E1}" type="slidenum">
              <a:rPr lang="lt-LT" smtClean="0"/>
              <a:t>‹#›</a:t>
            </a:fld>
            <a:endParaRPr lang="lt-LT"/>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C48ECB-E40B-45BF-BD30-6F735320DEC3}" type="datetimeFigureOut">
              <a:rPr lang="lt-LT" smtClean="0"/>
              <a:t>2014.04.29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85163C2-7B2F-4C52-B64B-C31A6302C7E1}"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C48ECB-E40B-45BF-BD30-6F735320DEC3}" type="datetimeFigureOut">
              <a:rPr lang="lt-LT" smtClean="0"/>
              <a:t>2014.04.29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085163C2-7B2F-4C52-B64B-C31A6302C7E1}" type="slidenum">
              <a:rPr lang="lt-LT" smtClean="0"/>
              <a:t>‹#›</a:t>
            </a:fld>
            <a:endParaRPr lang="lt-LT"/>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8C48ECB-E40B-45BF-BD30-6F735320DEC3}" type="datetimeFigureOut">
              <a:rPr lang="lt-LT" smtClean="0"/>
              <a:t>2014.04.29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085163C2-7B2F-4C52-B64B-C31A6302C7E1}"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48ECB-E40B-45BF-BD30-6F735320DEC3}" type="datetimeFigureOut">
              <a:rPr lang="lt-LT" smtClean="0"/>
              <a:t>2014.04.29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085163C2-7B2F-4C52-B64B-C31A6302C7E1}"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48ECB-E40B-45BF-BD30-6F735320DEC3}" type="datetimeFigureOut">
              <a:rPr lang="lt-LT" smtClean="0"/>
              <a:t>2014.04.29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85163C2-7B2F-4C52-B64B-C31A6302C7E1}" type="slidenum">
              <a:rPr lang="lt-LT" smtClean="0"/>
              <a:t>‹#›</a:t>
            </a:fld>
            <a:endParaRPr lang="lt-LT"/>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48ECB-E40B-45BF-BD30-6F735320DEC3}" type="datetimeFigureOut">
              <a:rPr lang="lt-LT" smtClean="0"/>
              <a:t>2014.04.29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85163C2-7B2F-4C52-B64B-C31A6302C7E1}"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8ECB-E40B-45BF-BD30-6F735320DEC3}" type="datetimeFigureOut">
              <a:rPr lang="lt-LT" smtClean="0"/>
              <a:t>2014.04.29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85163C2-7B2F-4C52-B64B-C31A6302C7E1}"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8ECB-E40B-45BF-BD30-6F735320DEC3}" type="datetimeFigureOut">
              <a:rPr lang="lt-LT" smtClean="0"/>
              <a:t>2014.04.29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85163C2-7B2F-4C52-B64B-C31A6302C7E1}"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8C48ECB-E40B-45BF-BD30-6F735320DEC3}" type="datetimeFigureOut">
              <a:rPr lang="lt-LT" smtClean="0"/>
              <a:t>2014.04.29</a:t>
            </a:fld>
            <a:endParaRPr lang="lt-LT"/>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lt-LT"/>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085163C2-7B2F-4C52-B64B-C31A6302C7E1}" type="slidenum">
              <a:rPr lang="lt-LT" smtClean="0"/>
              <a:t>‹#›</a:t>
            </a:fld>
            <a:endParaRPr lang="lt-LT"/>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t-LT" dirty="0"/>
              <a:t>Jurgis </a:t>
            </a:r>
            <a:r>
              <a:rPr lang="lt-LT" dirty="0" smtClean="0"/>
              <a:t>Kunčinas   „</a:t>
            </a:r>
            <a:r>
              <a:rPr lang="lt-LT" dirty="0"/>
              <a:t>Tūla“</a:t>
            </a:r>
            <a:br>
              <a:rPr lang="lt-LT" dirty="0"/>
            </a:br>
            <a:endParaRPr lang="lt-LT" dirty="0"/>
          </a:p>
        </p:txBody>
      </p:sp>
      <p:sp>
        <p:nvSpPr>
          <p:cNvPr id="3" name="Subtitle 2"/>
          <p:cNvSpPr>
            <a:spLocks noGrp="1"/>
          </p:cNvSpPr>
          <p:nvPr>
            <p:ph type="subTitle" idx="1"/>
          </p:nvPr>
        </p:nvSpPr>
        <p:spPr/>
        <p:txBody>
          <a:bodyPr/>
          <a:lstStyle/>
          <a:p>
            <a:r>
              <a:rPr lang="lt-LT" dirty="0" smtClean="0"/>
              <a:t>1 pamoka</a:t>
            </a:r>
            <a:endParaRPr lang="lt-LT" dirty="0"/>
          </a:p>
        </p:txBody>
      </p:sp>
    </p:spTree>
    <p:extLst>
      <p:ext uri="{BB962C8B-B14F-4D97-AF65-F5344CB8AC3E}">
        <p14:creationId xmlns:p14="http://schemas.microsoft.com/office/powerpoint/2010/main" val="2457754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Jurgis Kunčinas (1947–2002) – poetas, eseistas, vertėjas, vienas ryškiausių atkurtos Lietuvos nepriklausomybės prozininkų</a:t>
            </a:r>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12160" y="2348880"/>
            <a:ext cx="25146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481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p:txBody>
          <a:bodyPr/>
          <a:lstStyle/>
          <a:p>
            <a:endParaRPr lang="lt-LT" dirty="0" smtClean="0"/>
          </a:p>
          <a:p>
            <a:r>
              <a:rPr lang="lt-LT" dirty="0" smtClean="0"/>
              <a:t>J</a:t>
            </a:r>
            <a:r>
              <a:rPr lang="lt-LT" dirty="0"/>
              <a:t>. Kunčinas išleido šešias poezijos knygas, </a:t>
            </a:r>
            <a:endParaRPr lang="lt-LT" dirty="0" smtClean="0"/>
          </a:p>
          <a:p>
            <a:r>
              <a:rPr lang="lt-LT" dirty="0" smtClean="0"/>
              <a:t>septynias </a:t>
            </a:r>
            <a:r>
              <a:rPr lang="lt-LT" dirty="0"/>
              <a:t>apsakymų, novelių vaikams ir eseistikos knygas bei šešis romanus.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3789040"/>
            <a:ext cx="180020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3037196"/>
            <a:ext cx="2088232" cy="2989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3055599"/>
            <a:ext cx="1944216"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3573016"/>
            <a:ext cx="1944216" cy="279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03340">
            <a:off x="6819249" y="202286"/>
            <a:ext cx="169545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8694979">
            <a:off x="1173531" y="169196"/>
            <a:ext cx="1361654" cy="1988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22052" y="332656"/>
            <a:ext cx="185014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2714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Biografijos faktai</a:t>
            </a:r>
            <a:endParaRPr lang="lt-LT" dirty="0"/>
          </a:p>
        </p:txBody>
      </p:sp>
      <p:sp>
        <p:nvSpPr>
          <p:cNvPr id="3" name="Content Placeholder 2"/>
          <p:cNvSpPr>
            <a:spLocks noGrp="1"/>
          </p:cNvSpPr>
          <p:nvPr>
            <p:ph idx="1"/>
          </p:nvPr>
        </p:nvSpPr>
        <p:spPr/>
        <p:txBody>
          <a:bodyPr/>
          <a:lstStyle/>
          <a:p>
            <a:r>
              <a:rPr lang="lt-LT" dirty="0" smtClean="0"/>
              <a:t>Rašytojas gimė Alytuje</a:t>
            </a:r>
          </a:p>
          <a:p>
            <a:r>
              <a:rPr lang="lt-LT" dirty="0" smtClean="0"/>
              <a:t>Studijavo VU vokiečių filologiją.</a:t>
            </a:r>
          </a:p>
          <a:p>
            <a:r>
              <a:rPr lang="lt-LT" dirty="0" smtClean="0"/>
              <a:t>Rašytojų sąjungos narys</a:t>
            </a:r>
          </a:p>
          <a:p>
            <a:r>
              <a:rPr lang="lt-LT" dirty="0" smtClean="0"/>
              <a:t>Bendradarbiavo su įvairiais laikraščiais</a:t>
            </a:r>
          </a:p>
          <a:p>
            <a:r>
              <a:rPr lang="lt-LT" dirty="0"/>
              <a:t>Žinomiausias jo romanas yra „Tūla“ (1993 m.). Už šį romaną J. Kunčinui 1993 m. paskirta Lietuvos rašytojų sąjungos premija už geriausią metų knygą. </a:t>
            </a:r>
            <a:endParaRPr lang="lt-LT" dirty="0" smtClean="0"/>
          </a:p>
          <a:p>
            <a:r>
              <a:rPr lang="lt-LT" dirty="0" smtClean="0"/>
              <a:t>Mirė ir palaidotas Vilniuje.</a:t>
            </a:r>
            <a:endParaRPr lang="lt-LT" dirty="0"/>
          </a:p>
        </p:txBody>
      </p:sp>
    </p:spTree>
    <p:extLst>
      <p:ext uri="{BB962C8B-B14F-4D97-AF65-F5344CB8AC3E}">
        <p14:creationId xmlns:p14="http://schemas.microsoft.com/office/powerpoint/2010/main" val="407543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Kūrybos bruožai</a:t>
            </a:r>
            <a:endParaRPr lang="lt-LT" dirty="0"/>
          </a:p>
        </p:txBody>
      </p:sp>
      <p:sp>
        <p:nvSpPr>
          <p:cNvPr id="3" name="Content Placeholder 2"/>
          <p:cNvSpPr>
            <a:spLocks noGrp="1"/>
          </p:cNvSpPr>
          <p:nvPr>
            <p:ph idx="1"/>
          </p:nvPr>
        </p:nvSpPr>
        <p:spPr/>
        <p:txBody>
          <a:bodyPr>
            <a:normAutofit lnSpcReduction="10000"/>
          </a:bodyPr>
          <a:lstStyle/>
          <a:p>
            <a:r>
              <a:rPr lang="lt-LT" dirty="0" smtClean="0"/>
              <a:t>Poetizuojama vidinė </a:t>
            </a:r>
            <a:r>
              <a:rPr lang="lt-LT" dirty="0"/>
              <a:t>individo </a:t>
            </a:r>
            <a:r>
              <a:rPr lang="lt-LT" dirty="0" smtClean="0"/>
              <a:t>autonomija </a:t>
            </a:r>
            <a:r>
              <a:rPr lang="lt-LT" dirty="0"/>
              <a:t>kaip </a:t>
            </a:r>
            <a:r>
              <a:rPr lang="lt-LT" dirty="0" smtClean="0"/>
              <a:t>alternatyva </a:t>
            </a:r>
            <a:r>
              <a:rPr lang="lt-LT" dirty="0"/>
              <a:t>visuomeninio gyvenimo absurdui. </a:t>
            </a:r>
            <a:endParaRPr lang="lt-LT" dirty="0" smtClean="0"/>
          </a:p>
          <a:p>
            <a:r>
              <a:rPr lang="lt-LT" dirty="0" smtClean="0"/>
              <a:t>Kūriniai ironiški</a:t>
            </a:r>
            <a:r>
              <a:rPr lang="lt-LT" dirty="0"/>
              <a:t>, bet drauge </a:t>
            </a:r>
            <a:r>
              <a:rPr lang="lt-LT" dirty="0" smtClean="0"/>
              <a:t>jautrūs </a:t>
            </a:r>
            <a:r>
              <a:rPr lang="lt-LT" dirty="0"/>
              <a:t>ir </a:t>
            </a:r>
            <a:r>
              <a:rPr lang="lt-LT" dirty="0" smtClean="0"/>
              <a:t>įtikinantys. </a:t>
            </a:r>
          </a:p>
          <a:p>
            <a:r>
              <a:rPr lang="lt-LT" dirty="0" smtClean="0"/>
              <a:t>Pasakojama apie </a:t>
            </a:r>
            <a:r>
              <a:rPr lang="lt-LT" dirty="0"/>
              <a:t>„nevykėlių kartos“ žmones, nemokančius ir nenorinčius prisitaikyti prie gyvenamojo laiko. </a:t>
            </a:r>
            <a:endParaRPr lang="lt-LT" dirty="0" smtClean="0"/>
          </a:p>
          <a:p>
            <a:r>
              <a:rPr lang="lt-LT" dirty="0" smtClean="0"/>
              <a:t>Knygose užfiksuota daugybė </a:t>
            </a:r>
            <a:r>
              <a:rPr lang="lt-LT" dirty="0"/>
              <a:t>konkrečių gyvenamojo laiko detalių, papročių, žmonių tipų, Vilniaus vietų</a:t>
            </a:r>
            <a:r>
              <a:rPr lang="lt-LT" dirty="0" smtClean="0"/>
              <a:t>.</a:t>
            </a:r>
          </a:p>
          <a:p>
            <a:r>
              <a:rPr lang="lt-LT" dirty="0" smtClean="0"/>
              <a:t>Dažniausiai vaizduojamas bohemiškas sovietmečio  menininkas, nenorintis ar negalintis tapatintis su sistema. </a:t>
            </a:r>
            <a:endParaRPr lang="lt-LT" dirty="0"/>
          </a:p>
        </p:txBody>
      </p:sp>
    </p:spTree>
    <p:extLst>
      <p:ext uri="{BB962C8B-B14F-4D97-AF65-F5344CB8AC3E}">
        <p14:creationId xmlns:p14="http://schemas.microsoft.com/office/powerpoint/2010/main" val="2456300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Romanas „Tūla“</a:t>
            </a:r>
            <a:endParaRPr lang="lt-LT" dirty="0"/>
          </a:p>
        </p:txBody>
      </p:sp>
      <p:sp>
        <p:nvSpPr>
          <p:cNvPr id="3" name="Content Placeholder 2"/>
          <p:cNvSpPr>
            <a:spLocks noGrp="1"/>
          </p:cNvSpPr>
          <p:nvPr>
            <p:ph idx="1"/>
          </p:nvPr>
        </p:nvSpPr>
        <p:spPr/>
        <p:txBody>
          <a:bodyPr/>
          <a:lstStyle/>
          <a:p>
            <a:r>
              <a:rPr lang="lt-LT" dirty="0" smtClean="0"/>
              <a:t>Jurgio </a:t>
            </a:r>
            <a:r>
              <a:rPr lang="lt-LT" dirty="0"/>
              <a:t>Kunčino „Tūla“ (1993) – tai romanas apie jausmus, laiką, Vilnių.</a:t>
            </a:r>
          </a:p>
          <a:p>
            <a:r>
              <a:rPr lang="lt-LT" dirty="0"/>
              <a:t>Įvardijamas geriausiu XX amžiaus paskutinio dešimtmečio romanu</a:t>
            </a:r>
            <a:r>
              <a:rPr lang="lt-LT" dirty="0" smtClean="0"/>
              <a:t>.</a:t>
            </a:r>
          </a:p>
          <a:p>
            <a:r>
              <a:rPr lang="lt-LT" dirty="0"/>
              <a:t>Pirmojo leidimo knygoje rašoma, kad „Tūla“ – tai amžininko užrašai apie visai netolimus laikus, jų niūrią grasą, neviltį, tačiau nutviekstus skaidria fatališko jausmo šviesa.</a:t>
            </a:r>
          </a:p>
          <a:p>
            <a:endParaRPr lang="lt-LT" dirty="0"/>
          </a:p>
          <a:p>
            <a:endParaRPr lang="lt-LT" dirty="0"/>
          </a:p>
          <a:p>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284984"/>
            <a:ext cx="252028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958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Kontekstas</a:t>
            </a:r>
            <a:endParaRPr lang="lt-LT" dirty="0"/>
          </a:p>
        </p:txBody>
      </p:sp>
      <p:sp>
        <p:nvSpPr>
          <p:cNvPr id="3" name="Content Placeholder 2"/>
          <p:cNvSpPr>
            <a:spLocks noGrp="1"/>
          </p:cNvSpPr>
          <p:nvPr>
            <p:ph idx="1"/>
          </p:nvPr>
        </p:nvSpPr>
        <p:spPr/>
        <p:txBody>
          <a:bodyPr/>
          <a:lstStyle/>
          <a:p>
            <a:r>
              <a:rPr lang="lt-LT" b="1" dirty="0"/>
              <a:t>Romano veikėjo kūrėjo ir rašytojo gyvenimo panašumai</a:t>
            </a:r>
            <a:r>
              <a:rPr lang="lt-LT" b="1" dirty="0" smtClean="0"/>
              <a:t>.</a:t>
            </a:r>
          </a:p>
          <a:p>
            <a:r>
              <a:rPr lang="lt-LT" dirty="0" smtClean="0"/>
              <a:t>Rašytojas</a:t>
            </a:r>
            <a:r>
              <a:rPr lang="lt-LT" dirty="0"/>
              <a:t>, kaip ir romano veikėjas, renkasi, ar jam eiti į kompromisą ar  neiti. Pasirenka atsiribojimą</a:t>
            </a:r>
            <a:r>
              <a:rPr lang="lt-LT" dirty="0" smtClean="0"/>
              <a:t>.</a:t>
            </a:r>
          </a:p>
          <a:p>
            <a:r>
              <a:rPr lang="lt-LT" dirty="0"/>
              <a:t>Kūryba tokia svarbi, kad rašytojas palieka žmonas, kai susilaukia vaikų. Kūryba ir meilė suteikia gyvenimo pilnatvę, o šeima varžo</a:t>
            </a:r>
            <a:r>
              <a:rPr lang="lt-LT" dirty="0" smtClean="0"/>
              <a:t>.</a:t>
            </a:r>
          </a:p>
          <a:p>
            <a:r>
              <a:rPr lang="lt-LT" dirty="0" smtClean="0"/>
              <a:t>Rašymas </a:t>
            </a:r>
            <a:r>
              <a:rPr lang="lt-LT" dirty="0"/>
              <a:t>yra tarsi apsėdimas, dėl kurio aukoja savo artimuosius.</a:t>
            </a:r>
          </a:p>
        </p:txBody>
      </p:sp>
    </p:spTree>
    <p:extLst>
      <p:ext uri="{BB962C8B-B14F-4D97-AF65-F5344CB8AC3E}">
        <p14:creationId xmlns:p14="http://schemas.microsoft.com/office/powerpoint/2010/main" val="1477016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Kontekstas</a:t>
            </a:r>
            <a:endParaRPr lang="lt-LT" dirty="0"/>
          </a:p>
        </p:txBody>
      </p:sp>
      <p:sp>
        <p:nvSpPr>
          <p:cNvPr id="3" name="Content Placeholder 2"/>
          <p:cNvSpPr>
            <a:spLocks noGrp="1"/>
          </p:cNvSpPr>
          <p:nvPr>
            <p:ph idx="1"/>
          </p:nvPr>
        </p:nvSpPr>
        <p:spPr/>
        <p:txBody>
          <a:bodyPr/>
          <a:lstStyle/>
          <a:p>
            <a:r>
              <a:rPr lang="lt-LT" b="1" dirty="0"/>
              <a:t>MIESTAS: </a:t>
            </a:r>
            <a:r>
              <a:rPr lang="lt-LT" b="1" dirty="0" smtClean="0"/>
              <a:t>Vilnius. Užupis.</a:t>
            </a:r>
          </a:p>
          <a:p>
            <a:r>
              <a:rPr lang="lt-LT" dirty="0" smtClean="0"/>
              <a:t>Vilniaus </a:t>
            </a:r>
            <a:r>
              <a:rPr lang="lt-LT" dirty="0"/>
              <a:t>paveikslas atskleidžia pamirštą Vilnių ir jo nykstančią kultūrą. Kunčinas tarsi duoda skaitytojui užduotį – prisiminti Vilniaus istoriją ir jo kultūrą</a:t>
            </a:r>
            <a:r>
              <a:rPr lang="lt-LT" dirty="0" smtClean="0"/>
              <a:t>.</a:t>
            </a:r>
          </a:p>
          <a:p>
            <a:r>
              <a:rPr lang="lt-LT" dirty="0"/>
              <a:t>Vaizduojami du Lietuvos valstybės etapai: Didingas kunigaikščių laikų (LDK) miestas ir sovietinių laikų Vilnius. Knygos pradžioje nupieštas Užupio planas. Name, kuriame jie gyvena, Čiurlionis kuria fugas. </a:t>
            </a:r>
            <a:endParaRPr lang="lt-LT" dirty="0" smtClean="0"/>
          </a:p>
        </p:txBody>
      </p:sp>
    </p:spTree>
    <p:extLst>
      <p:ext uri="{BB962C8B-B14F-4D97-AF65-F5344CB8AC3E}">
        <p14:creationId xmlns:p14="http://schemas.microsoft.com/office/powerpoint/2010/main" val="1679495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Kontekstas</a:t>
            </a:r>
          </a:p>
        </p:txBody>
      </p:sp>
      <p:sp>
        <p:nvSpPr>
          <p:cNvPr id="3" name="Content Placeholder 2"/>
          <p:cNvSpPr>
            <a:spLocks noGrp="1"/>
          </p:cNvSpPr>
          <p:nvPr>
            <p:ph idx="1"/>
          </p:nvPr>
        </p:nvSpPr>
        <p:spPr/>
        <p:txBody>
          <a:bodyPr>
            <a:normAutofit lnSpcReduction="10000"/>
          </a:bodyPr>
          <a:lstStyle/>
          <a:p>
            <a:endParaRPr lang="lt-LT" dirty="0"/>
          </a:p>
          <a:p>
            <a:r>
              <a:rPr lang="lt-LT" b="1" dirty="0" smtClean="0"/>
              <a:t>Sovietinio </a:t>
            </a:r>
            <a:r>
              <a:rPr lang="lt-LT" b="1" dirty="0"/>
              <a:t>gyvenimo simboliai </a:t>
            </a:r>
            <a:r>
              <a:rPr lang="lt-LT" dirty="0"/>
              <a:t>– Vasaros gatvė (sistemos beprotybės ženklas), ,,Ryto“ parduotuvė, kur su pižamomis neaptarnaujama, bet galima nusipirkti pigaus vyno – rašalo). Parodų rūmų kavinukė, Milicijos ,,Varonokas“, gaudantis bohemos žmones (fleitininkas, sudaužęs taures, baudžiamas milicijos), Olandų gatvė, kur Laidojimo rūmuose karstuose miega girti duobkasiai (pasitelkimas juodasis humoras</a:t>
            </a:r>
            <a:r>
              <a:rPr lang="lt-LT" dirty="0" smtClean="0"/>
              <a:t>)</a:t>
            </a:r>
          </a:p>
          <a:p>
            <a:r>
              <a:rPr lang="lt-LT" b="1" dirty="0"/>
              <a:t>Miesto istorija atkuriama iš detalių, užuominų ir reikalauja kultūros istorijos </a:t>
            </a:r>
            <a:r>
              <a:rPr lang="lt-LT" b="1" dirty="0" smtClean="0"/>
              <a:t>išmanymo.</a:t>
            </a:r>
            <a:endParaRPr lang="lt-LT" b="1" dirty="0"/>
          </a:p>
        </p:txBody>
      </p:sp>
    </p:spTree>
    <p:extLst>
      <p:ext uri="{BB962C8B-B14F-4D97-AF65-F5344CB8AC3E}">
        <p14:creationId xmlns:p14="http://schemas.microsoft.com/office/powerpoint/2010/main" val="4228928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Kontekstas</a:t>
            </a:r>
          </a:p>
        </p:txBody>
      </p:sp>
      <p:sp>
        <p:nvSpPr>
          <p:cNvPr id="3" name="Content Placeholder 2"/>
          <p:cNvSpPr>
            <a:spLocks noGrp="1"/>
          </p:cNvSpPr>
          <p:nvPr>
            <p:ph idx="1"/>
          </p:nvPr>
        </p:nvSpPr>
        <p:spPr/>
        <p:txBody>
          <a:bodyPr/>
          <a:lstStyle/>
          <a:p>
            <a:r>
              <a:rPr lang="lt-LT" b="1" dirty="0" smtClean="0"/>
              <a:t>Mitologinis</a:t>
            </a:r>
          </a:p>
          <a:p>
            <a:r>
              <a:rPr lang="lt-LT" dirty="0" smtClean="0"/>
              <a:t>Tikrovė </a:t>
            </a:r>
            <a:r>
              <a:rPr lang="lt-LT" dirty="0"/>
              <a:t>kūrinyje transformuojama. Žmogus – </a:t>
            </a:r>
            <a:r>
              <a:rPr lang="lt-LT" dirty="0" smtClean="0"/>
              <a:t>šikšnosparnis. </a:t>
            </a:r>
            <a:r>
              <a:rPr lang="lt-LT" dirty="0"/>
              <a:t>Tūlos kūnas </a:t>
            </a:r>
            <a:r>
              <a:rPr lang="lt-LT" dirty="0" smtClean="0"/>
              <a:t>paverčiamas </a:t>
            </a:r>
            <a:r>
              <a:rPr lang="lt-LT" dirty="0"/>
              <a:t>į </a:t>
            </a:r>
            <a:r>
              <a:rPr lang="lt-LT" dirty="0" smtClean="0"/>
              <a:t>pelenus.</a:t>
            </a:r>
          </a:p>
          <a:p>
            <a:r>
              <a:rPr lang="lt-LT" dirty="0" smtClean="0"/>
              <a:t>Meilės </a:t>
            </a:r>
            <a:r>
              <a:rPr lang="lt-LT" dirty="0"/>
              <a:t>scenoje iš po žemių trykštantis šaltinio </a:t>
            </a:r>
            <a:r>
              <a:rPr lang="lt-LT" dirty="0" smtClean="0"/>
              <a:t>vanduo</a:t>
            </a:r>
          </a:p>
          <a:p>
            <a:r>
              <a:rPr lang="lt-LT" dirty="0" smtClean="0"/>
              <a:t>Dangaus </a:t>
            </a:r>
            <a:r>
              <a:rPr lang="lt-LT" dirty="0"/>
              <a:t>sfera – </a:t>
            </a:r>
            <a:r>
              <a:rPr lang="lt-LT" dirty="0" smtClean="0"/>
              <a:t>šv. Onos bažnyčia, Bernardinų </a:t>
            </a:r>
            <a:r>
              <a:rPr lang="lt-LT" dirty="0"/>
              <a:t>bažnyčios bokštai, kur architektūriškai užkoduoti Gedimino stulpai</a:t>
            </a:r>
          </a:p>
        </p:txBody>
      </p:sp>
    </p:spTree>
    <p:extLst>
      <p:ext uri="{BB962C8B-B14F-4D97-AF65-F5344CB8AC3E}">
        <p14:creationId xmlns:p14="http://schemas.microsoft.com/office/powerpoint/2010/main" val="3491390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404664"/>
            <a:ext cx="5112568"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652139"/>
            <a:ext cx="3384376" cy="467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2704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Romano </a:t>
            </a:r>
            <a:r>
              <a:rPr lang="lt-LT" dirty="0"/>
              <a:t>pobūdis</a:t>
            </a:r>
          </a:p>
        </p:txBody>
      </p:sp>
      <p:sp>
        <p:nvSpPr>
          <p:cNvPr id="3" name="Content Placeholder 2"/>
          <p:cNvSpPr>
            <a:spLocks noGrp="1"/>
          </p:cNvSpPr>
          <p:nvPr>
            <p:ph idx="1"/>
          </p:nvPr>
        </p:nvSpPr>
        <p:spPr/>
        <p:txBody>
          <a:bodyPr/>
          <a:lstStyle/>
          <a:p>
            <a:r>
              <a:rPr lang="lt-LT" dirty="0"/>
              <a:t>Rašytojo žodžiais, ,,Tūla” – tai romanas apie jausmus, bet pirmučiausia apie laiką, būtent apie tam tikrą laikotarpį Vilniuje. Kūrinyje meilė interpretuojama kaip jausmas, leidžiantis patirti būties pilnatvės ir visiško artumo su kitu žmogumi akimirką. Nors ir kelia skausmą, meilė laikoma didžiausia gyvenimo dovana – ji suteikia gyvenimui prasmės, sustiprina žmogaus tikėjimą pačiu savimi, atveria kūrybingumą. </a:t>
            </a:r>
          </a:p>
        </p:txBody>
      </p:sp>
    </p:spTree>
    <p:extLst>
      <p:ext uri="{BB962C8B-B14F-4D97-AF65-F5344CB8AC3E}">
        <p14:creationId xmlns:p14="http://schemas.microsoft.com/office/powerpoint/2010/main" val="1063132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Teminės linijos romane „Tūla“</a:t>
            </a:r>
          </a:p>
        </p:txBody>
      </p:sp>
      <p:sp>
        <p:nvSpPr>
          <p:cNvPr id="3" name="Content Placeholder 2"/>
          <p:cNvSpPr>
            <a:spLocks noGrp="1"/>
          </p:cNvSpPr>
          <p:nvPr>
            <p:ph idx="1"/>
          </p:nvPr>
        </p:nvSpPr>
        <p:spPr/>
        <p:txBody>
          <a:bodyPr/>
          <a:lstStyle/>
          <a:p>
            <a:r>
              <a:rPr lang="lt-LT" dirty="0"/>
              <a:t>Miestas  </a:t>
            </a:r>
          </a:p>
          <a:p>
            <a:r>
              <a:rPr lang="lt-LT" dirty="0"/>
              <a:t>Meilė</a:t>
            </a:r>
          </a:p>
          <a:p>
            <a:r>
              <a:rPr lang="lt-LT" dirty="0"/>
              <a:t>Kūryba</a:t>
            </a:r>
          </a:p>
          <a:p>
            <a:r>
              <a:rPr lang="lt-LT" dirty="0" smtClean="0"/>
              <a:t>Sovietmetis</a:t>
            </a:r>
          </a:p>
          <a:p>
            <a:endParaRPr lang="lt-LT" dirty="0"/>
          </a:p>
          <a:p>
            <a:endParaRPr lang="lt-LT" dirty="0"/>
          </a:p>
          <a:p>
            <a:endParaRPr lang="lt-LT" dirty="0"/>
          </a:p>
        </p:txBody>
      </p:sp>
    </p:spTree>
    <p:extLst>
      <p:ext uri="{BB962C8B-B14F-4D97-AF65-F5344CB8AC3E}">
        <p14:creationId xmlns:p14="http://schemas.microsoft.com/office/powerpoint/2010/main" val="418998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Svarbiausi įvaizdžiai, motyvai</a:t>
            </a:r>
          </a:p>
        </p:txBody>
      </p:sp>
      <p:sp>
        <p:nvSpPr>
          <p:cNvPr id="3" name="Content Placeholder 2"/>
          <p:cNvSpPr>
            <a:spLocks noGrp="1"/>
          </p:cNvSpPr>
          <p:nvPr>
            <p:ph idx="1"/>
          </p:nvPr>
        </p:nvSpPr>
        <p:spPr/>
        <p:txBody>
          <a:bodyPr/>
          <a:lstStyle/>
          <a:p>
            <a:r>
              <a:rPr lang="lt-LT" dirty="0"/>
              <a:t>Tekantis Upės [Vilnelės] vanduo – tekančio laiko ir tekančio kalbėjimo simbolis: apsivalymo topika. Ugnis. Žemė. Oras.</a:t>
            </a:r>
          </a:p>
          <a:p>
            <a:r>
              <a:rPr lang="lt-LT" dirty="0"/>
              <a:t>Kelionės motyvas. Vagabundiškas personažas: „Įdomiai valkataujantis žmogus“ (Liudvikas Jakimavičius). Bohemiška gyvenimo samprata.</a:t>
            </a:r>
          </a:p>
          <a:p>
            <a:r>
              <a:rPr lang="lt-LT" dirty="0"/>
              <a:t>Vienatvė.</a:t>
            </a:r>
          </a:p>
          <a:p>
            <a:r>
              <a:rPr lang="lt-LT" dirty="0"/>
              <a:t>Šikšnosparnis – jungiamoji grandis.</a:t>
            </a:r>
          </a:p>
          <a:p>
            <a:endParaRPr lang="lt-LT" dirty="0"/>
          </a:p>
        </p:txBody>
      </p:sp>
    </p:spTree>
    <p:extLst>
      <p:ext uri="{BB962C8B-B14F-4D97-AF65-F5344CB8AC3E}">
        <p14:creationId xmlns:p14="http://schemas.microsoft.com/office/powerpoint/2010/main" val="4271013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Pasakojimo būdas</a:t>
            </a:r>
            <a:endParaRPr lang="lt-LT" dirty="0"/>
          </a:p>
        </p:txBody>
      </p:sp>
      <p:sp>
        <p:nvSpPr>
          <p:cNvPr id="3" name="Content Placeholder 2"/>
          <p:cNvSpPr>
            <a:spLocks noGrp="1"/>
          </p:cNvSpPr>
          <p:nvPr>
            <p:ph idx="1"/>
          </p:nvPr>
        </p:nvSpPr>
        <p:spPr/>
        <p:txBody>
          <a:bodyPr/>
          <a:lstStyle/>
          <a:p>
            <a:r>
              <a:rPr lang="lt-LT" dirty="0"/>
              <a:t>Romane ,,Tūla“ derinami du pasakojimo būdai: lyrinis ir epinis pasakojimas. Kunčinas romane tęsia XX a. pradžioje lietuvių literatūroje susiformavusią poetinio pasakojimo tradiciją, būdingą J. Biliūno ir Šatrijos Raganos prozai</a:t>
            </a:r>
          </a:p>
        </p:txBody>
      </p:sp>
    </p:spTree>
    <p:extLst>
      <p:ext uri="{BB962C8B-B14F-4D97-AF65-F5344CB8AC3E}">
        <p14:creationId xmlns:p14="http://schemas.microsoft.com/office/powerpoint/2010/main" val="2142819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Užduotis</a:t>
            </a:r>
            <a:endParaRPr lang="lt-LT" dirty="0"/>
          </a:p>
        </p:txBody>
      </p:sp>
      <p:sp>
        <p:nvSpPr>
          <p:cNvPr id="3" name="Content Placeholder 2"/>
          <p:cNvSpPr>
            <a:spLocks noGrp="1"/>
          </p:cNvSpPr>
          <p:nvPr>
            <p:ph idx="1"/>
          </p:nvPr>
        </p:nvSpPr>
        <p:spPr/>
        <p:txBody>
          <a:bodyPr/>
          <a:lstStyle/>
          <a:p>
            <a:r>
              <a:rPr lang="lt-LT" dirty="0" smtClean="0"/>
              <a:t>Prisiminkite Šatrijos Raganos apysakos „Sename dvare“ir J. Biliūno apysakos „</a:t>
            </a:r>
            <a:r>
              <a:rPr lang="lt-LT" dirty="0"/>
              <a:t>Liūdna </a:t>
            </a:r>
            <a:r>
              <a:rPr lang="lt-LT" dirty="0" smtClean="0"/>
              <a:t>pasaka“ pradžias.</a:t>
            </a:r>
          </a:p>
          <a:p>
            <a:pPr marL="0" indent="0">
              <a:buNone/>
            </a:pPr>
            <a:r>
              <a:rPr lang="lt-LT" i="1" dirty="0" smtClean="0"/>
              <a:t>„Minčių lietus“</a:t>
            </a:r>
          </a:p>
          <a:p>
            <a:pPr marL="0" indent="0">
              <a:buNone/>
            </a:pPr>
            <a:endParaRPr lang="lt-LT" dirty="0" smtClean="0"/>
          </a:p>
          <a:p>
            <a:pPr marL="0" indent="0">
              <a:buNone/>
            </a:pPr>
            <a:r>
              <a:rPr lang="lt-LT" dirty="0" smtClean="0"/>
              <a:t>Kuo į jas panaši romano „Tūla“ pradžia?</a:t>
            </a:r>
          </a:p>
          <a:p>
            <a:pPr marL="0" indent="0">
              <a:buNone/>
            </a:pPr>
            <a:endParaRPr lang="lt-LT" dirty="0"/>
          </a:p>
          <a:p>
            <a:pPr marL="0" indent="0">
              <a:buNone/>
            </a:pPr>
            <a:endParaRPr lang="lt-LT" dirty="0"/>
          </a:p>
        </p:txBody>
      </p:sp>
    </p:spTree>
    <p:extLst>
      <p:ext uri="{BB962C8B-B14F-4D97-AF65-F5344CB8AC3E}">
        <p14:creationId xmlns:p14="http://schemas.microsoft.com/office/powerpoint/2010/main" val="3543971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p:txBody>
          <a:bodyPr>
            <a:normAutofit lnSpcReduction="10000"/>
          </a:bodyPr>
          <a:lstStyle/>
          <a:p>
            <a:r>
              <a:rPr lang="lt-LT" dirty="0"/>
              <a:t>Romano pradžią (I dalį) galima laikyti poetiniu tekstu net eilėraščiu proza. Tekstas parašytas kreipinio forma, aiškus adresatas, ryškus emocinis santykis su veikėja</a:t>
            </a:r>
            <a:r>
              <a:rPr lang="lt-LT" dirty="0" smtClean="0"/>
              <a:t>.</a:t>
            </a:r>
          </a:p>
          <a:p>
            <a:pPr marL="0" indent="0">
              <a:buNone/>
            </a:pPr>
            <a:endParaRPr lang="lt-LT" b="1" dirty="0" smtClean="0"/>
          </a:p>
          <a:p>
            <a:pPr marL="0" indent="0">
              <a:buNone/>
            </a:pPr>
            <a:r>
              <a:rPr lang="lt-LT" b="1" dirty="0" smtClean="0"/>
              <a:t>Koks </a:t>
            </a:r>
            <a:r>
              <a:rPr lang="lt-LT" b="1" dirty="0"/>
              <a:t>mylimos moters paveikslas iškyla prieš skaitytojo akis? </a:t>
            </a:r>
            <a:endParaRPr lang="lt-LT" b="1" dirty="0" smtClean="0"/>
          </a:p>
          <a:p>
            <a:r>
              <a:rPr lang="lt-LT" dirty="0"/>
              <a:t>II dalis prasideda epiniu pasakojimu: ,,Anuo metu Tūla gyveno tarp dviejų tiltelių“. Beveik kaip J. Biliūno apysakos ar pasakos pradžia. Skaitytojas nukeliamas į praeitį ir gana pasakišką, bet ir žmogų apribojančią erdvę.</a:t>
            </a:r>
          </a:p>
        </p:txBody>
      </p:sp>
    </p:spTree>
    <p:extLst>
      <p:ext uri="{BB962C8B-B14F-4D97-AF65-F5344CB8AC3E}">
        <p14:creationId xmlns:p14="http://schemas.microsoft.com/office/powerpoint/2010/main" val="1078639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Romano kalba</a:t>
            </a:r>
            <a:endParaRPr lang="lt-LT" dirty="0"/>
          </a:p>
        </p:txBody>
      </p:sp>
      <p:sp>
        <p:nvSpPr>
          <p:cNvPr id="3" name="Content Placeholder 2"/>
          <p:cNvSpPr>
            <a:spLocks noGrp="1"/>
          </p:cNvSpPr>
          <p:nvPr>
            <p:ph idx="1"/>
          </p:nvPr>
        </p:nvSpPr>
        <p:spPr/>
        <p:txBody>
          <a:bodyPr>
            <a:normAutofit fontScale="92500" lnSpcReduction="20000"/>
          </a:bodyPr>
          <a:lstStyle/>
          <a:p>
            <a:r>
              <a:rPr lang="lt-LT" dirty="0" smtClean="0"/>
              <a:t>Iš poetinės ekstazės pereinama </a:t>
            </a:r>
            <a:r>
              <a:rPr lang="lt-LT" dirty="0"/>
              <a:t>į </a:t>
            </a:r>
            <a:r>
              <a:rPr lang="lt-LT" dirty="0" smtClean="0"/>
              <a:t>autoironiją.</a:t>
            </a:r>
            <a:endParaRPr lang="lt-LT" dirty="0"/>
          </a:p>
          <a:p>
            <a:r>
              <a:rPr lang="lt-LT" dirty="0" smtClean="0"/>
              <a:t>Ypatingą </a:t>
            </a:r>
            <a:r>
              <a:rPr lang="lt-LT" dirty="0"/>
              <a:t>pagrindinio veikėjo laisvumą, atsipalaidavimą atspindi nė trupučio nesuvaržyta kalba. Kadangi romanas vaizduoja buitines scenas, kasdienybę, </a:t>
            </a:r>
            <a:r>
              <a:rPr lang="lt-LT" dirty="0" smtClean="0"/>
              <a:t>ta </a:t>
            </a:r>
            <a:r>
              <a:rPr lang="lt-LT" dirty="0"/>
              <a:t>paprasta, įvykius atitinkanti pasakotojo kalba </a:t>
            </a:r>
            <a:r>
              <a:rPr lang="lt-LT" dirty="0" smtClean="0"/>
              <a:t>neišsiskiria </a:t>
            </a:r>
            <a:r>
              <a:rPr lang="lt-LT" dirty="0"/>
              <a:t>iš bendro konteksto</a:t>
            </a:r>
          </a:p>
          <a:p>
            <a:r>
              <a:rPr lang="lt-LT" dirty="0"/>
              <a:t> Ironiją perteikia rusiški keiksmažodžiai, šmaikštūs naujadarai, buitiniai dialogai: „dauguma šitaip: Lakūdra! Ko tu, tramtararam landžioji pas jaunus bernus?“</a:t>
            </a:r>
          </a:p>
          <a:p>
            <a:r>
              <a:rPr lang="lt-LT" dirty="0"/>
              <a:t>Autorius drąsiai vartoja nešvankius posakius, vaizduoja erotines scenas ir visa tai pateikia kaip literatūrines priemones.</a:t>
            </a:r>
          </a:p>
          <a:p>
            <a:r>
              <a:rPr lang="lt-LT" dirty="0"/>
              <a:t>Kalbinių formų gausa „Tūloje“ pagyvina pasakojimą, padaro patrauklesnį skaitytojui, padeda įsijausti į pasakojamą istoriją.</a:t>
            </a:r>
          </a:p>
          <a:p>
            <a:endParaRPr lang="lt-LT" dirty="0"/>
          </a:p>
        </p:txBody>
      </p:sp>
    </p:spTree>
    <p:extLst>
      <p:ext uri="{BB962C8B-B14F-4D97-AF65-F5344CB8AC3E}">
        <p14:creationId xmlns:p14="http://schemas.microsoft.com/office/powerpoint/2010/main" val="583534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Namų darbas</a:t>
            </a:r>
            <a:endParaRPr lang="lt-LT" dirty="0"/>
          </a:p>
        </p:txBody>
      </p:sp>
      <p:sp>
        <p:nvSpPr>
          <p:cNvPr id="3" name="Content Placeholder 2"/>
          <p:cNvSpPr>
            <a:spLocks noGrp="1"/>
          </p:cNvSpPr>
          <p:nvPr>
            <p:ph idx="1"/>
          </p:nvPr>
        </p:nvSpPr>
        <p:spPr/>
        <p:txBody>
          <a:bodyPr/>
          <a:lstStyle/>
          <a:p>
            <a:r>
              <a:rPr lang="lt-LT" dirty="0" smtClean="0"/>
              <a:t>Parašyti 5 teiginius apie pagrindinį </a:t>
            </a:r>
            <a:r>
              <a:rPr lang="lt-LT" smtClean="0"/>
              <a:t>romano veikėją (pasakotoją). </a:t>
            </a:r>
            <a:r>
              <a:rPr lang="lt-LT" dirty="0" smtClean="0"/>
              <a:t>Pasiruošti žodžiu juos pakomentuoti. </a:t>
            </a:r>
            <a:endParaRPr lang="lt-LT" dirty="0"/>
          </a:p>
        </p:txBody>
      </p:sp>
    </p:spTree>
    <p:extLst>
      <p:ext uri="{BB962C8B-B14F-4D97-AF65-F5344CB8AC3E}">
        <p14:creationId xmlns:p14="http://schemas.microsoft.com/office/powerpoint/2010/main" val="457141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2 pamoka</a:t>
            </a:r>
            <a:endParaRPr lang="lt-LT" dirty="0"/>
          </a:p>
        </p:txBody>
      </p:sp>
      <p:sp>
        <p:nvSpPr>
          <p:cNvPr id="3" name="Content Placeholder 2"/>
          <p:cNvSpPr>
            <a:spLocks noGrp="1"/>
          </p:cNvSpPr>
          <p:nvPr>
            <p:ph idx="1"/>
          </p:nvPr>
        </p:nvSpPr>
        <p:spPr/>
        <p:txBody>
          <a:bodyPr/>
          <a:lstStyle/>
          <a:p>
            <a:r>
              <a:rPr lang="lt-LT" dirty="0" smtClean="0"/>
              <a:t>Romano „Tūla“ pagrindinis veikėjas – menininkas, ieškantis galimybės būti laisvas.</a:t>
            </a:r>
            <a:endParaRPr lang="lt-LT" dirty="0"/>
          </a:p>
        </p:txBody>
      </p:sp>
    </p:spTree>
    <p:extLst>
      <p:ext uri="{BB962C8B-B14F-4D97-AF65-F5344CB8AC3E}">
        <p14:creationId xmlns:p14="http://schemas.microsoft.com/office/powerpoint/2010/main" val="2537367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Pagrindinis veikėjas</a:t>
            </a:r>
            <a:endParaRPr lang="lt-LT" dirty="0"/>
          </a:p>
        </p:txBody>
      </p:sp>
      <p:sp>
        <p:nvSpPr>
          <p:cNvPr id="3" name="Content Placeholder 2"/>
          <p:cNvSpPr>
            <a:spLocks noGrp="1"/>
          </p:cNvSpPr>
          <p:nvPr>
            <p:ph idx="1"/>
          </p:nvPr>
        </p:nvSpPr>
        <p:spPr/>
        <p:txBody>
          <a:bodyPr>
            <a:normAutofit fontScale="92500" lnSpcReduction="10000"/>
          </a:bodyPr>
          <a:lstStyle/>
          <a:p>
            <a:r>
              <a:rPr lang="lt-LT" dirty="0" smtClean="0"/>
              <a:t>Silpnas, nelaisvas vyras, nesugebantis </a:t>
            </a:r>
            <a:r>
              <a:rPr lang="lt-LT" dirty="0"/>
              <a:t>bendrauti </a:t>
            </a:r>
            <a:r>
              <a:rPr lang="lt-LT" dirty="0" smtClean="0"/>
              <a:t>su aplinkiniais.</a:t>
            </a:r>
            <a:endParaRPr lang="lt-LT" dirty="0"/>
          </a:p>
          <a:p>
            <a:r>
              <a:rPr lang="lt-LT" dirty="0" smtClean="0"/>
              <a:t>Besipriešinantis visuomenės </a:t>
            </a:r>
            <a:r>
              <a:rPr lang="lt-LT" dirty="0"/>
              <a:t>galios </a:t>
            </a:r>
            <a:r>
              <a:rPr lang="lt-LT" dirty="0" smtClean="0"/>
              <a:t>struktūroms, maištaujantis </a:t>
            </a:r>
            <a:r>
              <a:rPr lang="lt-LT" dirty="0"/>
              <a:t>prieš </a:t>
            </a:r>
            <a:r>
              <a:rPr lang="lt-LT" dirty="0" smtClean="0"/>
              <a:t>sistemą, tačiau niekaip neišsilaisvinantis </a:t>
            </a:r>
            <a:r>
              <a:rPr lang="lt-LT" dirty="0"/>
              <a:t>(pvz., </a:t>
            </a:r>
            <a:r>
              <a:rPr lang="lt-LT" dirty="0" smtClean="0"/>
              <a:t>lieka psichiatrinėje ligoninėje, turi priklausomybę nuo alkoholio).</a:t>
            </a:r>
          </a:p>
          <a:p>
            <a:r>
              <a:rPr lang="lt-LT" dirty="0" smtClean="0"/>
              <a:t>Bohemos žmogus, kuris </a:t>
            </a:r>
            <a:r>
              <a:rPr lang="lt-LT" dirty="0"/>
              <a:t>renkasi pasitraukimą iš viešojo sovietinio gyvenimo ir alkoholį kaip priemonę ištverti sovietinį absurdą.</a:t>
            </a:r>
            <a:endParaRPr lang="lt-LT" dirty="0" smtClean="0"/>
          </a:p>
          <a:p>
            <a:r>
              <a:rPr lang="lt-LT" dirty="0" smtClean="0"/>
              <a:t>Išdidus</a:t>
            </a:r>
            <a:r>
              <a:rPr lang="lt-LT" dirty="0"/>
              <a:t>, kupinas valkatiškos savigarbos, nepaisant to, kad gyvenimo aplinkybės gniuždo jį kaip kūrėją ir kaip žmogų (rusės moters ir žmonos bandymas paversti sėsliu žmogumi).</a:t>
            </a:r>
          </a:p>
          <a:p>
            <a:endParaRPr lang="lt-LT" dirty="0"/>
          </a:p>
        </p:txBody>
      </p:sp>
    </p:spTree>
    <p:extLst>
      <p:ext uri="{BB962C8B-B14F-4D97-AF65-F5344CB8AC3E}">
        <p14:creationId xmlns:p14="http://schemas.microsoft.com/office/powerpoint/2010/main" val="532377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Pagrindinis veikėjas</a:t>
            </a:r>
          </a:p>
        </p:txBody>
      </p:sp>
      <p:sp>
        <p:nvSpPr>
          <p:cNvPr id="3" name="Content Placeholder 2"/>
          <p:cNvSpPr>
            <a:spLocks noGrp="1"/>
          </p:cNvSpPr>
          <p:nvPr>
            <p:ph idx="1"/>
          </p:nvPr>
        </p:nvSpPr>
        <p:spPr/>
        <p:txBody>
          <a:bodyPr>
            <a:normAutofit/>
          </a:bodyPr>
          <a:lstStyle/>
          <a:p>
            <a:r>
              <a:rPr lang="lt-LT" dirty="0" smtClean="0"/>
              <a:t>Neatsiejamas </a:t>
            </a:r>
            <a:r>
              <a:rPr lang="lt-LT" dirty="0"/>
              <a:t>nuo savo gyvenamojo </a:t>
            </a:r>
            <a:r>
              <a:rPr lang="lt-LT" dirty="0" smtClean="0"/>
              <a:t>meto. XX </a:t>
            </a:r>
            <a:r>
              <a:rPr lang="lt-LT" dirty="0"/>
              <a:t>amžiaus kūrėjas yra sukrėstas karo, trėmimų patirties, praradęs tikėjimą Dievu ir savimi. </a:t>
            </a:r>
            <a:endParaRPr lang="lt-LT" dirty="0" smtClean="0"/>
          </a:p>
          <a:p>
            <a:r>
              <a:rPr lang="lt-LT" dirty="0"/>
              <a:t>Suvokęs tikrovės absurdiškumą bėga į pasąmonės pasaulį, nes tada nereikia mąstyti ir spręsti savo gyvenimo problemų. </a:t>
            </a:r>
            <a:endParaRPr lang="lt-LT" dirty="0" smtClean="0"/>
          </a:p>
          <a:p>
            <a:r>
              <a:rPr lang="lt-LT" dirty="0" smtClean="0"/>
              <a:t>Susitapatina </a:t>
            </a:r>
            <a:r>
              <a:rPr lang="lt-LT" dirty="0"/>
              <a:t>su šikšnosparniu, nes tokia būsena jam yra priimtinesnė. Tai  įrodo daugiau nei 21 kartą pavartoti šikšnosparnio vaizdai</a:t>
            </a:r>
            <a:r>
              <a:rPr lang="lt-LT" dirty="0" smtClean="0"/>
              <a:t>.</a:t>
            </a:r>
          </a:p>
          <a:p>
            <a:endParaRPr lang="lt-LT" dirty="0" smtClean="0"/>
          </a:p>
          <a:p>
            <a:endParaRPr lang="lt-LT" dirty="0"/>
          </a:p>
        </p:txBody>
      </p:sp>
    </p:spTree>
    <p:extLst>
      <p:ext uri="{BB962C8B-B14F-4D97-AF65-F5344CB8AC3E}">
        <p14:creationId xmlns:p14="http://schemas.microsoft.com/office/powerpoint/2010/main" val="872027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Pagrindinis veikėjas</a:t>
            </a:r>
          </a:p>
        </p:txBody>
      </p:sp>
      <p:sp>
        <p:nvSpPr>
          <p:cNvPr id="3" name="Content Placeholder 2"/>
          <p:cNvSpPr>
            <a:spLocks noGrp="1"/>
          </p:cNvSpPr>
          <p:nvPr>
            <p:ph idx="1"/>
          </p:nvPr>
        </p:nvSpPr>
        <p:spPr/>
        <p:txBody>
          <a:bodyPr>
            <a:normAutofit lnSpcReduction="10000"/>
          </a:bodyPr>
          <a:lstStyle/>
          <a:p>
            <a:r>
              <a:rPr lang="lt-LT" dirty="0" smtClean="0"/>
              <a:t>G</a:t>
            </a:r>
            <a:r>
              <a:rPr lang="fi-FI" dirty="0" smtClean="0"/>
              <a:t>yvena </a:t>
            </a:r>
            <a:r>
              <a:rPr lang="fi-FI" dirty="0"/>
              <a:t>svajonėse, vengia keistis pats ir keisti savo gyvenimą, kuris jo netenkina. </a:t>
            </a:r>
            <a:endParaRPr lang="lt-LT" dirty="0" smtClean="0"/>
          </a:p>
          <a:p>
            <a:r>
              <a:rPr lang="lt-LT" dirty="0" smtClean="0"/>
              <a:t>Būdamas </a:t>
            </a:r>
            <a:r>
              <a:rPr lang="lt-LT" dirty="0"/>
              <a:t>alkoholikas, </a:t>
            </a:r>
            <a:r>
              <a:rPr lang="lt-LT" dirty="0" smtClean="0"/>
              <a:t>vis </a:t>
            </a:r>
            <a:r>
              <a:rPr lang="lt-LT" dirty="0"/>
              <a:t>tiek išsaugo pagarbos savo kraštui, jo istorijai likučius, moralinius įsipareigojimus – tesimas jo paties duotas pažadas Tūlą palaidoti Vilniuje</a:t>
            </a:r>
            <a:r>
              <a:rPr lang="lt-LT" dirty="0" smtClean="0"/>
              <a:t>.</a:t>
            </a:r>
          </a:p>
          <a:p>
            <a:r>
              <a:rPr lang="lt-LT" dirty="0" smtClean="0"/>
              <a:t>Išsaugo </a:t>
            </a:r>
            <a:r>
              <a:rPr lang="lt-LT" dirty="0"/>
              <a:t>savo tapatybę ir kūrybą </a:t>
            </a:r>
            <a:r>
              <a:rPr lang="lt-LT" dirty="0" smtClean="0"/>
              <a:t>suvokia </a:t>
            </a:r>
            <a:r>
              <a:rPr lang="lt-LT" dirty="0"/>
              <a:t>kaip šventumo ir pakylėtumo momentą ir apraišką. Tik per kūrybą ir bažnyčių bokštus veikėjas žvelgia į tai, kas idealu</a:t>
            </a:r>
            <a:r>
              <a:rPr lang="lt-LT" dirty="0" smtClean="0"/>
              <a:t>.</a:t>
            </a:r>
          </a:p>
          <a:p>
            <a:r>
              <a:rPr lang="lt-LT" dirty="0" smtClean="0"/>
              <a:t>Ironiškas ir lyriškas.</a:t>
            </a:r>
          </a:p>
          <a:p>
            <a:r>
              <a:rPr lang="lt-LT" dirty="0" smtClean="0"/>
              <a:t>Geba giliai jausti ir analizuoti savo jausmus.</a:t>
            </a:r>
            <a:endParaRPr lang="lt-LT" dirty="0"/>
          </a:p>
        </p:txBody>
      </p:sp>
    </p:spTree>
    <p:extLst>
      <p:ext uri="{BB962C8B-B14F-4D97-AF65-F5344CB8AC3E}">
        <p14:creationId xmlns:p14="http://schemas.microsoft.com/office/powerpoint/2010/main" val="1256768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Užduotis</a:t>
            </a:r>
            <a:endParaRPr lang="lt-LT" dirty="0"/>
          </a:p>
        </p:txBody>
      </p:sp>
      <p:sp>
        <p:nvSpPr>
          <p:cNvPr id="3" name="Content Placeholder 2"/>
          <p:cNvSpPr>
            <a:spLocks noGrp="1"/>
          </p:cNvSpPr>
          <p:nvPr>
            <p:ph idx="1"/>
          </p:nvPr>
        </p:nvSpPr>
        <p:spPr/>
        <p:txBody>
          <a:bodyPr>
            <a:normAutofit fontScale="92500" lnSpcReduction="10000"/>
          </a:bodyPr>
          <a:lstStyle/>
          <a:p>
            <a:pPr marL="0" indent="0">
              <a:buNone/>
            </a:pPr>
            <a:endParaRPr lang="lt-LT" dirty="0" smtClean="0"/>
          </a:p>
          <a:p>
            <a:pPr marL="0" indent="0">
              <a:buNone/>
            </a:pPr>
            <a:r>
              <a:rPr lang="lt-LT" dirty="0" smtClean="0"/>
              <a:t>Parašykite įžangą ir vieną dėstymo pastraipą remdamiesi J.Kunčino romanu „Tūla“.</a:t>
            </a:r>
          </a:p>
          <a:p>
            <a:pPr marL="0" indent="0">
              <a:buNone/>
            </a:pPr>
            <a:r>
              <a:rPr lang="lt-LT" i="1" dirty="0" smtClean="0"/>
              <a:t>Literatūrinis rašinys </a:t>
            </a:r>
          </a:p>
          <a:p>
            <a:pPr marL="0" indent="0">
              <a:buNone/>
            </a:pPr>
            <a:r>
              <a:rPr lang="lt-LT" dirty="0"/>
              <a:t>	</a:t>
            </a:r>
            <a:r>
              <a:rPr lang="lt-LT" sz="3200" b="1" dirty="0"/>
              <a:t>Kenčiančio žmogaus vaizdavimas </a:t>
            </a:r>
            <a:r>
              <a:rPr lang="lt-LT" sz="3200" b="1" dirty="0" smtClean="0"/>
              <a:t>   XX</a:t>
            </a:r>
            <a:r>
              <a:rPr lang="lt-LT" sz="3200" b="1" dirty="0"/>
              <a:t>. a. </a:t>
            </a:r>
            <a:r>
              <a:rPr lang="lt-LT" sz="3200" b="1" dirty="0" smtClean="0"/>
              <a:t>prozoje</a:t>
            </a:r>
          </a:p>
          <a:p>
            <a:pPr marL="0" indent="0">
              <a:buNone/>
            </a:pPr>
            <a:r>
              <a:rPr lang="lt-LT" i="1" dirty="0" smtClean="0"/>
              <a:t>Samprotavimo rašinys</a:t>
            </a:r>
          </a:p>
          <a:p>
            <a:pPr marL="0" indent="0">
              <a:buNone/>
            </a:pPr>
            <a:r>
              <a:rPr lang="lt-LT" i="1" dirty="0"/>
              <a:t>•	</a:t>
            </a:r>
            <a:r>
              <a:rPr lang="lt-LT" sz="3200" b="1" dirty="0"/>
              <a:t>Kokią įtaką žmogaus sprendimams daro aplinka ir kokią jo paties vertybės?</a:t>
            </a:r>
            <a:endParaRPr lang="lt-LT" sz="3200" b="1" dirty="0" smtClean="0"/>
          </a:p>
          <a:p>
            <a:pPr marL="0" indent="0">
              <a:buNone/>
            </a:pPr>
            <a:endParaRPr lang="lt-LT" b="1" dirty="0" smtClean="0"/>
          </a:p>
          <a:p>
            <a:endParaRPr lang="lt-LT" b="1" dirty="0" smtClean="0"/>
          </a:p>
          <a:p>
            <a:endParaRPr lang="lt-LT" dirty="0"/>
          </a:p>
        </p:txBody>
      </p:sp>
    </p:spTree>
    <p:extLst>
      <p:ext uri="{BB962C8B-B14F-4D97-AF65-F5344CB8AC3E}">
        <p14:creationId xmlns:p14="http://schemas.microsoft.com/office/powerpoint/2010/main" val="401958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3 pamoka</a:t>
            </a:r>
            <a:endParaRPr lang="lt-LT" dirty="0"/>
          </a:p>
        </p:txBody>
      </p:sp>
      <p:sp>
        <p:nvSpPr>
          <p:cNvPr id="3" name="Content Placeholder 2"/>
          <p:cNvSpPr>
            <a:spLocks noGrp="1"/>
          </p:cNvSpPr>
          <p:nvPr>
            <p:ph idx="1"/>
          </p:nvPr>
        </p:nvSpPr>
        <p:spPr/>
        <p:txBody>
          <a:bodyPr/>
          <a:lstStyle/>
          <a:p>
            <a:pPr marL="0" indent="0">
              <a:buNone/>
            </a:pPr>
            <a:r>
              <a:rPr lang="lt-LT" dirty="0"/>
              <a:t>	Meilės poetizavimas romane. Tūlos paveikslas.</a:t>
            </a:r>
          </a:p>
        </p:txBody>
      </p:sp>
    </p:spTree>
    <p:extLst>
      <p:ext uri="{BB962C8B-B14F-4D97-AF65-F5344CB8AC3E}">
        <p14:creationId xmlns:p14="http://schemas.microsoft.com/office/powerpoint/2010/main" val="1319629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Tūlos paveikslas</a:t>
            </a:r>
            <a:endParaRPr lang="lt-LT" dirty="0"/>
          </a:p>
        </p:txBody>
      </p:sp>
      <p:sp>
        <p:nvSpPr>
          <p:cNvPr id="3" name="Content Placeholder 2"/>
          <p:cNvSpPr>
            <a:spLocks noGrp="1"/>
          </p:cNvSpPr>
          <p:nvPr>
            <p:ph idx="1"/>
          </p:nvPr>
        </p:nvSpPr>
        <p:spPr/>
        <p:txBody>
          <a:bodyPr>
            <a:normAutofit fontScale="92500"/>
          </a:bodyPr>
          <a:lstStyle/>
          <a:p>
            <a:r>
              <a:rPr lang="lt-LT" dirty="0"/>
              <a:t>Tūla turi realų prototipą. Veikėjas su ja bendravo  savaitę ir vieną vakarą po septynerių metų</a:t>
            </a:r>
            <a:r>
              <a:rPr lang="lt-LT" dirty="0" smtClean="0"/>
              <a:t>.</a:t>
            </a:r>
          </a:p>
          <a:p>
            <a:r>
              <a:rPr lang="lt-LT" dirty="0" smtClean="0"/>
              <a:t>Tūla veikėjui </a:t>
            </a:r>
            <a:r>
              <a:rPr lang="lt-LT" dirty="0"/>
              <a:t>suteikia gyvenimo prasmės </a:t>
            </a:r>
            <a:r>
              <a:rPr lang="lt-LT" dirty="0" smtClean="0"/>
              <a:t>pojūtį.</a:t>
            </a:r>
          </a:p>
          <a:p>
            <a:r>
              <a:rPr lang="lt-LT" dirty="0" smtClean="0"/>
              <a:t>Į </a:t>
            </a:r>
            <a:r>
              <a:rPr lang="lt-LT" dirty="0"/>
              <a:t>Tūlą  žvelgiama veikėjo akimis, todėl objektyvų Tūlos paveikslą sunku susikurti. Kaip jaučiasi, ką galvoja Tūla, skaitytojui lieka mįslė</a:t>
            </a:r>
            <a:r>
              <a:rPr lang="lt-LT" dirty="0" smtClean="0"/>
              <a:t>.</a:t>
            </a:r>
          </a:p>
          <a:p>
            <a:r>
              <a:rPr lang="lt-LT" dirty="0"/>
              <a:t>Tūla vaizduojama ne tik kaip sistemos auka, bet ir pagrindinio veikėjo gelbėtoja nuo absurdo pojūčio, tarsi šventoji, išgananti sovietmečio žmogų (ji nueina iki miško, ten sudega, palaidojama, vėliau parvežama į Vilnių ir čia lieka amžinai). </a:t>
            </a:r>
          </a:p>
          <a:p>
            <a:endParaRPr lang="lt-LT" dirty="0"/>
          </a:p>
        </p:txBody>
      </p:sp>
    </p:spTree>
    <p:extLst>
      <p:ext uri="{BB962C8B-B14F-4D97-AF65-F5344CB8AC3E}">
        <p14:creationId xmlns:p14="http://schemas.microsoft.com/office/powerpoint/2010/main" val="2325323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Tūlos paveikslas</a:t>
            </a:r>
          </a:p>
        </p:txBody>
      </p:sp>
      <p:sp>
        <p:nvSpPr>
          <p:cNvPr id="3" name="Content Placeholder 2"/>
          <p:cNvSpPr>
            <a:spLocks noGrp="1"/>
          </p:cNvSpPr>
          <p:nvPr>
            <p:ph idx="1"/>
          </p:nvPr>
        </p:nvSpPr>
        <p:spPr/>
        <p:txBody>
          <a:bodyPr>
            <a:normAutofit/>
          </a:bodyPr>
          <a:lstStyle/>
          <a:p>
            <a:r>
              <a:rPr lang="lt-LT" dirty="0" smtClean="0"/>
              <a:t>Tūlos </a:t>
            </a:r>
            <a:r>
              <a:rPr lang="lt-LT" dirty="0"/>
              <a:t>vardas, pasak Aušros </a:t>
            </a:r>
            <a:r>
              <a:rPr lang="lt-LT" dirty="0" smtClean="0"/>
              <a:t>Martišiūtės</a:t>
            </a:r>
            <a:r>
              <a:rPr lang="lt-LT" dirty="0"/>
              <a:t>, gali būti siejamas ir su įvardžiu ,,tūlas“(dažnas, ne vienas DLKŽ). Kaip asmenybė ji buvo nepastebima, nevertinama, nepritapusi prie aplinkos menininkė. </a:t>
            </a:r>
            <a:endParaRPr lang="lt-LT" dirty="0" smtClean="0"/>
          </a:p>
          <a:p>
            <a:r>
              <a:rPr lang="lt-LT" dirty="0" smtClean="0"/>
              <a:t>Tūla </a:t>
            </a:r>
            <a:r>
              <a:rPr lang="lt-LT" dirty="0"/>
              <a:t>nesvarbaus, nereikšmingo sovietmečio žmogaus metonimija. </a:t>
            </a:r>
            <a:endParaRPr lang="lt-LT" dirty="0" smtClean="0"/>
          </a:p>
          <a:p>
            <a:r>
              <a:rPr lang="lt-LT" dirty="0" smtClean="0"/>
              <a:t>Tūla </a:t>
            </a:r>
            <a:r>
              <a:rPr lang="lt-LT" dirty="0"/>
              <a:t>palaidojama kaip bevardė: ,,Čia palaidota Tūla. Dievas žino jos tikrąjį vardą“. Šis užrašas lieka kapo viduje, po restauruojamo namo grindimis. </a:t>
            </a:r>
          </a:p>
        </p:txBody>
      </p:sp>
    </p:spTree>
    <p:extLst>
      <p:ext uri="{BB962C8B-B14F-4D97-AF65-F5344CB8AC3E}">
        <p14:creationId xmlns:p14="http://schemas.microsoft.com/office/powerpoint/2010/main" val="550869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Meilės tema</a:t>
            </a:r>
            <a:endParaRPr lang="lt-LT" dirty="0"/>
          </a:p>
        </p:txBody>
      </p:sp>
      <p:sp>
        <p:nvSpPr>
          <p:cNvPr id="3" name="Content Placeholder 2"/>
          <p:cNvSpPr>
            <a:spLocks noGrp="1"/>
          </p:cNvSpPr>
          <p:nvPr>
            <p:ph idx="1"/>
          </p:nvPr>
        </p:nvSpPr>
        <p:spPr/>
        <p:txBody>
          <a:bodyPr>
            <a:normAutofit fontScale="85000" lnSpcReduction="10000"/>
          </a:bodyPr>
          <a:lstStyle/>
          <a:p>
            <a:r>
              <a:rPr lang="lt-LT" dirty="0"/>
              <a:t>Meilės jausmas  romantiškai poetizuojamas.</a:t>
            </a:r>
          </a:p>
          <a:p>
            <a:r>
              <a:rPr lang="lt-LT" dirty="0"/>
              <a:t> Meilės scena – transcendentinės patirties momentas. Ji be galo poetiškai vaizduojama.</a:t>
            </a:r>
          </a:p>
          <a:p>
            <a:r>
              <a:rPr lang="lt-LT" dirty="0" smtClean="0"/>
              <a:t>,,</a:t>
            </a:r>
            <a:r>
              <a:rPr lang="lt-LT" dirty="0"/>
              <a:t>Meilė sušvinta kaip didžioji  vertybė, vienintelė būties viršūnė, į kurią žmonės tik kartą ir tik trumpam tepakyla</a:t>
            </a:r>
            <a:r>
              <a:rPr lang="lt-LT" dirty="0" smtClean="0"/>
              <a:t>.“</a:t>
            </a:r>
          </a:p>
          <a:p>
            <a:r>
              <a:rPr lang="lt-LT" dirty="0"/>
              <a:t>,,Meilė nebegali išgelbėti irstančios, pasmerktos, grimztančios į dugną egzistencijos, kuriai nebėra į ką įsikabinti. Telieka paskutinis melodramatiškas gedulingas mostas – palaidoti mylimosios palaikus išgriauto ir vėl atstatomo jos namo grindyse“ </a:t>
            </a:r>
            <a:endParaRPr lang="lt-LT" dirty="0" smtClean="0"/>
          </a:p>
          <a:p>
            <a:pPr marL="0" indent="0">
              <a:buNone/>
            </a:pPr>
            <a:r>
              <a:rPr lang="lt-LT" dirty="0" smtClean="0"/>
              <a:t>					Vytautas Kubilius </a:t>
            </a:r>
          </a:p>
          <a:p>
            <a:pPr marL="0" indent="0">
              <a:buNone/>
            </a:pPr>
            <a:r>
              <a:rPr lang="lt-LT" dirty="0" smtClean="0"/>
              <a:t>Meilės istorija šiek tiek primena  </a:t>
            </a:r>
            <a:r>
              <a:rPr lang="lt-LT" dirty="0"/>
              <a:t>Orfėjo ir </a:t>
            </a:r>
            <a:r>
              <a:rPr lang="lt-LT" dirty="0" smtClean="0"/>
              <a:t>Euridikės mitą. </a:t>
            </a:r>
            <a:r>
              <a:rPr lang="lt-LT" dirty="0"/>
              <a:t>Tūla miršta, o pagrindinis veikėjas eina jos susigrąžinti iš anapus. </a:t>
            </a:r>
          </a:p>
        </p:txBody>
      </p:sp>
    </p:spTree>
    <p:extLst>
      <p:ext uri="{BB962C8B-B14F-4D97-AF65-F5344CB8AC3E}">
        <p14:creationId xmlns:p14="http://schemas.microsoft.com/office/powerpoint/2010/main" val="104042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Išvados</a:t>
            </a:r>
            <a:endParaRPr lang="lt-LT" dirty="0"/>
          </a:p>
        </p:txBody>
      </p:sp>
      <p:sp>
        <p:nvSpPr>
          <p:cNvPr id="3" name="Content Placeholder 2"/>
          <p:cNvSpPr>
            <a:spLocks noGrp="1"/>
          </p:cNvSpPr>
          <p:nvPr>
            <p:ph idx="1"/>
          </p:nvPr>
        </p:nvSpPr>
        <p:spPr/>
        <p:txBody>
          <a:bodyPr>
            <a:normAutofit/>
          </a:bodyPr>
          <a:lstStyle/>
          <a:p>
            <a:r>
              <a:rPr lang="lt-LT" dirty="0"/>
              <a:t>Tai monologinis romanas apie meilę, </a:t>
            </a:r>
            <a:r>
              <a:rPr lang="lt-LT" dirty="0" smtClean="0"/>
              <a:t>vieno</a:t>
            </a:r>
            <a:r>
              <a:rPr lang="lt-LT" dirty="0"/>
              <a:t>, o ne dviejų žmonių jausmo istorija.	</a:t>
            </a:r>
            <a:endParaRPr lang="lt-LT" dirty="0" smtClean="0"/>
          </a:p>
          <a:p>
            <a:r>
              <a:rPr lang="lt-LT" dirty="0"/>
              <a:t>Užrašai apie Tūlą tampa kūrybiškumo ženklu.</a:t>
            </a:r>
          </a:p>
          <a:p>
            <a:r>
              <a:rPr lang="lt-LT" dirty="0"/>
              <a:t>Tūla – kaip gyvenimo esmės simbolis.</a:t>
            </a:r>
          </a:p>
          <a:p>
            <a:r>
              <a:rPr lang="lt-LT" dirty="0"/>
              <a:t>Istorinis ir literatūrinis Vilniaus, Užupio aprašymas.</a:t>
            </a:r>
          </a:p>
          <a:p>
            <a:r>
              <a:rPr lang="lt-LT" dirty="0"/>
              <a:t>Romane fiksuojamos trauminės patirtys.</a:t>
            </a:r>
          </a:p>
          <a:p>
            <a:endParaRPr lang="lt-LT" dirty="0"/>
          </a:p>
        </p:txBody>
      </p:sp>
    </p:spTree>
    <p:extLst>
      <p:ext uri="{BB962C8B-B14F-4D97-AF65-F5344CB8AC3E}">
        <p14:creationId xmlns:p14="http://schemas.microsoft.com/office/powerpoint/2010/main" val="3572159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Namų darbas</a:t>
            </a:r>
            <a:endParaRPr lang="lt-LT" dirty="0"/>
          </a:p>
        </p:txBody>
      </p:sp>
      <p:sp>
        <p:nvSpPr>
          <p:cNvPr id="3" name="Content Placeholder 2"/>
          <p:cNvSpPr>
            <a:spLocks noGrp="1"/>
          </p:cNvSpPr>
          <p:nvPr>
            <p:ph idx="1"/>
          </p:nvPr>
        </p:nvSpPr>
        <p:spPr/>
        <p:txBody>
          <a:bodyPr/>
          <a:lstStyle/>
          <a:p>
            <a:r>
              <a:rPr lang="lt-LT" dirty="0" smtClean="0"/>
              <a:t>Pratęskite mintis 5 – 10 sakinių.</a:t>
            </a:r>
          </a:p>
          <a:p>
            <a:r>
              <a:rPr lang="lt-LT" dirty="0" smtClean="0"/>
              <a:t>„Tūla“ nuo anksčiau mano skaitytų kūrinių skiriasi.....</a:t>
            </a:r>
          </a:p>
          <a:p>
            <a:r>
              <a:rPr lang="lt-LT" dirty="0" smtClean="0"/>
              <a:t>Pagrindinio romano veikėjo gyvenimišką poziciją vertinu ..............</a:t>
            </a:r>
          </a:p>
          <a:p>
            <a:r>
              <a:rPr lang="lt-LT" dirty="0" smtClean="0"/>
              <a:t>Tūlos likimas parodo.........</a:t>
            </a:r>
          </a:p>
          <a:p>
            <a:r>
              <a:rPr lang="lt-LT" dirty="0" smtClean="0"/>
              <a:t>Pagrindinio veikėjo ir Tūlos meilės istorija, mano manymu, ...........</a:t>
            </a:r>
          </a:p>
          <a:p>
            <a:endParaRPr lang="lt-LT" dirty="0" smtClean="0"/>
          </a:p>
          <a:p>
            <a:endParaRPr lang="lt-LT" dirty="0"/>
          </a:p>
        </p:txBody>
      </p:sp>
    </p:spTree>
    <p:extLst>
      <p:ext uri="{BB962C8B-B14F-4D97-AF65-F5344CB8AC3E}">
        <p14:creationId xmlns:p14="http://schemas.microsoft.com/office/powerpoint/2010/main" val="19348490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177</TotalTime>
  <Words>1432</Words>
  <Application>Microsoft Office PowerPoint</Application>
  <PresentationFormat>On-screen Show (4:3)</PresentationFormat>
  <Paragraphs>129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NewsPrint</vt:lpstr>
      <vt:lpstr>Jurgis Kunčinas   „Tūla“ </vt:lpstr>
      <vt:lpstr>Jurgis Kunčinas (1947–2002) – poetas, eseistas, vertėjas, vienas ryškiausių atkurtos Lietuvos nepriklausomybės prozininkų</vt:lpstr>
      <vt:lpstr>PowerPoint Presentation</vt:lpstr>
      <vt:lpstr>Biografijos faktai</vt:lpstr>
      <vt:lpstr>Kūrybos bruožai</vt:lpstr>
      <vt:lpstr>Romanas „Tūla“</vt:lpstr>
      <vt:lpstr>Kontekstas</vt:lpstr>
      <vt:lpstr>Kontekstas</vt:lpstr>
      <vt:lpstr>Kontekstas</vt:lpstr>
      <vt:lpstr>Kontekstas</vt:lpstr>
      <vt:lpstr>PowerPoint Presentation</vt:lpstr>
      <vt:lpstr>Romano pobūdis</vt:lpstr>
      <vt:lpstr>Teminės linijos romane „Tūla“</vt:lpstr>
      <vt:lpstr>Svarbiausi įvaizdžiai, motyvai</vt:lpstr>
      <vt:lpstr>Pasakojimo būdas</vt:lpstr>
      <vt:lpstr>Užduotis</vt:lpstr>
      <vt:lpstr>PowerPoint Presentation</vt:lpstr>
      <vt:lpstr>Romano kalba</vt:lpstr>
      <vt:lpstr>Namų darbas</vt:lpstr>
      <vt:lpstr>2 pamoka</vt:lpstr>
      <vt:lpstr>Pagrindinis veikėjas</vt:lpstr>
      <vt:lpstr>Pagrindinis veikėjas</vt:lpstr>
      <vt:lpstr>Pagrindinis veikėjas</vt:lpstr>
      <vt:lpstr>Užduotis</vt:lpstr>
      <vt:lpstr>3 pamoka</vt:lpstr>
      <vt:lpstr>Tūlos paveikslas</vt:lpstr>
      <vt:lpstr>Tūlos paveikslas</vt:lpstr>
      <vt:lpstr>Meilės tema</vt:lpstr>
      <vt:lpstr>Išvados</vt:lpstr>
      <vt:lpstr>Namų darbas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Jurgis Kunčinas   „Tūla“</dc:title>
  <dc:creator>Mindaugas</dc:creator>
  <cp:lastModifiedBy>Mindaugas</cp:lastModifiedBy>
  <cp:revision>18</cp:revision>
  <dcterms:created xsi:type="dcterms:W3CDTF">2014-04-28T19:48:09Z</dcterms:created>
  <dcterms:modified xsi:type="dcterms:W3CDTF">2014-04-29T20:18:05Z</dcterms:modified>
</cp:coreProperties>
</file>