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57" r:id="rId5"/>
    <p:sldId id="264" r:id="rId6"/>
    <p:sldId id="261" r:id="rId7"/>
    <p:sldId id="269" r:id="rId8"/>
    <p:sldId id="268" r:id="rId9"/>
    <p:sldId id="262" r:id="rId10"/>
    <p:sldId id="265" r:id="rId11"/>
    <p:sldId id="260" r:id="rId12"/>
    <p:sldId id="263" r:id="rId13"/>
    <p:sldId id="266" r:id="rId1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sorterViewPr>
    <p:cViewPr>
      <p:scale>
        <a:sx n="100" d="100"/>
        <a:sy n="100" d="100"/>
      </p:scale>
      <p:origin x="0" y="2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14" name="Antraštė 13"/>
          <p:cNvSpPr>
            <a:spLocks noGrp="1"/>
          </p:cNvSpPr>
          <p:nvPr>
            <p:ph type="ctrTitle"/>
          </p:nvPr>
        </p:nvSpPr>
        <p:spPr>
          <a:xfrm>
            <a:off x="1432560" y="359898"/>
            <a:ext cx="7406640" cy="1472184"/>
          </a:xfrm>
        </p:spPr>
        <p:txBody>
          <a:bodyPr anchor="b"/>
          <a:lstStyle>
            <a:lvl1pPr algn="l">
              <a:defRPr/>
            </a:lvl1pPr>
            <a:extLst/>
          </a:lstStyle>
          <a:p>
            <a:r>
              <a:rPr kumimoji="0" lang="lt-LT" smtClean="0"/>
              <a:t>Spustelėję redag. ruoš. pavad. stilių</a:t>
            </a:r>
            <a:endParaRPr kumimoji="0" lang="en-US"/>
          </a:p>
        </p:txBody>
      </p:sp>
      <p:sp>
        <p:nvSpPr>
          <p:cNvPr id="22" name="Antrinis pavadinimas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Spustelėję redag. ruoš. paantrš. stilių</a:t>
            </a:r>
            <a:endParaRPr kumimoji="0" lang="en-US"/>
          </a:p>
        </p:txBody>
      </p:sp>
      <p:sp>
        <p:nvSpPr>
          <p:cNvPr id="7" name="Datos vietos rezervavimo ženklas 6"/>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20" name="Poraštės vietos rezervavimo ženklas 19"/>
          <p:cNvSpPr>
            <a:spLocks noGrp="1"/>
          </p:cNvSpPr>
          <p:nvPr>
            <p:ph type="ftr" sz="quarter" idx="11"/>
          </p:nvPr>
        </p:nvSpPr>
        <p:spPr/>
        <p:txBody>
          <a:bodyPr/>
          <a:lstStyle>
            <a:extLst/>
          </a:lstStyle>
          <a:p>
            <a:endParaRPr lang="lt-LT"/>
          </a:p>
        </p:txBody>
      </p:sp>
      <p:sp>
        <p:nvSpPr>
          <p:cNvPr id="10" name="Skaidrės numerio vietos rezervavimo ženklas 9"/>
          <p:cNvSpPr>
            <a:spLocks noGrp="1"/>
          </p:cNvSpPr>
          <p:nvPr>
            <p:ph type="sldNum" sz="quarter" idx="12"/>
          </p:nvPr>
        </p:nvSpPr>
        <p:spPr/>
        <p:txBody>
          <a:bodyPr/>
          <a:lstStyle>
            <a:extLst/>
          </a:lstStyle>
          <a:p>
            <a:fld id="{847DABA1-875B-4A9D-82F4-F8DAF708B1AF}" type="slidenum">
              <a:rPr lang="lt-LT" smtClean="0"/>
              <a:t>‹#›</a:t>
            </a:fld>
            <a:endParaRPr lang="lt-LT"/>
          </a:p>
        </p:txBody>
      </p:sp>
      <p:sp>
        <p:nvSpPr>
          <p:cNvPr id="8" name="Ovalas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847DABA1-875B-4A9D-82F4-F8DAF708B1AF}"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7" name="Stačiakampis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Spustelėję redag. ruoš. teksto stilių</a:t>
            </a:r>
          </a:p>
        </p:txBody>
      </p:sp>
      <p:sp>
        <p:nvSpPr>
          <p:cNvPr id="4" name="Datos vietos rezervavimo ženklas 3"/>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847DABA1-875B-4A9D-82F4-F8DAF708B1AF}" type="slidenum">
              <a:rPr lang="lt-LT" smtClean="0"/>
              <a:t>‹#›</a:t>
            </a:fld>
            <a:endParaRPr lang="lt-LT"/>
          </a:p>
        </p:txBody>
      </p:sp>
      <p:sp>
        <p:nvSpPr>
          <p:cNvPr id="10" name="Stačiakampis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847DABA1-875B-4A9D-82F4-F8DAF708B1AF}"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4" name="Teksto vietos rezervavimo ženklas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5" name="Turinio vietos rezervavimo ženklas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9" name="Skaidrės numerio vietos rezervavimo ženklas 8"/>
          <p:cNvSpPr>
            <a:spLocks noGrp="1"/>
          </p:cNvSpPr>
          <p:nvPr>
            <p:ph type="sldNum" sz="quarter" idx="12"/>
          </p:nvPr>
        </p:nvSpPr>
        <p:spPr/>
        <p:txBody>
          <a:bodyPr/>
          <a:lstStyle>
            <a:extLst/>
          </a:lstStyle>
          <a:p>
            <a:fld id="{847DABA1-875B-4A9D-82F4-F8DAF708B1AF}"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nchor="ctr"/>
          <a:lstStyle>
            <a:extLst/>
          </a:lstStyle>
          <a:p>
            <a:r>
              <a:rPr kumimoji="0" lang="lt-LT" smtClean="0"/>
              <a:t>Spustelėję redag. ruoš. pavad. stilių</a:t>
            </a:r>
            <a:endParaRPr kumimoji="0" lang="en-US"/>
          </a:p>
        </p:txBody>
      </p:sp>
      <p:sp>
        <p:nvSpPr>
          <p:cNvPr id="3" name="Datos vietos rezervavimo ženklas 2"/>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4" name="Poraštės vietos rezervavimo ženklas 3"/>
          <p:cNvSpPr>
            <a:spLocks noGrp="1"/>
          </p:cNvSpPr>
          <p:nvPr>
            <p:ph type="ftr" sz="quarter" idx="11"/>
          </p:nvPr>
        </p:nvSpPr>
        <p:spPr/>
        <p:txBody>
          <a:bodyPr/>
          <a:lstStyle>
            <a:extLst/>
          </a:lstStyle>
          <a:p>
            <a:endParaRPr lang="lt-LT"/>
          </a:p>
        </p:txBody>
      </p:sp>
      <p:sp>
        <p:nvSpPr>
          <p:cNvPr id="5" name="Skaidrės numerio vietos rezervavimo ženklas 4"/>
          <p:cNvSpPr>
            <a:spLocks noGrp="1"/>
          </p:cNvSpPr>
          <p:nvPr>
            <p:ph type="sldNum" sz="quarter" idx="12"/>
          </p:nvPr>
        </p:nvSpPr>
        <p:spPr/>
        <p:txBody>
          <a:bodyPr/>
          <a:lstStyle>
            <a:extLst/>
          </a:lstStyle>
          <a:p>
            <a:fld id="{847DABA1-875B-4A9D-82F4-F8DAF708B1AF}"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5" name="Stačiakampis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os vietos rezervavimo ženklas 1"/>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3" name="Poraštės vietos rezervavimo ženklas 2"/>
          <p:cNvSpPr>
            <a:spLocks noGrp="1"/>
          </p:cNvSpPr>
          <p:nvPr>
            <p:ph type="ftr" sz="quarter" idx="11"/>
          </p:nvPr>
        </p:nvSpPr>
        <p:spPr/>
        <p:txBody>
          <a:bodyPr/>
          <a:lstStyle>
            <a:extLst/>
          </a:lstStyle>
          <a:p>
            <a:endParaRPr lang="lt-LT"/>
          </a:p>
        </p:txBody>
      </p:sp>
      <p:sp>
        <p:nvSpPr>
          <p:cNvPr id="4" name="Skaidrės numerio vietos rezervavimo ženklas 3"/>
          <p:cNvSpPr>
            <a:spLocks noGrp="1"/>
          </p:cNvSpPr>
          <p:nvPr>
            <p:ph type="sldNum" sz="quarter" idx="12"/>
          </p:nvPr>
        </p:nvSpPr>
        <p:spPr/>
        <p:txBody>
          <a:bodyPr/>
          <a:lstStyle>
            <a:extLst/>
          </a:lstStyle>
          <a:p>
            <a:fld id="{847DABA1-875B-4A9D-82F4-F8DAF708B1AF}" type="slidenum">
              <a:rPr lang="lt-LT" smtClean="0"/>
              <a:t>‹#›</a:t>
            </a:fld>
            <a:endParaRPr lang="lt-LT"/>
          </a:p>
        </p:txBody>
      </p:sp>
      <p:sp>
        <p:nvSpPr>
          <p:cNvPr id="6" name="Stačiakampis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Spustelėję redag. ruoš. teksto stilių</a:t>
            </a:r>
          </a:p>
        </p:txBody>
      </p:sp>
      <p:sp>
        <p:nvSpPr>
          <p:cNvPr id="4" name="Turinio vietos rezervavimo ženklas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847DABA1-875B-4A9D-82F4-F8DAF708B1AF}"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lt-LT" smtClean="0"/>
              <a:t>Spustelėję redag. ruoš. pavad. stilių</a:t>
            </a:r>
            <a:endParaRPr kumimoji="0" lang="en-US"/>
          </a:p>
        </p:txBody>
      </p:sp>
      <p:sp>
        <p:nvSpPr>
          <p:cNvPr id="5" name="Datos vietos rezervavimo ženklas 4"/>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847DABA1-875B-4A9D-82F4-F8DAF708B1AF}" type="slidenum">
              <a:rPr lang="lt-LT" smtClean="0"/>
              <a:t>‹#›</a:t>
            </a:fld>
            <a:endParaRPr lang="lt-LT"/>
          </a:p>
        </p:txBody>
      </p:sp>
      <p:sp>
        <p:nvSpPr>
          <p:cNvPr id="8" name="Stačiakampis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aveikslėlio vietos rezervavimo ženklas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lt-LT" smtClean="0"/>
              <a:t>Spustelėkite piktogr. norėdami įtraukti pav.</a:t>
            </a:r>
            <a:endParaRPr kumimoji="0" lang="en-US" dirty="0"/>
          </a:p>
        </p:txBody>
      </p:sp>
      <p:sp>
        <p:nvSpPr>
          <p:cNvPr id="9" name="Struktūrinė schema: procesa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truktūrinė schema: procesa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ksto vietos rezervavimo ženklas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lt-LT" smtClean="0"/>
              <a:t>Spustelėję redag. ruoš. teksto stilių</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847DABA1-875B-4A9D-82F4-F8DAF708B1AF}"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58000" y="274639"/>
            <a:ext cx="1828800" cy="5851525"/>
          </a:xfrm>
        </p:spPr>
        <p:txBody>
          <a:bodyPr vert="eaVert"/>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1143000" y="274640"/>
            <a:ext cx="5562600" cy="5851525"/>
          </a:xfrm>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D59D3FB7-9EB4-4CE5-88AB-A4BE445EBD67}" type="datetimeFigureOut">
              <a:rPr lang="lt-LT" smtClean="0"/>
              <a:t>2014.04.23</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847DABA1-875B-4A9D-82F4-F8DAF708B1AF}"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kritulinė diagram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Žiedas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Stačiakampis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Pavadinimo vietos rezervavimo ženklas 4"/>
          <p:cNvSpPr>
            <a:spLocks noGrp="1"/>
          </p:cNvSpPr>
          <p:nvPr>
            <p:ph type="title"/>
          </p:nvPr>
        </p:nvSpPr>
        <p:spPr>
          <a:xfrm>
            <a:off x="1435608" y="274638"/>
            <a:ext cx="7498080" cy="1143000"/>
          </a:xfrm>
          <a:prstGeom prst="rect">
            <a:avLst/>
          </a:prstGeom>
        </p:spPr>
        <p:txBody>
          <a:bodyPr anchor="ctr">
            <a:normAutofit/>
          </a:bodyPr>
          <a:lstStyle>
            <a:extLst/>
          </a:lstStyle>
          <a:p>
            <a:r>
              <a:rPr kumimoji="0" lang="lt-LT" smtClean="0"/>
              <a:t>Spustelėję redag. ruoš. pavad. stilių</a:t>
            </a:r>
            <a:endParaRPr kumimoji="0" lang="en-US"/>
          </a:p>
        </p:txBody>
      </p:sp>
      <p:sp>
        <p:nvSpPr>
          <p:cNvPr id="9" name="Teksto vietos rezervavimo ženklas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4" name="Datos vietos rezervavimo ženklas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59D3FB7-9EB4-4CE5-88AB-A4BE445EBD67}" type="datetimeFigureOut">
              <a:rPr lang="lt-LT" smtClean="0"/>
              <a:t>2014.04.23</a:t>
            </a:fld>
            <a:endParaRPr lang="lt-LT"/>
          </a:p>
        </p:txBody>
      </p:sp>
      <p:sp>
        <p:nvSpPr>
          <p:cNvPr id="10" name="Poraštės vietos rezervavimo ženklas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lt-LT"/>
          </a:p>
        </p:txBody>
      </p:sp>
      <p:sp>
        <p:nvSpPr>
          <p:cNvPr id="22" name="Skaidrės numerio vietos rezervavimo ženklas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47DABA1-875B-4A9D-82F4-F8DAF708B1AF}" type="slidenum">
              <a:rPr lang="lt-LT" smtClean="0"/>
              <a:t>‹#›</a:t>
            </a:fld>
            <a:endParaRPr lang="lt-LT"/>
          </a:p>
        </p:txBody>
      </p:sp>
      <p:sp>
        <p:nvSpPr>
          <p:cNvPr id="15" name="Stačiakampis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1432560" y="359898"/>
            <a:ext cx="7406640" cy="548822"/>
          </a:xfrm>
        </p:spPr>
        <p:txBody>
          <a:bodyPr>
            <a:normAutofit/>
          </a:bodyPr>
          <a:lstStyle/>
          <a:p>
            <a:pPr algn="ctr"/>
            <a:r>
              <a:rPr lang="lt-LT" sz="2800" dirty="0" smtClean="0">
                <a:latin typeface="Times New Roman" pitchFamily="18" charset="0"/>
                <a:cs typeface="Times New Roman" pitchFamily="18" charset="0"/>
              </a:rPr>
              <a:t>Jurgis Kunčinas „Tūla“</a:t>
            </a:r>
            <a:endParaRPr lang="lt-LT" sz="2800" dirty="0">
              <a:latin typeface="Times New Roman" pitchFamily="18" charset="0"/>
              <a:cs typeface="Times New Roman" pitchFamily="18" charset="0"/>
            </a:endParaRPr>
          </a:p>
        </p:txBody>
      </p:sp>
      <p:sp>
        <p:nvSpPr>
          <p:cNvPr id="3" name="Antrinis pavadinimas 2"/>
          <p:cNvSpPr>
            <a:spLocks noGrp="1"/>
          </p:cNvSpPr>
          <p:nvPr>
            <p:ph type="subTitle" idx="1"/>
          </p:nvPr>
        </p:nvSpPr>
        <p:spPr>
          <a:xfrm>
            <a:off x="1432560" y="1196752"/>
            <a:ext cx="7406640" cy="4896544"/>
          </a:xfrm>
        </p:spPr>
        <p:txBody>
          <a:bodyPr>
            <a:normAutofit fontScale="92500" lnSpcReduction="10000"/>
          </a:bodyPr>
          <a:lstStyle/>
          <a:p>
            <a:r>
              <a:rPr lang="lt-LT" dirty="0" smtClean="0">
                <a:latin typeface="Times New Roman" pitchFamily="18" charset="0"/>
                <a:cs typeface="Times New Roman" pitchFamily="18" charset="0"/>
              </a:rPr>
              <a:t>Kontekstai:</a:t>
            </a:r>
          </a:p>
          <a:p>
            <a:pPr marL="541782" indent="-514350">
              <a:buFont typeface="+mj-lt"/>
              <a:buAutoNum type="arabicPeriod"/>
            </a:pPr>
            <a:r>
              <a:rPr lang="lt-LT" dirty="0" smtClean="0">
                <a:latin typeface="Times New Roman" pitchFamily="18" charset="0"/>
                <a:cs typeface="Times New Roman" pitchFamily="18" charset="0"/>
              </a:rPr>
              <a:t>Biografinis: rašytojo meilė dailininkei Gražinai </a:t>
            </a:r>
            <a:r>
              <a:rPr lang="lt-LT" dirty="0" err="1" smtClean="0">
                <a:latin typeface="Times New Roman" pitchFamily="18" charset="0"/>
                <a:cs typeface="Times New Roman" pitchFamily="18" charset="0"/>
              </a:rPr>
              <a:t>Jaronytei</a:t>
            </a:r>
            <a:r>
              <a:rPr lang="lt-LT" dirty="0" smtClean="0">
                <a:latin typeface="Times New Roman" pitchFamily="18" charset="0"/>
                <a:cs typeface="Times New Roman" pitchFamily="18" charset="0"/>
              </a:rPr>
              <a:t>, draugų vadintai Tūla; studijavo germanistiką, pašalintas iš universiteto; priklausė bohemai.</a:t>
            </a:r>
          </a:p>
          <a:p>
            <a:pPr marL="541782" indent="-514350">
              <a:buFont typeface="+mj-lt"/>
              <a:buAutoNum type="arabicPeriod"/>
            </a:pPr>
            <a:r>
              <a:rPr lang="lt-LT" dirty="0" smtClean="0">
                <a:latin typeface="Times New Roman" pitchFamily="18" charset="0"/>
                <a:cs typeface="Times New Roman" pitchFamily="18" charset="0"/>
              </a:rPr>
              <a:t>Laikmečio: sovietinis gyvenimo būdas: </a:t>
            </a:r>
            <a:r>
              <a:rPr lang="lt-LT" dirty="0" err="1" smtClean="0">
                <a:latin typeface="Times New Roman" pitchFamily="18" charset="0"/>
                <a:cs typeface="Times New Roman" pitchFamily="18" charset="0"/>
              </a:rPr>
              <a:t>prisitaikilėškumas</a:t>
            </a:r>
            <a:r>
              <a:rPr lang="lt-LT" dirty="0" smtClean="0">
                <a:latin typeface="Times New Roman" pitchFamily="18" charset="0"/>
                <a:cs typeface="Times New Roman" pitchFamily="18" charset="0"/>
              </a:rPr>
              <a:t>, skundai; žmonės, sergantys priklausomybe nuo alkoholio, priverstinai gydomi psichiatrijos ligoninėse; sugriautos šventyklos; „veltėdžiavimas“.</a:t>
            </a:r>
          </a:p>
          <a:p>
            <a:pPr marL="541782" indent="-514350">
              <a:buFont typeface="+mj-lt"/>
              <a:buAutoNum type="arabicPeriod"/>
            </a:pPr>
            <a:r>
              <a:rPr lang="lt-LT" dirty="0" smtClean="0">
                <a:latin typeface="Times New Roman" pitchFamily="18" charset="0"/>
                <a:cs typeface="Times New Roman" pitchFamily="18" charset="0"/>
              </a:rPr>
              <a:t>Gyvenimo realybės: detalus Užupio vaizdas, Bernardinai – bažnyčia, vienuolynas, kapinės, Vilniaus kalvos, bohemos pamėgtos kavinės.</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301645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490066"/>
          </a:xfrm>
        </p:spPr>
        <p:txBody>
          <a:bodyPr>
            <a:normAutofit/>
          </a:bodyPr>
          <a:lstStyle/>
          <a:p>
            <a:pPr algn="ctr"/>
            <a:r>
              <a:rPr lang="lt-LT" sz="2400" dirty="0">
                <a:latin typeface="Times New Roman" pitchFamily="18" charset="0"/>
                <a:cs typeface="Times New Roman" pitchFamily="18" charset="0"/>
              </a:rPr>
              <a:t>Jurgis Kunčinas „Tūla“</a:t>
            </a:r>
            <a:endParaRPr lang="lt-LT" sz="2400" dirty="0"/>
          </a:p>
        </p:txBody>
      </p:sp>
      <p:sp>
        <p:nvSpPr>
          <p:cNvPr id="3" name="Turinio vietos rezervavimo ženklas 2"/>
          <p:cNvSpPr>
            <a:spLocks noGrp="1"/>
          </p:cNvSpPr>
          <p:nvPr>
            <p:ph idx="1"/>
          </p:nvPr>
        </p:nvSpPr>
        <p:spPr>
          <a:xfrm>
            <a:off x="1435608" y="980728"/>
            <a:ext cx="7498080" cy="5267672"/>
          </a:xfrm>
        </p:spPr>
        <p:txBody>
          <a:bodyPr>
            <a:normAutofit fontScale="92500" lnSpcReduction="10000"/>
          </a:bodyPr>
          <a:lstStyle/>
          <a:p>
            <a:pPr marL="82296" indent="0">
              <a:buNone/>
            </a:pPr>
            <a:r>
              <a:rPr lang="lt-LT" b="1" dirty="0" smtClean="0">
                <a:latin typeface="Times New Roman" pitchFamily="18" charset="0"/>
                <a:cs typeface="Times New Roman" pitchFamily="18" charset="0"/>
              </a:rPr>
              <a:t>I. Romano </a:t>
            </a:r>
            <a:r>
              <a:rPr lang="lt-LT" b="1" dirty="0">
                <a:latin typeface="Times New Roman" pitchFamily="18" charset="0"/>
                <a:cs typeface="Times New Roman" pitchFamily="18" charset="0"/>
              </a:rPr>
              <a:t>veikėjo kūrėjo ir rašytojo gyvenimo panašumai.</a:t>
            </a:r>
            <a:endParaRPr lang="lt-LT" dirty="0">
              <a:latin typeface="Times New Roman" pitchFamily="18" charset="0"/>
              <a:cs typeface="Times New Roman" pitchFamily="18" charset="0"/>
            </a:endParaRPr>
          </a:p>
          <a:p>
            <a:pPr lvl="0"/>
            <a:r>
              <a:rPr lang="lt-LT" sz="2800" dirty="0">
                <a:latin typeface="Times New Roman" pitchFamily="18" charset="0"/>
                <a:cs typeface="Times New Roman" pitchFamily="18" charset="0"/>
              </a:rPr>
              <a:t>Rašytojas, kaip ir romano veikėjas, renkasi, ar jam eiti į </a:t>
            </a:r>
            <a:r>
              <a:rPr lang="lt-LT" sz="2800" dirty="0" smtClean="0">
                <a:latin typeface="Times New Roman" pitchFamily="18" charset="0"/>
                <a:cs typeface="Times New Roman" pitchFamily="18" charset="0"/>
              </a:rPr>
              <a:t>kompromisą, </a:t>
            </a:r>
            <a:r>
              <a:rPr lang="lt-LT" sz="2800" dirty="0">
                <a:latin typeface="Times New Roman" pitchFamily="18" charset="0"/>
                <a:cs typeface="Times New Roman" pitchFamily="18" charset="0"/>
              </a:rPr>
              <a:t>ar  neiti. Pasirenka atsiribojimą.</a:t>
            </a:r>
          </a:p>
          <a:p>
            <a:pPr lvl="0"/>
            <a:r>
              <a:rPr lang="lt-LT" sz="2800" dirty="0">
                <a:latin typeface="Times New Roman" pitchFamily="18" charset="0"/>
                <a:cs typeface="Times New Roman" pitchFamily="18" charset="0"/>
              </a:rPr>
              <a:t> Kūryba tokia svarbi, kad rašytojas palieka žmonas, kai susilaukia vaikų. Kūryba ir meilė suteikia gyvenimo pilnatvę, o šeima varžo.</a:t>
            </a:r>
          </a:p>
          <a:p>
            <a:pPr lvl="0"/>
            <a:r>
              <a:rPr lang="lt-LT" sz="2800" dirty="0">
                <a:latin typeface="Times New Roman" pitchFamily="18" charset="0"/>
                <a:cs typeface="Times New Roman" pitchFamily="18" charset="0"/>
              </a:rPr>
              <a:t>Rašymas yra tarsi apsėdimas, dėl kurio aukoja savo artimuosius.</a:t>
            </a:r>
          </a:p>
          <a:p>
            <a:pPr lvl="0"/>
            <a:r>
              <a:rPr lang="lt-LT" sz="2800" dirty="0">
                <a:latin typeface="Times New Roman" pitchFamily="18" charset="0"/>
                <a:cs typeface="Times New Roman" pitchFamily="18" charset="0"/>
              </a:rPr>
              <a:t> Biografiniai </a:t>
            </a:r>
            <a:r>
              <a:rPr lang="lt-LT" sz="2800" dirty="0" smtClean="0">
                <a:latin typeface="Times New Roman" pitchFamily="18" charset="0"/>
                <a:cs typeface="Times New Roman" pitchFamily="18" charset="0"/>
              </a:rPr>
              <a:t>sutapimai leidžia </a:t>
            </a:r>
            <a:r>
              <a:rPr lang="lt-LT" sz="2800" dirty="0">
                <a:latin typeface="Times New Roman" pitchFamily="18" charset="0"/>
                <a:cs typeface="Times New Roman" pitchFamily="18" charset="0"/>
              </a:rPr>
              <a:t>pamatyti, kad rašytojai kuria ir savo biografijas kaip meno kūrinius.</a:t>
            </a:r>
          </a:p>
          <a:p>
            <a:pPr marL="82296" indent="0">
              <a:buNone/>
            </a:pPr>
            <a:endParaRPr lang="lt-LT" dirty="0"/>
          </a:p>
        </p:txBody>
      </p:sp>
    </p:spTree>
    <p:extLst>
      <p:ext uri="{BB962C8B-B14F-4D97-AF65-F5344CB8AC3E}">
        <p14:creationId xmlns:p14="http://schemas.microsoft.com/office/powerpoint/2010/main" val="1913070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850106"/>
          </a:xfrm>
        </p:spPr>
        <p:txBody>
          <a:bodyPr>
            <a:normAutofit/>
          </a:bodyPr>
          <a:lstStyle/>
          <a:p>
            <a:pPr algn="ctr"/>
            <a:r>
              <a:rPr lang="lt-LT" sz="2400" dirty="0">
                <a:latin typeface="Times New Roman" pitchFamily="18" charset="0"/>
                <a:cs typeface="Times New Roman" pitchFamily="18" charset="0"/>
              </a:rPr>
              <a:t>Jurgis Kunčinas „Tūla“</a:t>
            </a:r>
            <a:endParaRPr lang="lt-LT" sz="2400" dirty="0"/>
          </a:p>
        </p:txBody>
      </p:sp>
      <p:sp>
        <p:nvSpPr>
          <p:cNvPr id="3" name="Turinio vietos rezervavimo ženklas 2"/>
          <p:cNvSpPr>
            <a:spLocks noGrp="1"/>
          </p:cNvSpPr>
          <p:nvPr>
            <p:ph idx="1"/>
          </p:nvPr>
        </p:nvSpPr>
        <p:spPr>
          <a:xfrm>
            <a:off x="1435608" y="1052736"/>
            <a:ext cx="7498080" cy="5195664"/>
          </a:xfrm>
        </p:spPr>
        <p:txBody>
          <a:bodyPr>
            <a:normAutofit fontScale="85000" lnSpcReduction="20000"/>
          </a:bodyPr>
          <a:lstStyle/>
          <a:p>
            <a:pPr marL="82296" indent="0">
              <a:buNone/>
            </a:pPr>
            <a:r>
              <a:rPr lang="lt-LT" b="1" dirty="0" smtClean="0">
                <a:latin typeface="Times New Roman" pitchFamily="18" charset="0"/>
                <a:cs typeface="Times New Roman" pitchFamily="18" charset="0"/>
              </a:rPr>
              <a:t>II.</a:t>
            </a:r>
            <a:r>
              <a:rPr lang="lt-LT" b="1" dirty="0" smtClean="0"/>
              <a:t> </a:t>
            </a:r>
            <a:r>
              <a:rPr lang="lt-LT" b="1" dirty="0" smtClean="0">
                <a:latin typeface="Times New Roman" pitchFamily="18" charset="0"/>
                <a:cs typeface="Times New Roman" pitchFamily="18" charset="0"/>
              </a:rPr>
              <a:t>Literatūrinis romano kontekstas.</a:t>
            </a:r>
          </a:p>
          <a:p>
            <a:r>
              <a:rPr lang="lt-LT" dirty="0" smtClean="0">
                <a:latin typeface="Times New Roman" pitchFamily="18" charset="0"/>
                <a:cs typeface="Times New Roman" pitchFamily="18" charset="0"/>
              </a:rPr>
              <a:t>Veikėjas – vulkanas, balansuojantis ties išlikimo ir išnykimo riba.</a:t>
            </a:r>
          </a:p>
          <a:p>
            <a:r>
              <a:rPr lang="lt-LT" dirty="0">
                <a:latin typeface="Times New Roman" pitchFamily="18" charset="0"/>
                <a:cs typeface="Times New Roman" pitchFamily="18" charset="0"/>
              </a:rPr>
              <a:t>„Įdomiai valkataujantis žmogus“ (Liudvikas Jakimavičius</a:t>
            </a:r>
            <a:r>
              <a:rPr lang="lt-LT" dirty="0" smtClean="0">
                <a:latin typeface="Times New Roman" pitchFamily="18" charset="0"/>
                <a:cs typeface="Times New Roman" pitchFamily="18" charset="0"/>
              </a:rPr>
              <a:t>). “Aš valkata, laisvas žmogus, savo uždarų maršrutų šeimininkas</a:t>
            </a:r>
            <a:r>
              <a:rPr lang="lt-LT" dirty="0" smtClean="0">
                <a:latin typeface="Calibri"/>
                <a:cs typeface="Calibri"/>
              </a:rPr>
              <a:t>!“</a:t>
            </a:r>
            <a:endParaRPr lang="lt-LT"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Jis panašus į </a:t>
            </a:r>
            <a:r>
              <a:rPr lang="lt-LT" dirty="0" err="1" smtClean="0">
                <a:latin typeface="Times New Roman" pitchFamily="18" charset="0"/>
                <a:cs typeface="Times New Roman" pitchFamily="18" charset="0"/>
              </a:rPr>
              <a:t>Fransua</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Vijoną</a:t>
            </a:r>
            <a:r>
              <a:rPr lang="lt-LT" dirty="0" smtClean="0">
                <a:latin typeface="Times New Roman" pitchFamily="18" charset="0"/>
                <a:cs typeface="Times New Roman" pitchFamily="18" charset="0"/>
              </a:rPr>
              <a:t> – viduramžių poetą ir drauge nusikaltėlį, valkatą. </a:t>
            </a:r>
            <a:r>
              <a:rPr lang="lt-LT" dirty="0" smtClean="0">
                <a:latin typeface="Times New Roman" pitchFamily="18" charset="0"/>
                <a:cs typeface="Times New Roman" pitchFamily="18" charset="0"/>
              </a:rPr>
              <a:t>Lietuvių </a:t>
            </a:r>
            <a:r>
              <a:rPr lang="lt-LT" dirty="0" smtClean="0">
                <a:latin typeface="Times New Roman" pitchFamily="18" charset="0"/>
                <a:cs typeface="Times New Roman" pitchFamily="18" charset="0"/>
              </a:rPr>
              <a:t>literatūroje simbolizavęs nepaklūstantį sistemai žmogų buvo poetas Antanas Strazdas (apie jį rašė S.Geda poemoje „Strazdas“ ir J.Glinskis dramoje „Grasos namai“). </a:t>
            </a:r>
            <a:endParaRPr lang="lt-LT" dirty="0" smtClean="0">
              <a:latin typeface="Times New Roman" pitchFamily="18" charset="0"/>
              <a:cs typeface="Times New Roman" pitchFamily="18" charset="0"/>
            </a:endParaRPr>
          </a:p>
          <a:p>
            <a:r>
              <a:rPr lang="lt-LT" dirty="0" err="1">
                <a:latin typeface="Times New Roman" pitchFamily="18" charset="0"/>
                <a:cs typeface="Times New Roman" pitchFamily="18" charset="0"/>
              </a:rPr>
              <a:t>Bitnikai</a:t>
            </a:r>
            <a:r>
              <a:rPr lang="lt-LT" dirty="0">
                <a:latin typeface="Times New Roman" pitchFamily="18" charset="0"/>
                <a:cs typeface="Times New Roman" pitchFamily="18" charset="0"/>
              </a:rPr>
              <a:t>, </a:t>
            </a:r>
            <a:r>
              <a:rPr lang="lt-LT" dirty="0" err="1">
                <a:latin typeface="Times New Roman" pitchFamily="18" charset="0"/>
                <a:cs typeface="Times New Roman" pitchFamily="18" charset="0"/>
              </a:rPr>
              <a:t>Dž</a:t>
            </a:r>
            <a:r>
              <a:rPr lang="lt-LT" dirty="0">
                <a:latin typeface="Times New Roman" pitchFamily="18" charset="0"/>
                <a:cs typeface="Times New Roman" pitchFamily="18" charset="0"/>
              </a:rPr>
              <a:t>. </a:t>
            </a:r>
            <a:r>
              <a:rPr lang="lt-LT" dirty="0" err="1">
                <a:latin typeface="Times New Roman" pitchFamily="18" charset="0"/>
                <a:cs typeface="Times New Roman" pitchFamily="18" charset="0"/>
              </a:rPr>
              <a:t>Keruakas</a:t>
            </a:r>
            <a:r>
              <a:rPr lang="lt-LT" dirty="0">
                <a:latin typeface="Times New Roman" pitchFamily="18" charset="0"/>
                <a:cs typeface="Times New Roman" pitchFamily="18" charset="0"/>
              </a:rPr>
              <a:t>.</a:t>
            </a:r>
          </a:p>
          <a:p>
            <a:endParaRPr lang="lt-LT" dirty="0" smtClean="0">
              <a:latin typeface="Times New Roman" pitchFamily="18" charset="0"/>
              <a:cs typeface="Times New Roman" pitchFamily="18" charset="0"/>
            </a:endParaRPr>
          </a:p>
          <a:p>
            <a:pPr marL="82296" indent="0">
              <a:buNone/>
            </a:pPr>
            <a:endParaRPr lang="lt-LT" dirty="0"/>
          </a:p>
        </p:txBody>
      </p:sp>
    </p:spTree>
    <p:extLst>
      <p:ext uri="{BB962C8B-B14F-4D97-AF65-F5344CB8AC3E}">
        <p14:creationId xmlns:p14="http://schemas.microsoft.com/office/powerpoint/2010/main" val="409078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706090"/>
          </a:xfrm>
        </p:spPr>
        <p:txBody>
          <a:bodyPr>
            <a:normAutofit/>
          </a:bodyPr>
          <a:lstStyle/>
          <a:p>
            <a:pPr algn="ctr"/>
            <a:r>
              <a:rPr lang="lt-LT" sz="2400" dirty="0">
                <a:latin typeface="Times New Roman" pitchFamily="18" charset="0"/>
                <a:cs typeface="Times New Roman" pitchFamily="18" charset="0"/>
              </a:rPr>
              <a:t>Jurgis Kunčinas „Tūla“</a:t>
            </a:r>
          </a:p>
        </p:txBody>
      </p:sp>
      <p:sp>
        <p:nvSpPr>
          <p:cNvPr id="3" name="Turinio vietos rezervavimo ženklas 2"/>
          <p:cNvSpPr>
            <a:spLocks noGrp="1"/>
          </p:cNvSpPr>
          <p:nvPr>
            <p:ph idx="1"/>
          </p:nvPr>
        </p:nvSpPr>
        <p:spPr/>
        <p:txBody>
          <a:bodyPr>
            <a:normAutofit fontScale="92500" lnSpcReduction="20000"/>
          </a:bodyPr>
          <a:lstStyle/>
          <a:p>
            <a:pPr marL="82296" indent="0">
              <a:buNone/>
            </a:pPr>
            <a:r>
              <a:rPr lang="lt-LT" sz="2800" i="1" dirty="0">
                <a:latin typeface="Times New Roman" pitchFamily="18" charset="0"/>
                <a:cs typeface="Times New Roman" pitchFamily="18" charset="0"/>
              </a:rPr>
              <a:t>Pirmojo leidimo knygoje rašoma, kad „Tūla“ – tai amžininko užrašai apie visai netolimus laikus, jų niūrią grasą, neviltį, tačiau nutviekstus skaidria fatališko jausmo šviesa. </a:t>
            </a:r>
            <a:r>
              <a:rPr lang="lt-LT" sz="2800" b="1" i="1" dirty="0">
                <a:latin typeface="Times New Roman" pitchFamily="18" charset="0"/>
                <a:cs typeface="Times New Roman" pitchFamily="18" charset="0"/>
              </a:rPr>
              <a:t>„Kartais man atrodo, kad Tave, Tūla, aš pats susigalvojau – iš tikrųjų tavęs nė nebuvo. Susikūriau iš oro, vandens, dumblių, žiežirbos ir negarsaus grumėjimo už Vilniaus kalvų. Arba: esu tau dėkingas, kad tik vieną savaitę mudu gyvenom kartu, kad toji savaitė atstojo – man, žinoma, tik man! – ilgus metus. Juk dar tada, jai vos pasibaigus, aš su siaubu suvokiau, kad tavęs, Tūla, man stigs ilgai, gal net visą likusį gyvenimą, netgi anapus gyvenimo, kur šiandien taip smalsiai ir godžiai vis dažniau krypsta mūsų laikinųjų akys.“</a:t>
            </a:r>
            <a:endParaRPr lang="lt-LT" sz="2800" b="1" dirty="0">
              <a:latin typeface="Times New Roman" pitchFamily="18" charset="0"/>
              <a:cs typeface="Times New Roman" pitchFamily="18" charset="0"/>
            </a:endParaRPr>
          </a:p>
          <a:p>
            <a:pPr marL="82296" indent="0">
              <a:buNone/>
            </a:pPr>
            <a:endParaRPr lang="lt-LT" dirty="0"/>
          </a:p>
        </p:txBody>
      </p:sp>
    </p:spTree>
    <p:extLst>
      <p:ext uri="{BB962C8B-B14F-4D97-AF65-F5344CB8AC3E}">
        <p14:creationId xmlns:p14="http://schemas.microsoft.com/office/powerpoint/2010/main" val="3779507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706090"/>
          </a:xfrm>
        </p:spPr>
        <p:txBody>
          <a:bodyPr>
            <a:normAutofit fontScale="90000"/>
          </a:bodyPr>
          <a:lstStyle/>
          <a:p>
            <a:pPr algn="ctr"/>
            <a:r>
              <a:rPr lang="lt-LT" dirty="0">
                <a:latin typeface="Times New Roman" pitchFamily="18" charset="0"/>
                <a:cs typeface="Times New Roman" pitchFamily="18" charset="0"/>
              </a:rPr>
              <a:t>Teminės linijos romane „Tūla“</a:t>
            </a:r>
          </a:p>
        </p:txBody>
      </p:sp>
      <p:sp>
        <p:nvSpPr>
          <p:cNvPr id="3" name="Turinio vietos rezervavimo ženklas 2"/>
          <p:cNvSpPr>
            <a:spLocks noGrp="1"/>
          </p:cNvSpPr>
          <p:nvPr>
            <p:ph idx="1"/>
          </p:nvPr>
        </p:nvSpPr>
        <p:spPr/>
        <p:txBody>
          <a:bodyPr/>
          <a:lstStyle/>
          <a:p>
            <a:r>
              <a:rPr lang="lt-LT" dirty="0"/>
              <a:t>Miestas  </a:t>
            </a:r>
          </a:p>
          <a:p>
            <a:r>
              <a:rPr lang="lt-LT" dirty="0"/>
              <a:t>Meilė</a:t>
            </a:r>
          </a:p>
          <a:p>
            <a:r>
              <a:rPr lang="lt-LT" dirty="0"/>
              <a:t>Kūryba</a:t>
            </a:r>
          </a:p>
          <a:p>
            <a:r>
              <a:rPr lang="lt-LT" dirty="0"/>
              <a:t>Sovietmetis</a:t>
            </a:r>
          </a:p>
          <a:p>
            <a:pPr marL="82296" indent="0">
              <a:buNone/>
            </a:pPr>
            <a:endParaRPr lang="lt-LT" dirty="0"/>
          </a:p>
        </p:txBody>
      </p:sp>
    </p:spTree>
    <p:extLst>
      <p:ext uri="{BB962C8B-B14F-4D97-AF65-F5344CB8AC3E}">
        <p14:creationId xmlns:p14="http://schemas.microsoft.com/office/powerpoint/2010/main" val="1986913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634082"/>
          </a:xfrm>
        </p:spPr>
        <p:txBody>
          <a:bodyPr>
            <a:normAutofit/>
          </a:bodyPr>
          <a:lstStyle/>
          <a:p>
            <a:pPr algn="ctr"/>
            <a:r>
              <a:rPr lang="lt-LT" sz="2400" dirty="0">
                <a:latin typeface="Times New Roman" pitchFamily="18" charset="0"/>
                <a:cs typeface="Times New Roman" pitchFamily="18" charset="0"/>
              </a:rPr>
              <a:t>Jurgis Kunčinas „Tūla“</a:t>
            </a:r>
            <a:endParaRPr lang="lt-LT" sz="2400" dirty="0"/>
          </a:p>
        </p:txBody>
      </p:sp>
      <p:sp>
        <p:nvSpPr>
          <p:cNvPr id="3" name="Turinio vietos rezervavimo ženklas 2"/>
          <p:cNvSpPr>
            <a:spLocks noGrp="1"/>
          </p:cNvSpPr>
          <p:nvPr>
            <p:ph idx="1"/>
          </p:nvPr>
        </p:nvSpPr>
        <p:spPr>
          <a:xfrm>
            <a:off x="1435608" y="980728"/>
            <a:ext cx="7498080" cy="5267672"/>
          </a:xfrm>
        </p:spPr>
        <p:txBody>
          <a:bodyPr>
            <a:normAutofit fontScale="92500" lnSpcReduction="20000"/>
          </a:bodyPr>
          <a:lstStyle/>
          <a:p>
            <a:pPr marL="82296" indent="0">
              <a:buNone/>
            </a:pPr>
            <a:r>
              <a:rPr lang="lt-LT" sz="2400" b="1" dirty="0" smtClean="0">
                <a:latin typeface="Times New Roman" pitchFamily="18" charset="0"/>
                <a:cs typeface="Times New Roman" pitchFamily="18" charset="0"/>
              </a:rPr>
              <a:t>III. </a:t>
            </a:r>
            <a:r>
              <a:rPr lang="lt-LT" sz="2400" b="1" dirty="0" smtClean="0">
                <a:latin typeface="Times New Roman" pitchFamily="18" charset="0"/>
                <a:cs typeface="Times New Roman" pitchFamily="18" charset="0"/>
              </a:rPr>
              <a:t>Meilės poetizavimas romane.</a:t>
            </a:r>
          </a:p>
          <a:p>
            <a:pPr algn="just"/>
            <a:r>
              <a:rPr lang="lt-LT" sz="2400" b="1" dirty="0" smtClean="0">
                <a:latin typeface="Times New Roman" pitchFamily="18" charset="0"/>
                <a:cs typeface="Times New Roman" pitchFamily="18" charset="0"/>
              </a:rPr>
              <a:t>Veikėjas su </a:t>
            </a:r>
            <a:r>
              <a:rPr lang="lt-LT" sz="2400" b="1" dirty="0" smtClean="0">
                <a:latin typeface="Times New Roman" pitchFamily="18" charset="0"/>
                <a:cs typeface="Times New Roman" pitchFamily="18" charset="0"/>
              </a:rPr>
              <a:t>ja, Tūla, </a:t>
            </a:r>
            <a:r>
              <a:rPr lang="lt-LT" sz="2400" b="1" dirty="0" smtClean="0">
                <a:latin typeface="Times New Roman" pitchFamily="18" charset="0"/>
                <a:cs typeface="Times New Roman" pitchFamily="18" charset="0"/>
              </a:rPr>
              <a:t>bendravo tik savaitę ir vieną vakarą po septynerių metų.</a:t>
            </a:r>
            <a:r>
              <a:rPr lang="lt-LT" sz="2400" dirty="0" smtClean="0">
                <a:latin typeface="Times New Roman" pitchFamily="18" charset="0"/>
                <a:cs typeface="Times New Roman" pitchFamily="18" charset="0"/>
              </a:rPr>
              <a:t> “Uždėsiu savo dumbliną plaštaką ant jos varliško, </a:t>
            </a:r>
            <a:r>
              <a:rPr lang="lt-LT" sz="2400" dirty="0" err="1" smtClean="0">
                <a:latin typeface="Times New Roman" pitchFamily="18" charset="0"/>
                <a:cs typeface="Times New Roman" pitchFamily="18" charset="0"/>
              </a:rPr>
              <a:t>katiško</a:t>
            </a:r>
            <a:r>
              <a:rPr lang="lt-LT" sz="2400" dirty="0" smtClean="0">
                <a:latin typeface="Times New Roman" pitchFamily="18" charset="0"/>
                <a:cs typeface="Times New Roman" pitchFamily="18" charset="0"/>
              </a:rPr>
              <a:t> ar </a:t>
            </a:r>
            <a:r>
              <a:rPr lang="lt-LT" sz="2400" dirty="0" err="1" smtClean="0">
                <a:latin typeface="Times New Roman" pitchFamily="18" charset="0"/>
                <a:cs typeface="Times New Roman" pitchFamily="18" charset="0"/>
              </a:rPr>
              <a:t>driežiško</a:t>
            </a:r>
            <a:r>
              <a:rPr lang="lt-LT" sz="2400" dirty="0" smtClean="0">
                <a:latin typeface="Times New Roman" pitchFamily="18" charset="0"/>
                <a:cs typeface="Times New Roman" pitchFamily="18" charset="0"/>
              </a:rPr>
              <a:t> pilvo&lt;...&gt;, visas delnas liks įsispaudęs į jos plokščią kūną iki pat mirties, o ir po mirties... Tokių įspaudų pamatysi nebent ledynmečių akmenyse, nudraskęs samanas ir kerpes.“</a:t>
            </a:r>
          </a:p>
          <a:p>
            <a:pPr algn="just"/>
            <a:r>
              <a:rPr lang="lt-LT" sz="2400" b="1" dirty="0" smtClean="0">
                <a:latin typeface="Times New Roman" pitchFamily="18" charset="0"/>
                <a:cs typeface="Times New Roman" pitchFamily="18" charset="0"/>
              </a:rPr>
              <a:t>Tūla suteikia gyvenimo prasmės pojūtį, meilė yra vienintelis juslinis šventumo potyris kasdienybėje. </a:t>
            </a:r>
            <a:r>
              <a:rPr lang="lt-LT" sz="2400" dirty="0" smtClean="0">
                <a:latin typeface="Times New Roman" pitchFamily="18" charset="0"/>
                <a:cs typeface="Times New Roman" pitchFamily="18" charset="0"/>
              </a:rPr>
              <a:t>„Tokių žmonių kaip tu, Tūla, aš dar niekad nebuvau sutikęs – drovių, tarsi atsainių, bet be galo jautrių ir pažeidžiamų. &lt;...&gt; Žavėjo tavo nusišnekėjimai, naivus tikėjimas, kad mudu susitikom neatsitiktinai.&lt;...&gt; Taip, tvirtai galėčiau pasakyti – prisimenu kiekvieną minutę, pačią banaliausią smulkmeną.“ „Mūsų kūnų bakterijos jau priprato vienos prie kitų, susimaišė ir nebekovojo tarpusavy,&lt;...&gt; jos ašara virsdavo traiškana mano akies kamputyje.“</a:t>
            </a:r>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671007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562074"/>
          </a:xfrm>
        </p:spPr>
        <p:txBody>
          <a:bodyPr>
            <a:normAutofit/>
          </a:bodyPr>
          <a:lstStyle/>
          <a:p>
            <a:pPr algn="ctr"/>
            <a:r>
              <a:rPr lang="lt-LT" sz="2800" dirty="0">
                <a:latin typeface="Times New Roman" pitchFamily="18" charset="0"/>
                <a:cs typeface="Times New Roman" pitchFamily="18" charset="0"/>
              </a:rPr>
              <a:t>Jurgis Kunčinas „Tūla“</a:t>
            </a:r>
            <a:endParaRPr lang="lt-LT" sz="2800" dirty="0"/>
          </a:p>
        </p:txBody>
      </p:sp>
      <p:sp>
        <p:nvSpPr>
          <p:cNvPr id="3" name="Turinio vietos rezervavimo ženklas 2"/>
          <p:cNvSpPr>
            <a:spLocks noGrp="1"/>
          </p:cNvSpPr>
          <p:nvPr>
            <p:ph idx="1"/>
          </p:nvPr>
        </p:nvSpPr>
        <p:spPr>
          <a:xfrm>
            <a:off x="1435608" y="1124744"/>
            <a:ext cx="7498080" cy="5123656"/>
          </a:xfrm>
        </p:spPr>
        <p:txBody>
          <a:bodyPr>
            <a:normAutofit/>
          </a:bodyPr>
          <a:lstStyle/>
          <a:p>
            <a:pPr algn="just"/>
            <a:r>
              <a:rPr lang="lt-LT" sz="2000" dirty="0">
                <a:latin typeface="Times New Roman" pitchFamily="18" charset="0"/>
                <a:cs typeface="Times New Roman" pitchFamily="18" charset="0"/>
              </a:rPr>
              <a:t>Meilės jausmas susieja visas tris Visatos sritis – žemę, požemį, dangų. Meilės scena – transcendentinės patirties momentas</a:t>
            </a:r>
            <a:r>
              <a:rPr lang="lt-LT" sz="2000" dirty="0" smtClean="0">
                <a:latin typeface="Times New Roman" pitchFamily="18" charset="0"/>
                <a:cs typeface="Times New Roman" pitchFamily="18" charset="0"/>
              </a:rPr>
              <a:t>. Žiūrėti XII skyrių.</a:t>
            </a:r>
          </a:p>
          <a:p>
            <a:pPr algn="just"/>
            <a:r>
              <a:rPr lang="lt-LT" sz="2000" b="1" dirty="0" smtClean="0">
                <a:latin typeface="Times New Roman" pitchFamily="18" charset="0"/>
                <a:cs typeface="Times New Roman" pitchFamily="18" charset="0"/>
              </a:rPr>
              <a:t>Tūla </a:t>
            </a:r>
            <a:r>
              <a:rPr lang="lt-LT" sz="2000" b="1" dirty="0">
                <a:latin typeface="Times New Roman" pitchFamily="18" charset="0"/>
                <a:cs typeface="Times New Roman" pitchFamily="18" charset="0"/>
              </a:rPr>
              <a:t>pagrindinio veikėjo gelbėtoja nuo absurdo pojūčio, tarsi šventoji, išgananti sovietmečio </a:t>
            </a:r>
            <a:r>
              <a:rPr lang="lt-LT" sz="2000" b="1" dirty="0" smtClean="0">
                <a:latin typeface="Times New Roman" pitchFamily="18" charset="0"/>
                <a:cs typeface="Times New Roman" pitchFamily="18" charset="0"/>
              </a:rPr>
              <a:t>žmogų. </a:t>
            </a:r>
            <a:r>
              <a:rPr lang="lt-LT" sz="2000" dirty="0">
                <a:latin typeface="Times New Roman" pitchFamily="18" charset="0"/>
                <a:cs typeface="Times New Roman" pitchFamily="18" charset="0"/>
              </a:rPr>
              <a:t>„Ji privertė mane atsispirti kojom nuo dumblino dugno, pasipurtyti </a:t>
            </a:r>
            <a:r>
              <a:rPr lang="lt-LT" sz="2000" dirty="0" smtClean="0">
                <a:latin typeface="Times New Roman" pitchFamily="18" charset="0"/>
                <a:cs typeface="Times New Roman" pitchFamily="18" charset="0"/>
              </a:rPr>
              <a:t>ir </a:t>
            </a:r>
            <a:r>
              <a:rPr lang="lt-LT" sz="2000" dirty="0">
                <a:latin typeface="Times New Roman" pitchFamily="18" charset="0"/>
                <a:cs typeface="Times New Roman" pitchFamily="18" charset="0"/>
              </a:rPr>
              <a:t>bent apsidairyti aplinkui. Pajutau, kad noriu gyventi</a:t>
            </a:r>
            <a:r>
              <a:rPr lang="lt-LT" sz="2000" dirty="0" smtClean="0">
                <a:latin typeface="Times New Roman" pitchFamily="18" charset="0"/>
                <a:cs typeface="Times New Roman" pitchFamily="18" charset="0"/>
              </a:rPr>
              <a:t>.“ (</a:t>
            </a:r>
            <a:r>
              <a:rPr lang="lt-LT" sz="2000" dirty="0">
                <a:latin typeface="Times New Roman" pitchFamily="18" charset="0"/>
                <a:cs typeface="Times New Roman" pitchFamily="18" charset="0"/>
              </a:rPr>
              <a:t>ji nueina iki miško, ten sudega, vėliau pervežama į Vilnių ir čia lieka amžinai). Veikėjų santykiai primena </a:t>
            </a:r>
            <a:r>
              <a:rPr lang="lt-LT" sz="2000" dirty="0" err="1">
                <a:latin typeface="Times New Roman" pitchFamily="18" charset="0"/>
                <a:cs typeface="Times New Roman" pitchFamily="18" charset="0"/>
              </a:rPr>
              <a:t>Orfėjų</a:t>
            </a:r>
            <a:r>
              <a:rPr lang="lt-LT" sz="2000" dirty="0">
                <a:latin typeface="Times New Roman" pitchFamily="18" charset="0"/>
                <a:cs typeface="Times New Roman" pitchFamily="18" charset="0"/>
              </a:rPr>
              <a:t> ir Euridikę – Tūla miršta, o pagrindinis veikėjas eina jos susigrąžinti iš anapus. Palaidojama kaip bevardė po restauruojamo namo grindim</a:t>
            </a:r>
            <a:r>
              <a:rPr lang="lt-LT" sz="2000" dirty="0" smtClean="0">
                <a:latin typeface="Times New Roman" pitchFamily="18" charset="0"/>
                <a:cs typeface="Times New Roman" pitchFamily="18" charset="0"/>
              </a:rPr>
              <a:t>.</a:t>
            </a:r>
            <a:endParaRPr lang="lt-LT" sz="2000" dirty="0">
              <a:latin typeface="Times New Roman" pitchFamily="18" charset="0"/>
              <a:cs typeface="Times New Roman" pitchFamily="18" charset="0"/>
            </a:endParaRPr>
          </a:p>
          <a:p>
            <a:pPr algn="just"/>
            <a:r>
              <a:rPr lang="lt-LT" sz="2000" dirty="0" smtClean="0">
                <a:latin typeface="Times New Roman" pitchFamily="18" charset="0"/>
                <a:cs typeface="Times New Roman" pitchFamily="18" charset="0"/>
              </a:rPr>
              <a:t>Tūlos </a:t>
            </a:r>
            <a:r>
              <a:rPr lang="lt-LT" sz="2000" dirty="0">
                <a:latin typeface="Times New Roman" pitchFamily="18" charset="0"/>
                <a:cs typeface="Times New Roman" pitchFamily="18" charset="0"/>
              </a:rPr>
              <a:t>vardas gali būti siejamas ir su įvardžiu „tūlas“ (dažnas, ne vienas DLKŽ). Kaip asmenybė, buvo nepastebima, nevertinama</a:t>
            </a:r>
            <a:r>
              <a:rPr lang="lt-LT" sz="2000" dirty="0" smtClean="0">
                <a:latin typeface="Times New Roman" pitchFamily="18" charset="0"/>
                <a:cs typeface="Times New Roman" pitchFamily="18" charset="0"/>
              </a:rPr>
              <a:t>, lyg žaislas </a:t>
            </a:r>
            <a:r>
              <a:rPr lang="lt-LT" sz="2000" dirty="0" err="1" smtClean="0">
                <a:latin typeface="Times New Roman" pitchFamily="18" charset="0"/>
                <a:cs typeface="Times New Roman" pitchFamily="18" charset="0"/>
              </a:rPr>
              <a:t>pragmatiškų</a:t>
            </a:r>
            <a:r>
              <a:rPr lang="lt-LT" sz="2000" dirty="0" smtClean="0">
                <a:latin typeface="Times New Roman" pitchFamily="18" charset="0"/>
                <a:cs typeface="Times New Roman" pitchFamily="18" charset="0"/>
              </a:rPr>
              <a:t> tėvų rankose, </a:t>
            </a:r>
            <a:r>
              <a:rPr lang="lt-LT" sz="2000" dirty="0">
                <a:latin typeface="Times New Roman" pitchFamily="18" charset="0"/>
                <a:cs typeface="Times New Roman" pitchFamily="18" charset="0"/>
              </a:rPr>
              <a:t>nepritapusi prie aplinkos menininkė. Tūla – nesvarbaus, nereikšmingo sovietmečio žmogaus metonimija.</a:t>
            </a:r>
          </a:p>
        </p:txBody>
      </p:sp>
    </p:spTree>
    <p:extLst>
      <p:ext uri="{BB962C8B-B14F-4D97-AF65-F5344CB8AC3E}">
        <p14:creationId xmlns:p14="http://schemas.microsoft.com/office/powerpoint/2010/main" val="4279800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706090"/>
          </a:xfrm>
        </p:spPr>
        <p:txBody>
          <a:bodyPr>
            <a:normAutofit/>
          </a:bodyPr>
          <a:lstStyle/>
          <a:p>
            <a:pPr algn="ctr"/>
            <a:r>
              <a:rPr lang="lt-LT" sz="2800" dirty="0">
                <a:latin typeface="Times New Roman" pitchFamily="18" charset="0"/>
                <a:cs typeface="Times New Roman" pitchFamily="18" charset="0"/>
              </a:rPr>
              <a:t>Jurgis Kunčinas „Tūla“</a:t>
            </a:r>
            <a:endParaRPr lang="lt-LT" sz="2800"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marL="82296" indent="0">
              <a:buNone/>
            </a:pPr>
            <a:r>
              <a:rPr lang="lt-LT" dirty="0">
                <a:latin typeface="Times New Roman" pitchFamily="18" charset="0"/>
                <a:cs typeface="Times New Roman" pitchFamily="18" charset="0"/>
              </a:rPr>
              <a:t>Tūlos „</a:t>
            </a:r>
            <a:r>
              <a:rPr lang="lt-LT" dirty="0" err="1">
                <a:latin typeface="Times New Roman" pitchFamily="18" charset="0"/>
                <a:cs typeface="Times New Roman" pitchFamily="18" charset="0"/>
              </a:rPr>
              <a:t>įbalsinimas</a:t>
            </a:r>
            <a:r>
              <a:rPr lang="lt-LT" dirty="0" smtClean="0">
                <a:latin typeface="Times New Roman" pitchFamily="18" charset="0"/>
                <a:cs typeface="Times New Roman" pitchFamily="18" charset="0"/>
              </a:rPr>
              <a:t>“:</a:t>
            </a:r>
            <a:endParaRPr lang="lt-LT" dirty="0">
              <a:latin typeface="Times New Roman" pitchFamily="18" charset="0"/>
              <a:cs typeface="Times New Roman" pitchFamily="18" charset="0"/>
            </a:endParaRPr>
          </a:p>
          <a:p>
            <a:r>
              <a:rPr lang="lt-LT" dirty="0" smtClean="0">
                <a:latin typeface="Times New Roman" pitchFamily="18" charset="0"/>
                <a:cs typeface="Times New Roman" pitchFamily="18" charset="0"/>
              </a:rPr>
              <a:t>„</a:t>
            </a:r>
            <a:r>
              <a:rPr lang="lt-LT" dirty="0">
                <a:latin typeface="Times New Roman" pitchFamily="18" charset="0"/>
                <a:cs typeface="Times New Roman" pitchFamily="18" charset="0"/>
              </a:rPr>
              <a:t>Kalbėk man, Tūla, kuždėk man...“</a:t>
            </a:r>
          </a:p>
          <a:p>
            <a:r>
              <a:rPr lang="lt-LT" dirty="0">
                <a:latin typeface="Times New Roman" pitchFamily="18" charset="0"/>
                <a:cs typeface="Times New Roman" pitchFamily="18" charset="0"/>
              </a:rPr>
              <a:t>„Sakyk man, Tūla, sakyk, nes tu viena tegali atsakyti...“</a:t>
            </a:r>
          </a:p>
          <a:p>
            <a:r>
              <a:rPr lang="lt-LT" dirty="0">
                <a:latin typeface="Times New Roman" pitchFamily="18" charset="0"/>
                <a:cs typeface="Times New Roman" pitchFamily="18" charset="0"/>
              </a:rPr>
              <a:t>„Kalbėk man, Tūla, pasakok ir primink, kuždėk, kai aš ateinu vidurnaktį...“</a:t>
            </a:r>
          </a:p>
          <a:p>
            <a:r>
              <a:rPr lang="lt-LT" dirty="0">
                <a:latin typeface="Times New Roman" pitchFamily="18" charset="0"/>
                <a:cs typeface="Times New Roman" pitchFamily="18" charset="0"/>
              </a:rPr>
              <a:t>„Kuždėk, alsuok vos girdimai, kai aš įskrendu pro vos pravertą nakčiai orlaidę...“ </a:t>
            </a:r>
            <a:endParaRPr lang="lt-LT" dirty="0" smtClean="0"/>
          </a:p>
          <a:p>
            <a:endParaRPr lang="lt-LT" dirty="0"/>
          </a:p>
          <a:p>
            <a:endParaRPr lang="lt-LT" dirty="0"/>
          </a:p>
        </p:txBody>
      </p:sp>
    </p:spTree>
    <p:extLst>
      <p:ext uri="{BB962C8B-B14F-4D97-AF65-F5344CB8AC3E}">
        <p14:creationId xmlns:p14="http://schemas.microsoft.com/office/powerpoint/2010/main" val="2404459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562074"/>
          </a:xfrm>
        </p:spPr>
        <p:txBody>
          <a:bodyPr>
            <a:normAutofit/>
          </a:bodyPr>
          <a:lstStyle/>
          <a:p>
            <a:pPr algn="ctr"/>
            <a:r>
              <a:rPr lang="lt-LT" sz="2400" dirty="0">
                <a:latin typeface="Times New Roman" pitchFamily="18" charset="0"/>
                <a:cs typeface="Times New Roman" pitchFamily="18" charset="0"/>
              </a:rPr>
              <a:t>Jurgis Kunčinas „Tūla“</a:t>
            </a:r>
            <a:endParaRPr lang="lt-LT" sz="2400" dirty="0"/>
          </a:p>
        </p:txBody>
      </p:sp>
      <p:sp>
        <p:nvSpPr>
          <p:cNvPr id="3" name="Turinio vietos rezervavimo ženklas 2"/>
          <p:cNvSpPr>
            <a:spLocks noGrp="1"/>
          </p:cNvSpPr>
          <p:nvPr>
            <p:ph idx="1"/>
          </p:nvPr>
        </p:nvSpPr>
        <p:spPr>
          <a:xfrm>
            <a:off x="1435608" y="908720"/>
            <a:ext cx="7498080" cy="5339680"/>
          </a:xfrm>
        </p:spPr>
        <p:txBody>
          <a:bodyPr>
            <a:normAutofit fontScale="85000" lnSpcReduction="20000"/>
          </a:bodyPr>
          <a:lstStyle/>
          <a:p>
            <a:pPr marL="82296" indent="0">
              <a:buNone/>
            </a:pPr>
            <a:r>
              <a:rPr lang="lt-LT" sz="2800" b="1" dirty="0" smtClean="0">
                <a:latin typeface="Times New Roman" pitchFamily="18" charset="0"/>
                <a:cs typeface="Times New Roman" pitchFamily="18" charset="0"/>
              </a:rPr>
              <a:t>IV</a:t>
            </a:r>
            <a:r>
              <a:rPr lang="lt-LT" sz="2800" b="1" dirty="0" smtClean="0">
                <a:latin typeface="Times New Roman" pitchFamily="18" charset="0"/>
                <a:cs typeface="Times New Roman" pitchFamily="18" charset="0"/>
              </a:rPr>
              <a:t>. Aplinka.</a:t>
            </a:r>
          </a:p>
          <a:p>
            <a:r>
              <a:rPr lang="lt-LT" sz="2800" dirty="0" smtClean="0">
                <a:latin typeface="Times New Roman" pitchFamily="18" charset="0"/>
                <a:cs typeface="Times New Roman" pitchFamily="18" charset="0"/>
              </a:rPr>
              <a:t>Vaizduojami du Lietuvos valstybės etapai: didingas kunigaikščių laikų miestas ir sovietinių laikų Vilnius. „&lt;...&gt; senasis miesto vandentiekis seniausiai užakęs“, &lt;...&gt; čia tebuvo varnalėšų plantacija. Kas dar buvo? Žiurkių ir pelių pulkai, musių ordos, varnai, žalios mėsinės musės, melsvos </a:t>
            </a:r>
            <a:r>
              <a:rPr lang="lt-LT" sz="2800" dirty="0" err="1" smtClean="0">
                <a:latin typeface="Times New Roman" pitchFamily="18" charset="0"/>
                <a:cs typeface="Times New Roman" pitchFamily="18" charset="0"/>
              </a:rPr>
              <a:t>šūdmusės</a:t>
            </a:r>
            <a:r>
              <a:rPr lang="lt-LT" sz="2800" dirty="0" smtClean="0">
                <a:latin typeface="Times New Roman" pitchFamily="18" charset="0"/>
                <a:cs typeface="Times New Roman" pitchFamily="18" charset="0"/>
              </a:rPr>
              <a:t>, laikini – amžinai laikini – sandėliukai &lt;...&gt;.“</a:t>
            </a:r>
          </a:p>
          <a:p>
            <a:r>
              <a:rPr lang="lt-LT" sz="2800" dirty="0" smtClean="0">
                <a:latin typeface="Times New Roman" pitchFamily="18" charset="0"/>
                <a:cs typeface="Times New Roman" pitchFamily="18" charset="0"/>
              </a:rPr>
              <a:t>Sovietinio gyvenimo simboliai – Vasaros gatvė (sistemos beprotybės ženklas), „Ryto“ parduotuvė, kur galima nusipirkti pigiausio vyno – rašalo, Parodų rūmų kavinukė, milicijos „</a:t>
            </a:r>
            <a:r>
              <a:rPr lang="lt-LT" sz="2800" dirty="0" err="1" smtClean="0">
                <a:latin typeface="Times New Roman" pitchFamily="18" charset="0"/>
                <a:cs typeface="Times New Roman" pitchFamily="18" charset="0"/>
              </a:rPr>
              <a:t>voronokas</a:t>
            </a:r>
            <a:r>
              <a:rPr lang="lt-LT" sz="2800" dirty="0" smtClean="0">
                <a:latin typeface="Times New Roman" pitchFamily="18" charset="0"/>
                <a:cs typeface="Times New Roman" pitchFamily="18" charset="0"/>
              </a:rPr>
              <a:t>“, gaudantis bohemos žmones...</a:t>
            </a:r>
          </a:p>
          <a:p>
            <a:r>
              <a:rPr lang="lt-LT" sz="2800" dirty="0" smtClean="0">
                <a:latin typeface="Times New Roman" pitchFamily="18" charset="0"/>
                <a:cs typeface="Times New Roman" pitchFamily="18" charset="0"/>
              </a:rPr>
              <a:t>Miestas kuria veikėjo tapatybę – skurdi aplinka, bet nukabinta paveikslais, klausomasi užsienietiškos muzikos... Šios dvasinės aplinkos neįmanoma atimti.</a:t>
            </a:r>
            <a:endParaRPr lang="lt-LT" sz="2800" dirty="0">
              <a:latin typeface="Times New Roman" pitchFamily="18" charset="0"/>
              <a:cs typeface="Times New Roman" pitchFamily="18" charset="0"/>
            </a:endParaRPr>
          </a:p>
        </p:txBody>
      </p:sp>
    </p:spTree>
    <p:extLst>
      <p:ext uri="{BB962C8B-B14F-4D97-AF65-F5344CB8AC3E}">
        <p14:creationId xmlns:p14="http://schemas.microsoft.com/office/powerpoint/2010/main" val="1787124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706090"/>
          </a:xfrm>
        </p:spPr>
        <p:txBody>
          <a:bodyPr>
            <a:normAutofit/>
          </a:bodyPr>
          <a:lstStyle/>
          <a:p>
            <a:pPr algn="ctr"/>
            <a:r>
              <a:rPr lang="lt-LT" sz="2800" dirty="0">
                <a:latin typeface="Times New Roman" pitchFamily="18" charset="0"/>
                <a:cs typeface="Times New Roman" pitchFamily="18" charset="0"/>
              </a:rPr>
              <a:t>Jurgis Kunčinas „</a:t>
            </a:r>
            <a:r>
              <a:rPr lang="lt-LT" sz="2800" dirty="0" smtClean="0">
                <a:latin typeface="Times New Roman" pitchFamily="18" charset="0"/>
                <a:cs typeface="Times New Roman" pitchFamily="18" charset="0"/>
              </a:rPr>
              <a:t>Tūla“</a:t>
            </a:r>
            <a:endParaRPr lang="lt-LT" sz="2800"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1435608" y="908720"/>
            <a:ext cx="7498080" cy="5339680"/>
          </a:xfrm>
        </p:spPr>
        <p:txBody>
          <a:bodyPr>
            <a:normAutofit fontScale="92500" lnSpcReduction="20000"/>
          </a:bodyPr>
          <a:lstStyle/>
          <a:p>
            <a:pPr marL="82296" indent="0">
              <a:buNone/>
              <a:defRPr/>
            </a:pPr>
            <a:endParaRPr lang="lt-LT" sz="3000" b="1" dirty="0" smtClean="0">
              <a:latin typeface="Times New Roman" pitchFamily="18" charset="0"/>
              <a:cs typeface="Times New Roman" pitchFamily="18" charset="0"/>
            </a:endParaRPr>
          </a:p>
          <a:p>
            <a:pPr marL="82296" indent="0">
              <a:buNone/>
              <a:defRPr/>
            </a:pPr>
            <a:r>
              <a:rPr lang="lt-LT" sz="3000" b="1" dirty="0" smtClean="0">
                <a:latin typeface="Times New Roman" pitchFamily="18" charset="0"/>
                <a:cs typeface="Times New Roman" pitchFamily="18" charset="0"/>
              </a:rPr>
              <a:t>Sovietmečio refleksijos</a:t>
            </a:r>
            <a:endParaRPr lang="lt-LT" sz="3000" b="1" dirty="0" smtClean="0">
              <a:latin typeface="Times New Roman" pitchFamily="18" charset="0"/>
              <a:cs typeface="Times New Roman" pitchFamily="18" charset="0"/>
            </a:endParaRPr>
          </a:p>
          <a:p>
            <a:pPr>
              <a:buFont typeface="Arial" pitchFamily="34" charset="0"/>
              <a:buChar char="•"/>
              <a:defRPr/>
            </a:pPr>
            <a:r>
              <a:rPr lang="lt-LT" dirty="0" smtClean="0">
                <a:latin typeface="Times New Roman" pitchFamily="18" charset="0"/>
                <a:cs typeface="Times New Roman" pitchFamily="18" charset="0"/>
              </a:rPr>
              <a:t>Tai </a:t>
            </a:r>
            <a:r>
              <a:rPr lang="lt-LT" dirty="0">
                <a:latin typeface="Times New Roman" pitchFamily="18" charset="0"/>
                <a:cs typeface="Times New Roman" pitchFamily="18" charset="0"/>
              </a:rPr>
              <a:t>atsitiko 1956 metais, iškart po XX kompartijos suvažiavimo</a:t>
            </a:r>
            <a:r>
              <a:rPr lang="lt-LT" dirty="0" smtClean="0">
                <a:latin typeface="Times New Roman" pitchFamily="18" charset="0"/>
                <a:cs typeface="Times New Roman" pitchFamily="18" charset="0"/>
              </a:rPr>
              <a:t>...“</a:t>
            </a:r>
          </a:p>
          <a:p>
            <a:pPr>
              <a:buFont typeface="Arial" pitchFamily="34" charset="0"/>
              <a:buChar char="•"/>
              <a:defRPr/>
            </a:pPr>
            <a:r>
              <a:rPr lang="lt-LT" dirty="0" smtClean="0">
                <a:latin typeface="Times New Roman" pitchFamily="18" charset="0"/>
                <a:cs typeface="Times New Roman" pitchFamily="18" charset="0"/>
              </a:rPr>
              <a:t>„</a:t>
            </a:r>
            <a:r>
              <a:rPr lang="lt-LT" dirty="0">
                <a:latin typeface="Times New Roman" pitchFamily="18" charset="0"/>
                <a:cs typeface="Times New Roman" pitchFamily="18" charset="0"/>
              </a:rPr>
              <a:t>Mums, Alma </a:t>
            </a:r>
            <a:r>
              <a:rPr lang="lt-LT" dirty="0" err="1">
                <a:latin typeface="Times New Roman" pitchFamily="18" charset="0"/>
                <a:cs typeface="Times New Roman" pitchFamily="18" charset="0"/>
              </a:rPr>
              <a:t>Matris</a:t>
            </a:r>
            <a:r>
              <a:rPr lang="lt-LT" dirty="0">
                <a:latin typeface="Times New Roman" pitchFamily="18" charset="0"/>
                <a:cs typeface="Times New Roman" pitchFamily="18" charset="0"/>
              </a:rPr>
              <a:t> </a:t>
            </a:r>
            <a:r>
              <a:rPr lang="lt-LT" dirty="0" err="1">
                <a:latin typeface="Times New Roman" pitchFamily="18" charset="0"/>
                <a:cs typeface="Times New Roman" pitchFamily="18" charset="0"/>
              </a:rPr>
              <a:t>Vilnensis</a:t>
            </a:r>
            <a:r>
              <a:rPr lang="lt-LT" dirty="0">
                <a:latin typeface="Times New Roman" pitchFamily="18" charset="0"/>
                <a:cs typeface="Times New Roman" pitchFamily="18" charset="0"/>
              </a:rPr>
              <a:t> humanitarams, 1967 metų rudenį besiglausčiusiems viename </a:t>
            </a:r>
            <a:r>
              <a:rPr lang="lt-LT" dirty="0" err="1">
                <a:latin typeface="Times New Roman" pitchFamily="18" charset="0"/>
                <a:cs typeface="Times New Roman" pitchFamily="18" charset="0"/>
              </a:rPr>
              <a:t>Daševskių</a:t>
            </a:r>
            <a:r>
              <a:rPr lang="lt-LT" dirty="0">
                <a:latin typeface="Times New Roman" pitchFamily="18" charset="0"/>
                <a:cs typeface="Times New Roman" pitchFamily="18" charset="0"/>
              </a:rPr>
              <a:t> urvo kampe...“ </a:t>
            </a:r>
          </a:p>
          <a:p>
            <a:pPr>
              <a:buFont typeface="Arial" pitchFamily="34" charset="0"/>
              <a:buChar char="•"/>
              <a:defRPr/>
            </a:pPr>
            <a:r>
              <a:rPr lang="lt-LT" dirty="0">
                <a:latin typeface="Times New Roman" pitchFamily="18" charset="0"/>
                <a:cs typeface="Times New Roman" pitchFamily="18" charset="0"/>
              </a:rPr>
              <a:t>1949 metų sovietų </a:t>
            </a:r>
            <a:r>
              <a:rPr lang="lt-LT" dirty="0" smtClean="0">
                <a:latin typeface="Times New Roman" pitchFamily="18" charset="0"/>
                <a:cs typeface="Times New Roman" pitchFamily="18" charset="0"/>
              </a:rPr>
              <a:t>kariūnai; </a:t>
            </a:r>
            <a:endParaRPr lang="lt-LT" dirty="0">
              <a:latin typeface="Times New Roman" pitchFamily="18" charset="0"/>
              <a:cs typeface="Times New Roman" pitchFamily="18" charset="0"/>
            </a:endParaRPr>
          </a:p>
          <a:p>
            <a:pPr>
              <a:buFont typeface="Arial" pitchFamily="34" charset="0"/>
              <a:buChar char="•"/>
              <a:defRPr/>
            </a:pPr>
            <a:r>
              <a:rPr lang="lt-LT" dirty="0">
                <a:latin typeface="Times New Roman" pitchFamily="18" charset="0"/>
                <a:cs typeface="Times New Roman" pitchFamily="18" charset="0"/>
              </a:rPr>
              <a:t>„Daina</a:t>
            </a:r>
            <a:r>
              <a:rPr lang="lt-LT" dirty="0" smtClean="0">
                <a:latin typeface="Times New Roman" pitchFamily="18" charset="0"/>
                <a:cs typeface="Times New Roman" pitchFamily="18" charset="0"/>
              </a:rPr>
              <a:t>“ - </a:t>
            </a:r>
            <a:r>
              <a:rPr lang="lt-LT" dirty="0">
                <a:latin typeface="Times New Roman" pitchFamily="18" charset="0"/>
                <a:cs typeface="Times New Roman" pitchFamily="18" charset="0"/>
              </a:rPr>
              <a:t>plėkais ir virtuve dvelkianti kavinė dabartinėje Vokiečių </a:t>
            </a:r>
            <a:r>
              <a:rPr lang="lt-LT" dirty="0" smtClean="0">
                <a:latin typeface="Times New Roman" pitchFamily="18" charset="0"/>
                <a:cs typeface="Times New Roman" pitchFamily="18" charset="0"/>
              </a:rPr>
              <a:t>gatvėje;</a:t>
            </a:r>
            <a:endParaRPr lang="lt-LT" dirty="0">
              <a:latin typeface="Times New Roman" pitchFamily="18" charset="0"/>
              <a:cs typeface="Times New Roman" pitchFamily="18" charset="0"/>
            </a:endParaRPr>
          </a:p>
          <a:p>
            <a:pPr>
              <a:buFont typeface="Arial" pitchFamily="34" charset="0"/>
              <a:buChar char="•"/>
              <a:defRPr/>
            </a:pPr>
            <a:r>
              <a:rPr lang="lt-LT" dirty="0" err="1">
                <a:latin typeface="Times New Roman" pitchFamily="18" charset="0"/>
                <a:cs typeface="Times New Roman" pitchFamily="18" charset="0"/>
              </a:rPr>
              <a:t>R</a:t>
            </a:r>
            <a:r>
              <a:rPr lang="lt-LT" dirty="0" err="1" smtClean="0">
                <a:latin typeface="Times New Roman" pitchFamily="18" charset="0"/>
                <a:cs typeface="Times New Roman" pitchFamily="18" charset="0"/>
              </a:rPr>
              <a:t>audonvynis</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a:t>
            </a:r>
            <a:r>
              <a:rPr lang="lt-LT" dirty="0" err="1">
                <a:latin typeface="Times New Roman" pitchFamily="18" charset="0"/>
                <a:cs typeface="Times New Roman" pitchFamily="18" charset="0"/>
              </a:rPr>
              <a:t>Gamza</a:t>
            </a:r>
            <a:r>
              <a:rPr lang="lt-LT" dirty="0">
                <a:latin typeface="Times New Roman" pitchFamily="18" charset="0"/>
                <a:cs typeface="Times New Roman" pitchFamily="18" charset="0"/>
              </a:rPr>
              <a:t>“.</a:t>
            </a:r>
          </a:p>
          <a:p>
            <a:endParaRPr lang="lt-LT" dirty="0"/>
          </a:p>
        </p:txBody>
      </p:sp>
    </p:spTree>
    <p:extLst>
      <p:ext uri="{BB962C8B-B14F-4D97-AF65-F5344CB8AC3E}">
        <p14:creationId xmlns:p14="http://schemas.microsoft.com/office/powerpoint/2010/main" val="507637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418058"/>
          </a:xfrm>
        </p:spPr>
        <p:txBody>
          <a:bodyPr>
            <a:noAutofit/>
          </a:bodyPr>
          <a:lstStyle/>
          <a:p>
            <a:pPr algn="ctr"/>
            <a:r>
              <a:rPr lang="lt-LT" sz="2400" dirty="0">
                <a:latin typeface="Times New Roman" pitchFamily="18" charset="0"/>
                <a:cs typeface="Times New Roman" pitchFamily="18" charset="0"/>
              </a:rPr>
              <a:t>Jurgis Kunčinas „Tūla“</a:t>
            </a:r>
          </a:p>
        </p:txBody>
      </p:sp>
      <p:sp>
        <p:nvSpPr>
          <p:cNvPr id="3" name="Turinio vietos rezervavimo ženklas 2"/>
          <p:cNvSpPr>
            <a:spLocks noGrp="1"/>
          </p:cNvSpPr>
          <p:nvPr>
            <p:ph idx="1"/>
          </p:nvPr>
        </p:nvSpPr>
        <p:spPr>
          <a:xfrm>
            <a:off x="1435608" y="836712"/>
            <a:ext cx="7498080" cy="5411688"/>
          </a:xfrm>
        </p:spPr>
        <p:txBody>
          <a:bodyPr>
            <a:normAutofit fontScale="55000" lnSpcReduction="20000"/>
          </a:bodyPr>
          <a:lstStyle/>
          <a:p>
            <a:pPr marL="82296" indent="0">
              <a:buNone/>
            </a:pPr>
            <a:r>
              <a:rPr lang="lt-LT" sz="2800" b="1" dirty="0">
                <a:latin typeface="Times New Roman" pitchFamily="18" charset="0"/>
                <a:cs typeface="Times New Roman" pitchFamily="18" charset="0"/>
              </a:rPr>
              <a:t>V</a:t>
            </a:r>
            <a:r>
              <a:rPr lang="lt-LT" sz="2800" b="1" dirty="0" smtClean="0">
                <a:latin typeface="Times New Roman" pitchFamily="18" charset="0"/>
                <a:cs typeface="Times New Roman" pitchFamily="18" charset="0"/>
              </a:rPr>
              <a:t>. </a:t>
            </a:r>
            <a:r>
              <a:rPr lang="lt-LT" sz="2800" b="1" dirty="0" smtClean="0">
                <a:latin typeface="Times New Roman" pitchFamily="18" charset="0"/>
                <a:cs typeface="Times New Roman" pitchFamily="18" charset="0"/>
              </a:rPr>
              <a:t>Prievartos formos ir pasipriešinimo būdai. Jų vaizdavimas kūrinyje</a:t>
            </a:r>
            <a:r>
              <a:rPr lang="lt-LT" sz="2800" b="1" dirty="0" smtClean="0">
                <a:latin typeface="Times New Roman" pitchFamily="18" charset="0"/>
                <a:cs typeface="Times New Roman" pitchFamily="18" charset="0"/>
              </a:rPr>
              <a:t>.</a:t>
            </a:r>
            <a:endParaRPr lang="lt-LT" sz="2800" dirty="0" smtClean="0">
              <a:latin typeface="Times New Roman" pitchFamily="18" charset="0"/>
              <a:cs typeface="Times New Roman" pitchFamily="18" charset="0"/>
            </a:endParaRPr>
          </a:p>
          <a:p>
            <a:r>
              <a:rPr lang="lt-LT" sz="3400" dirty="0" smtClean="0">
                <a:latin typeface="Times New Roman" pitchFamily="18" charset="0"/>
                <a:cs typeface="Times New Roman" pitchFamily="18" charset="0"/>
              </a:rPr>
              <a:t>Veikėjas išdidus, kupinas valkatiškos savigarbos, nepaisant to, kad gyvenimo aplinkybės jį gniuždo ir kaip kūrėją, ir kaip </a:t>
            </a:r>
            <a:r>
              <a:rPr lang="lt-LT" sz="3400" dirty="0" smtClean="0">
                <a:latin typeface="Times New Roman" pitchFamily="18" charset="0"/>
                <a:cs typeface="Times New Roman" pitchFamily="18" charset="0"/>
              </a:rPr>
              <a:t>žmogų. „Privalai rūpintis kiekviena niekinga smulkmena, nepraleisti nė menkiausios progos užva</a:t>
            </a:r>
            <a:r>
              <a:rPr lang="lt-LT" sz="3400" dirty="0" smtClean="0">
                <a:latin typeface="Times New Roman" pitchFamily="18" charset="0"/>
                <a:cs typeface="Times New Roman" pitchFamily="18" charset="0"/>
              </a:rPr>
              <a:t>lgyti, išgerti, nesigėdyti paprašyti padėvėtų natų ar sausų kojinių. Ir dar: turi absoliučiai nebekreipti dėmesio ne tik į savo fiziologiją, bet ir į savo menkumą, niekingumą.“ </a:t>
            </a:r>
            <a:endParaRPr lang="lt-LT" sz="3400" dirty="0" smtClean="0">
              <a:latin typeface="Times New Roman" pitchFamily="18" charset="0"/>
              <a:cs typeface="Times New Roman" pitchFamily="18" charset="0"/>
            </a:endParaRPr>
          </a:p>
          <a:p>
            <a:r>
              <a:rPr lang="lt-LT" sz="3400" dirty="0" smtClean="0">
                <a:latin typeface="Times New Roman" pitchFamily="18" charset="0"/>
                <a:cs typeface="Times New Roman" pitchFamily="18" charset="0"/>
              </a:rPr>
              <a:t>Benamystė išlaisvina nuo režimo taikomo prievartinio sėslumo. Būdamas alkoholikas, veikėjas vis tiek išsaugo pagarbos savo kraštui, jo istorijai likučius, moralinius įsipareigojimus – tesi pažadą palaidoti Tūlą Vilniuje.</a:t>
            </a:r>
          </a:p>
          <a:p>
            <a:r>
              <a:rPr lang="lt-LT" sz="3400" dirty="0" smtClean="0">
                <a:latin typeface="Times New Roman" pitchFamily="18" charset="0"/>
                <a:cs typeface="Times New Roman" pitchFamily="18" charset="0"/>
              </a:rPr>
              <a:t>Vargas (pinigų, darbo stygius), bandymas paversti jį psichikos ligoniu (nepritampantys prie sistemos prievarta gydomi) nesugriauna savigarbos. Tik per bažnyčių bokštus veikėjas žvelgia į tai, kas idealu. „Bet bažnyčios</a:t>
            </a:r>
            <a:r>
              <a:rPr lang="lt-LT" sz="3400" dirty="0" smtClean="0">
                <a:latin typeface="Calibri"/>
                <a:cs typeface="Calibri"/>
              </a:rPr>
              <a:t>! </a:t>
            </a:r>
            <a:r>
              <a:rPr lang="lt-LT" sz="3400" dirty="0" smtClean="0">
                <a:latin typeface="Times New Roman" pitchFamily="18" charset="0"/>
                <a:cs typeface="Times New Roman" pitchFamily="18" charset="0"/>
              </a:rPr>
              <a:t>Už viską svarbiau bažnyčios, jos bent priverčia užversti galvą į viršų, o viršuje visados dangus...“</a:t>
            </a:r>
          </a:p>
          <a:p>
            <a:r>
              <a:rPr lang="lt-LT" sz="3400" dirty="0" smtClean="0">
                <a:latin typeface="Times New Roman" pitchFamily="18" charset="0"/>
                <a:cs typeface="Times New Roman" pitchFamily="18" charset="0"/>
              </a:rPr>
              <a:t>Romano veikėjai – bohemos žmonės, kurie renkasi pasitraukimą iš viešojo sovietinio gyvenimo ir alkoholį kaip priemonę ištverti sovietinį absurdą</a:t>
            </a:r>
            <a:r>
              <a:rPr lang="lt-LT" sz="3400" dirty="0" smtClean="0">
                <a:latin typeface="Times New Roman" pitchFamily="18" charset="0"/>
                <a:cs typeface="Times New Roman" pitchFamily="18" charset="0"/>
              </a:rPr>
              <a:t>.</a:t>
            </a:r>
          </a:p>
          <a:p>
            <a:r>
              <a:rPr lang="lt-LT" sz="3400" dirty="0" smtClean="0">
                <a:latin typeface="Times New Roman" pitchFamily="18" charset="0"/>
                <a:cs typeface="Times New Roman" pitchFamily="18" charset="0"/>
              </a:rPr>
              <a:t>Vienintelė ori laikysena – skeptiškas, ironiškas stebėjimas.   </a:t>
            </a:r>
            <a:endParaRPr lang="lt-LT" sz="3400" dirty="0">
              <a:latin typeface="Times New Roman" pitchFamily="18" charset="0"/>
              <a:cs typeface="Times New Roman" pitchFamily="18" charset="0"/>
            </a:endParaRPr>
          </a:p>
        </p:txBody>
      </p:sp>
    </p:spTree>
    <p:extLst>
      <p:ext uri="{BB962C8B-B14F-4D97-AF65-F5344CB8AC3E}">
        <p14:creationId xmlns:p14="http://schemas.microsoft.com/office/powerpoint/2010/main" val="1915610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634082"/>
          </a:xfrm>
        </p:spPr>
        <p:txBody>
          <a:bodyPr>
            <a:normAutofit/>
          </a:bodyPr>
          <a:lstStyle/>
          <a:p>
            <a:pPr algn="ctr"/>
            <a:r>
              <a:rPr lang="lt-LT" sz="2400" dirty="0">
                <a:latin typeface="Times New Roman" pitchFamily="18" charset="0"/>
                <a:cs typeface="Times New Roman" pitchFamily="18" charset="0"/>
              </a:rPr>
              <a:t>Jurgis Kunčinas „Tūla“</a:t>
            </a:r>
            <a:endParaRPr lang="lt-LT" sz="2400" dirty="0"/>
          </a:p>
        </p:txBody>
      </p:sp>
      <p:sp>
        <p:nvSpPr>
          <p:cNvPr id="3" name="Turinio vietos rezervavimo ženklas 2"/>
          <p:cNvSpPr>
            <a:spLocks noGrp="1"/>
          </p:cNvSpPr>
          <p:nvPr>
            <p:ph idx="1"/>
          </p:nvPr>
        </p:nvSpPr>
        <p:spPr>
          <a:xfrm>
            <a:off x="1435608" y="980728"/>
            <a:ext cx="7498080" cy="5267672"/>
          </a:xfrm>
        </p:spPr>
        <p:txBody>
          <a:bodyPr>
            <a:normAutofit lnSpcReduction="10000"/>
          </a:bodyPr>
          <a:lstStyle/>
          <a:p>
            <a:pPr marL="82296" indent="0">
              <a:buNone/>
            </a:pPr>
            <a:r>
              <a:rPr lang="lt-LT" sz="2800" b="1" dirty="0" smtClean="0">
                <a:latin typeface="Times New Roman" pitchFamily="18" charset="0"/>
                <a:cs typeface="Times New Roman" pitchFamily="18" charset="0"/>
              </a:rPr>
              <a:t>VI. Mitologinis pasaulis romane.</a:t>
            </a:r>
          </a:p>
          <a:p>
            <a:r>
              <a:rPr lang="lt-LT" sz="2800" dirty="0" err="1" smtClean="0">
                <a:latin typeface="Times New Roman" pitchFamily="18" charset="0"/>
                <a:cs typeface="Times New Roman" pitchFamily="18" charset="0"/>
              </a:rPr>
              <a:t>Chtoniškojo</a:t>
            </a:r>
            <a:r>
              <a:rPr lang="lt-LT" sz="2800" dirty="0" smtClean="0">
                <a:latin typeface="Times New Roman" pitchFamily="18" charset="0"/>
                <a:cs typeface="Times New Roman" pitchFamily="18" charset="0"/>
              </a:rPr>
              <a:t> pasaulio ženklai – šikšnosparnis, atkastas Žygimanto laikų vandentiekis, meilės scenoje iš po žemių ištrykštantis šaltinis. </a:t>
            </a:r>
          </a:p>
          <a:p>
            <a:r>
              <a:rPr lang="lt-LT" sz="2800" dirty="0" smtClean="0">
                <a:latin typeface="Times New Roman" pitchFamily="18" charset="0"/>
                <a:cs typeface="Times New Roman" pitchFamily="18" charset="0"/>
              </a:rPr>
              <a:t>Žemiškasis pasaulis – Užupio gyventojai, simbolizuojantys daugiatautę Lietuvą, -prasigėrę, išprotėję, kitaip suluošinti. Ir LDK daugiatautė kultūra.</a:t>
            </a:r>
          </a:p>
          <a:p>
            <a:r>
              <a:rPr lang="lt-LT" sz="2800" dirty="0" smtClean="0">
                <a:latin typeface="Times New Roman" pitchFamily="18" charset="0"/>
                <a:cs typeface="Times New Roman" pitchFamily="18" charset="0"/>
              </a:rPr>
              <a:t>Dangaus sfera – Bernardinų bažnyčia, kur </a:t>
            </a:r>
            <a:r>
              <a:rPr lang="lt-LT" sz="2800" dirty="0" err="1" smtClean="0">
                <a:latin typeface="Times New Roman" pitchFamily="18" charset="0"/>
                <a:cs typeface="Times New Roman" pitchFamily="18" charset="0"/>
              </a:rPr>
              <a:t>architektūriškai</a:t>
            </a:r>
            <a:r>
              <a:rPr lang="lt-LT" sz="2800" dirty="0" smtClean="0">
                <a:latin typeface="Times New Roman" pitchFamily="18" charset="0"/>
                <a:cs typeface="Times New Roman" pitchFamily="18" charset="0"/>
              </a:rPr>
              <a:t> užkoduoti Gedimino stulpai, </a:t>
            </a:r>
            <a:r>
              <a:rPr lang="lt-LT" sz="2800" dirty="0" err="1" smtClean="0">
                <a:latin typeface="Times New Roman" pitchFamily="18" charset="0"/>
                <a:cs typeface="Times New Roman" pitchFamily="18" charset="0"/>
              </a:rPr>
              <a:t>Bekešo</a:t>
            </a:r>
            <a:r>
              <a:rPr lang="lt-LT" sz="2800" dirty="0" smtClean="0">
                <a:latin typeface="Times New Roman" pitchFamily="18" charset="0"/>
                <a:cs typeface="Times New Roman" pitchFamily="18" charset="0"/>
              </a:rPr>
              <a:t> kalnas – visuomenės atstumto žmogaus simbolis.</a:t>
            </a:r>
          </a:p>
          <a:p>
            <a:endParaRPr lang="lt-LT" sz="2800" dirty="0">
              <a:latin typeface="Times New Roman" pitchFamily="18" charset="0"/>
              <a:cs typeface="Times New Roman" pitchFamily="18" charset="0"/>
            </a:endParaRPr>
          </a:p>
        </p:txBody>
      </p:sp>
    </p:spTree>
    <p:extLst>
      <p:ext uri="{BB962C8B-B14F-4D97-AF65-F5344CB8AC3E}">
        <p14:creationId xmlns:p14="http://schemas.microsoft.com/office/powerpoint/2010/main" val="1989631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638"/>
            <a:ext cx="7498080" cy="634082"/>
          </a:xfrm>
        </p:spPr>
        <p:txBody>
          <a:bodyPr>
            <a:normAutofit/>
          </a:bodyPr>
          <a:lstStyle/>
          <a:p>
            <a:pPr algn="ctr"/>
            <a:r>
              <a:rPr lang="lt-LT" sz="3200" dirty="0">
                <a:latin typeface="Times New Roman" pitchFamily="18" charset="0"/>
                <a:cs typeface="Times New Roman" pitchFamily="18" charset="0"/>
              </a:rPr>
              <a:t>Išvados</a:t>
            </a:r>
          </a:p>
        </p:txBody>
      </p:sp>
      <p:sp>
        <p:nvSpPr>
          <p:cNvPr id="3" name="Turinio vietos rezervavimo ženklas 2"/>
          <p:cNvSpPr>
            <a:spLocks noGrp="1"/>
          </p:cNvSpPr>
          <p:nvPr>
            <p:ph idx="1"/>
          </p:nvPr>
        </p:nvSpPr>
        <p:spPr>
          <a:xfrm>
            <a:off x="1435608" y="1052736"/>
            <a:ext cx="7498080" cy="5195664"/>
          </a:xfrm>
        </p:spPr>
        <p:txBody>
          <a:bodyPr>
            <a:normAutofit fontScale="85000" lnSpcReduction="20000"/>
          </a:bodyPr>
          <a:lstStyle/>
          <a:p>
            <a:r>
              <a:rPr lang="lt-LT" dirty="0">
                <a:latin typeface="Times New Roman" pitchFamily="18" charset="0"/>
                <a:cs typeface="Times New Roman" pitchFamily="18" charset="0"/>
              </a:rPr>
              <a:t>Tai </a:t>
            </a:r>
            <a:r>
              <a:rPr lang="lt-LT" dirty="0" err="1">
                <a:latin typeface="Times New Roman" pitchFamily="18" charset="0"/>
                <a:cs typeface="Times New Roman" pitchFamily="18" charset="0"/>
              </a:rPr>
              <a:t>monologinis</a:t>
            </a:r>
            <a:r>
              <a:rPr lang="lt-LT" dirty="0">
                <a:latin typeface="Times New Roman" pitchFamily="18" charset="0"/>
                <a:cs typeface="Times New Roman" pitchFamily="18" charset="0"/>
              </a:rPr>
              <a:t> romanas apie meilę</a:t>
            </a:r>
            <a:r>
              <a:rPr lang="lt-LT" dirty="0" smtClean="0">
                <a:latin typeface="Times New Roman" pitchFamily="18" charset="0"/>
                <a:cs typeface="Times New Roman" pitchFamily="18" charset="0"/>
              </a:rPr>
              <a:t>, vieno žmogaus </a:t>
            </a:r>
            <a:r>
              <a:rPr lang="lt-LT" dirty="0">
                <a:latin typeface="Times New Roman" pitchFamily="18" charset="0"/>
                <a:cs typeface="Times New Roman" pitchFamily="18" charset="0"/>
              </a:rPr>
              <a:t>jausmo istorija. Vieno žmogaus vaizduotės projekcija</a:t>
            </a:r>
            <a:r>
              <a:rPr lang="lt-LT" dirty="0" smtClean="0">
                <a:latin typeface="Times New Roman" pitchFamily="18" charset="0"/>
                <a:cs typeface="Times New Roman" pitchFamily="18" charset="0"/>
              </a:rPr>
              <a:t>.</a:t>
            </a:r>
          </a:p>
          <a:p>
            <a:r>
              <a:rPr lang="lt-LT" dirty="0" smtClean="0">
                <a:latin typeface="Times New Roman" pitchFamily="18" charset="0"/>
                <a:cs typeface="Times New Roman" pitchFamily="18" charset="0"/>
              </a:rPr>
              <a:t>Meilė yra pilnavertiško gyvenimo sąlyga.</a:t>
            </a:r>
            <a:endParaRPr lang="lt-LT" dirty="0">
              <a:latin typeface="Times New Roman" pitchFamily="18" charset="0"/>
              <a:cs typeface="Times New Roman" pitchFamily="18" charset="0"/>
            </a:endParaRPr>
          </a:p>
          <a:p>
            <a:r>
              <a:rPr lang="lt-LT" dirty="0">
                <a:latin typeface="Times New Roman" pitchFamily="18" charset="0"/>
                <a:cs typeface="Times New Roman" pitchFamily="18" charset="0"/>
              </a:rPr>
              <a:t>Užrašai apie Tūlą tampa kūrybiškumo ženklu.</a:t>
            </a:r>
          </a:p>
          <a:p>
            <a:r>
              <a:rPr lang="lt-LT" dirty="0">
                <a:latin typeface="Times New Roman" pitchFamily="18" charset="0"/>
                <a:cs typeface="Times New Roman" pitchFamily="18" charset="0"/>
              </a:rPr>
              <a:t>Tūla – </a:t>
            </a:r>
            <a:r>
              <a:rPr lang="lt-LT" dirty="0" smtClean="0">
                <a:latin typeface="Times New Roman" pitchFamily="18" charset="0"/>
                <a:cs typeface="Times New Roman" pitchFamily="18" charset="0"/>
              </a:rPr>
              <a:t>gyvenimo </a:t>
            </a:r>
            <a:r>
              <a:rPr lang="lt-LT" dirty="0">
                <a:latin typeface="Times New Roman" pitchFamily="18" charset="0"/>
                <a:cs typeface="Times New Roman" pitchFamily="18" charset="0"/>
              </a:rPr>
              <a:t>esmės simbolis.</a:t>
            </a:r>
          </a:p>
          <a:p>
            <a:r>
              <a:rPr lang="lt-LT" dirty="0" smtClean="0">
                <a:latin typeface="Times New Roman" pitchFamily="18" charset="0"/>
                <a:cs typeface="Times New Roman" pitchFamily="18" charset="0"/>
              </a:rPr>
              <a:t>Ryškus susvetimėjimo, socialinės atskirties motyvas.</a:t>
            </a:r>
            <a:endParaRPr lang="lt-LT" dirty="0">
              <a:latin typeface="Times New Roman" pitchFamily="18" charset="0"/>
              <a:cs typeface="Times New Roman" pitchFamily="18" charset="0"/>
            </a:endParaRPr>
          </a:p>
          <a:p>
            <a:r>
              <a:rPr lang="lt-LT" dirty="0">
                <a:latin typeface="Times New Roman" pitchFamily="18" charset="0"/>
                <a:cs typeface="Times New Roman" pitchFamily="18" charset="0"/>
              </a:rPr>
              <a:t>Romane fiksuojamos trauminės patirtys</a:t>
            </a:r>
            <a:r>
              <a:rPr lang="lt-LT" dirty="0" smtClean="0">
                <a:latin typeface="Times New Roman" pitchFamily="18" charset="0"/>
                <a:cs typeface="Times New Roman" pitchFamily="18" charset="0"/>
              </a:rPr>
              <a:t>.</a:t>
            </a:r>
          </a:p>
          <a:p>
            <a:r>
              <a:rPr lang="lt-LT" dirty="0" smtClean="0">
                <a:latin typeface="Times New Roman" pitchFamily="18" charset="0"/>
                <a:cs typeface="Times New Roman" pitchFamily="18" charset="0"/>
              </a:rPr>
              <a:t>„</a:t>
            </a:r>
            <a:r>
              <a:rPr lang="lt-LT" dirty="0" err="1" smtClean="0">
                <a:latin typeface="Times New Roman" pitchFamily="18" charset="0"/>
                <a:cs typeface="Times New Roman" pitchFamily="18" charset="0"/>
              </a:rPr>
              <a:t>Vivere</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pericolosamente</a:t>
            </a:r>
            <a:r>
              <a:rPr lang="lt-LT" dirty="0" smtClean="0">
                <a:latin typeface="Times New Roman" pitchFamily="18" charset="0"/>
                <a:cs typeface="Times New Roman" pitchFamily="18" charset="0"/>
              </a:rPr>
              <a:t>“ – gyventi pavojuje – toks kiekvieną akimirką yra valkatos gyvenimas.</a:t>
            </a:r>
          </a:p>
          <a:p>
            <a:r>
              <a:rPr lang="lt-LT" dirty="0" smtClean="0">
                <a:latin typeface="Times New Roman" pitchFamily="18" charset="0"/>
                <a:cs typeface="Times New Roman" pitchFamily="18" charset="0"/>
              </a:rPr>
              <a:t>Būti be namų – baisu. </a:t>
            </a:r>
          </a:p>
          <a:p>
            <a:r>
              <a:rPr lang="lt-LT" dirty="0" smtClean="0">
                <a:latin typeface="Times New Roman" pitchFamily="18" charset="0"/>
                <a:cs typeface="Times New Roman" pitchFamily="18" charset="0"/>
              </a:rPr>
              <a:t>Gyvenimas, net nesuvokiant kam, yra reikalingas.</a:t>
            </a:r>
            <a:endParaRPr lang="lt-LT" dirty="0">
              <a:latin typeface="Times New Roman" pitchFamily="18" charset="0"/>
              <a:cs typeface="Times New Roman" pitchFamily="18" charset="0"/>
            </a:endParaRPr>
          </a:p>
          <a:p>
            <a:endParaRPr lang="lt-LT" dirty="0"/>
          </a:p>
          <a:p>
            <a:endParaRPr lang="lt-LT" dirty="0"/>
          </a:p>
        </p:txBody>
      </p:sp>
    </p:spTree>
    <p:extLst>
      <p:ext uri="{BB962C8B-B14F-4D97-AF65-F5344CB8AC3E}">
        <p14:creationId xmlns:p14="http://schemas.microsoft.com/office/powerpoint/2010/main" val="13993634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ulėgrąža">
  <a:themeElements>
    <a:clrScheme name="Saulėgrąža">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aulėgrąža">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aulėgrąža">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238</TotalTime>
  <Words>1329</Words>
  <Application>Microsoft Office PowerPoint</Application>
  <PresentationFormat>Demonstracija ekrane (4:3)</PresentationFormat>
  <Paragraphs>73</Paragraphs>
  <Slides>13</Slides>
  <Notes>0</Notes>
  <HiddenSlides>0</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Saulėgrąža</vt:lpstr>
      <vt:lpstr>Jurgis Kunčinas „Tūla“</vt:lpstr>
      <vt:lpstr>Jurgis Kunčinas „Tūla“</vt:lpstr>
      <vt:lpstr>Jurgis Kunčinas „Tūla“</vt:lpstr>
      <vt:lpstr>Jurgis Kunčinas „Tūla“</vt:lpstr>
      <vt:lpstr>Teminės linijos romane „Tūla“</vt:lpstr>
      <vt:lpstr>Jurgis Kunčinas „Tūla“</vt:lpstr>
      <vt:lpstr>Jurgis Kunčinas „Tūla“</vt:lpstr>
      <vt:lpstr>Jurgis Kunčinas „Tūla“</vt:lpstr>
      <vt:lpstr>Jurgis Kunčinas „Tūla“</vt:lpstr>
      <vt:lpstr>Jurgis Kunčinas „Tūla“</vt:lpstr>
      <vt:lpstr>Jurgis Kunčinas „Tūla“</vt:lpstr>
      <vt:lpstr>Jurgis Kunčinas „Tūla“</vt:lpstr>
      <vt:lpstr>Išvados</vt:lpstr>
    </vt:vector>
  </TitlesOfParts>
  <Company>Želvos vidurinė mokykla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Jurgis Kunčinas „Tūla“</dc:title>
  <dc:creator>Kalbos</dc:creator>
  <cp:lastModifiedBy>Kalbos</cp:lastModifiedBy>
  <cp:revision>23</cp:revision>
  <dcterms:created xsi:type="dcterms:W3CDTF">2014-04-01T12:26:58Z</dcterms:created>
  <dcterms:modified xsi:type="dcterms:W3CDTF">2014-04-23T12:38:54Z</dcterms:modified>
</cp:coreProperties>
</file>