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0" r:id="rId4"/>
    <p:sldId id="261" r:id="rId5"/>
    <p:sldId id="268" r:id="rId6"/>
    <p:sldId id="269" r:id="rId7"/>
    <p:sldId id="275" r:id="rId8"/>
    <p:sldId id="276" r:id="rId9"/>
    <p:sldId id="278" r:id="rId10"/>
    <p:sldId id="271" r:id="rId11"/>
    <p:sldId id="262" r:id="rId12"/>
    <p:sldId id="273" r:id="rId13"/>
    <p:sldId id="263" r:id="rId14"/>
    <p:sldId id="274" r:id="rId15"/>
    <p:sldId id="264" r:id="rId16"/>
    <p:sldId id="265" r:id="rId17"/>
    <p:sldId id="26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3E6939-A1CF-495C-A33B-189D41001748}" type="datetimeFigureOut">
              <a:rPr lang="en-US" smtClean="0"/>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A5CECC-D9CE-4345-A357-CE6555DAB65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3E6939-A1CF-495C-A33B-189D41001748}" type="datetimeFigureOut">
              <a:rPr lang="en-US" smtClean="0"/>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A5CECC-D9CE-4345-A357-CE6555DAB65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3E6939-A1CF-495C-A33B-189D41001748}" type="datetimeFigureOut">
              <a:rPr lang="en-US" smtClean="0"/>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A5CECC-D9CE-4345-A357-CE6555DAB65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93E6939-A1CF-495C-A33B-189D41001748}" type="datetimeFigureOut">
              <a:rPr lang="en-US" smtClean="0"/>
              <a:t>2/28/2014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A5CECC-D9CE-4345-A357-CE6555DAB65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93E6939-A1CF-495C-A33B-189D41001748}" type="datetimeFigureOut">
              <a:rPr lang="en-US" smtClean="0"/>
              <a:t>2/28/2014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A5CECC-D9CE-4345-A357-CE6555DAB65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3E6939-A1CF-495C-A33B-189D41001748}" type="datetimeFigureOut">
              <a:rPr lang="en-US" smtClean="0"/>
              <a:t>2/28/2014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A5CECC-D9CE-4345-A357-CE6555DAB65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3E6939-A1CF-495C-A33B-189D41001748}" type="datetimeFigureOut">
              <a:rPr lang="en-US" smtClean="0"/>
              <a:t>2/28/2014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A5CECC-D9CE-4345-A357-CE6555DAB65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3E6939-A1CF-495C-A33B-189D41001748}" type="datetimeFigureOut">
              <a:rPr lang="en-US" smtClean="0"/>
              <a:t>2/28/2014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A5CECC-D9CE-4345-A357-CE6555DAB65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3E6939-A1CF-495C-A33B-189D41001748}" type="datetimeFigureOut">
              <a:rPr lang="en-US" smtClean="0"/>
              <a:t>2/28/2014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A5CECC-D9CE-4345-A357-CE6555DAB65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3E6939-A1CF-495C-A33B-189D41001748}" type="datetimeFigureOut">
              <a:rPr lang="en-US" smtClean="0"/>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A5CECC-D9CE-4345-A357-CE6555DAB65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3E6939-A1CF-495C-A33B-189D41001748}" type="datetimeFigureOut">
              <a:rPr lang="en-US" smtClean="0"/>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A5CECC-D9CE-4345-A357-CE6555DAB65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3E6939-A1CF-495C-A33B-189D41001748}" type="datetimeFigureOut">
              <a:rPr lang="en-US" smtClean="0"/>
              <a:t>2/28/2014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A5CECC-D9CE-4345-A357-CE6555DAB65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772816"/>
            <a:ext cx="7772400" cy="1470025"/>
          </a:xfrm>
        </p:spPr>
        <p:txBody>
          <a:bodyPr>
            <a:noAutofit/>
          </a:bodyPr>
          <a:lstStyle/>
          <a:p>
            <a:r>
              <a:rPr lang="lt-LT" dirty="0" smtClean="0">
                <a:solidFill>
                  <a:srgbClr val="00B050"/>
                </a:solidFill>
              </a:rPr>
              <a:t>Senoji </a:t>
            </a:r>
            <a:r>
              <a:rPr lang="lt-LT" dirty="0" smtClean="0">
                <a:solidFill>
                  <a:srgbClr val="00B050"/>
                </a:solidFill>
              </a:rPr>
              <a:t>lietuvių literatūra</a:t>
            </a:r>
            <a:br>
              <a:rPr lang="lt-LT" dirty="0" smtClean="0">
                <a:solidFill>
                  <a:srgbClr val="00B050"/>
                </a:solidFill>
              </a:rPr>
            </a:br>
            <a:r>
              <a:rPr lang="lt-LT" sz="3200" dirty="0" smtClean="0">
                <a:solidFill>
                  <a:srgbClr val="00B050"/>
                </a:solidFill>
              </a:rPr>
              <a:t>M.Mažvydas, M.Daukša, Radvanas, Sarbievijus, K.Donelaitis</a:t>
            </a:r>
            <a:endParaRPr lang="en-US" sz="3200" dirty="0">
              <a:solidFill>
                <a:srgbClr val="00B050"/>
              </a:solidFill>
            </a:endParaRPr>
          </a:p>
        </p:txBody>
      </p:sp>
      <p:sp>
        <p:nvSpPr>
          <p:cNvPr id="3" name="Subtitle 2"/>
          <p:cNvSpPr>
            <a:spLocks noGrp="1"/>
          </p:cNvSpPr>
          <p:nvPr>
            <p:ph type="subTitle" idx="1"/>
          </p:nvPr>
        </p:nvSpPr>
        <p:spPr>
          <a:xfrm>
            <a:off x="1371600" y="4581128"/>
            <a:ext cx="7376864" cy="1872208"/>
          </a:xfrm>
        </p:spPr>
        <p:txBody>
          <a:bodyPr>
            <a:normAutofit/>
          </a:bodyPr>
          <a:lstStyle/>
          <a:p>
            <a:r>
              <a:rPr lang="lt-LT" sz="2400" dirty="0" smtClean="0">
                <a:solidFill>
                  <a:schemeClr val="bg1"/>
                </a:solidFill>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lstStyle/>
          <a:p>
            <a:pPr>
              <a:buNone/>
            </a:pPr>
            <a:r>
              <a:rPr lang="lt-LT" dirty="0" smtClean="0"/>
              <a:t>		</a:t>
            </a:r>
          </a:p>
          <a:p>
            <a:pPr>
              <a:buNone/>
            </a:pPr>
            <a:endParaRPr lang="lt-LT" dirty="0"/>
          </a:p>
          <a:p>
            <a:pPr>
              <a:buNone/>
            </a:pPr>
            <a:endParaRPr lang="lt-LT" dirty="0" smtClean="0"/>
          </a:p>
          <a:p>
            <a:pPr>
              <a:buNone/>
            </a:pPr>
            <a:r>
              <a:rPr lang="lt-LT" dirty="0"/>
              <a:t>	</a:t>
            </a:r>
            <a:r>
              <a:rPr lang="lt-LT" dirty="0" smtClean="0"/>
              <a:t>	</a:t>
            </a:r>
            <a:r>
              <a:rPr lang="lt-LT" dirty="0" smtClean="0">
                <a:solidFill>
                  <a:schemeClr val="bg1"/>
                </a:solidFill>
              </a:rPr>
              <a:t>Senoji lietuvių literatūra – tai kelis šimtmečius įvairiomis kalbomis daugybės žmonių kurtas tautos gyvenimo pasakojimas.</a:t>
            </a:r>
            <a:endParaRPr lang="en-US"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rgbClr val="00B050"/>
                </a:solidFill>
              </a:rPr>
              <a:t>Jonas Radvanas</a:t>
            </a:r>
            <a:br>
              <a:rPr lang="lt-LT" dirty="0" smtClean="0">
                <a:solidFill>
                  <a:srgbClr val="00B050"/>
                </a:solidFill>
              </a:rPr>
            </a:br>
            <a:r>
              <a:rPr lang="lt-LT" dirty="0" smtClean="0">
                <a:solidFill>
                  <a:srgbClr val="00B050"/>
                </a:solidFill>
              </a:rPr>
              <a:t>,,Radviliada</a:t>
            </a:r>
            <a:r>
              <a:rPr lang="lt-LT" dirty="0" smtClean="0">
                <a:solidFill>
                  <a:srgbClr val="FFC000"/>
                </a:solidFill>
              </a:rPr>
              <a:t>“</a:t>
            </a:r>
            <a:endParaRPr lang="en-US" dirty="0">
              <a:solidFill>
                <a:srgbClr val="FFC000"/>
              </a:solidFill>
            </a:endParaRPr>
          </a:p>
        </p:txBody>
      </p:sp>
      <p:sp>
        <p:nvSpPr>
          <p:cNvPr id="3" name="Content Placeholder 2"/>
          <p:cNvSpPr>
            <a:spLocks noGrp="1"/>
          </p:cNvSpPr>
          <p:nvPr>
            <p:ph idx="1"/>
          </p:nvPr>
        </p:nvSpPr>
        <p:spPr/>
        <p:txBody>
          <a:bodyPr/>
          <a:lstStyle/>
          <a:p>
            <a:r>
              <a:rPr lang="lt-LT" dirty="0" smtClean="0">
                <a:solidFill>
                  <a:srgbClr val="00B050"/>
                </a:solidFill>
              </a:rPr>
              <a:t>Kada ir kokia kalba buvo  sukurta poema?</a:t>
            </a:r>
          </a:p>
          <a:p>
            <a:r>
              <a:rPr lang="lt-LT" dirty="0" smtClean="0">
                <a:solidFill>
                  <a:srgbClr val="00B050"/>
                </a:solidFill>
              </a:rPr>
              <a:t>Kokie istoriniai įvykiai minimi kūrinyje?</a:t>
            </a:r>
          </a:p>
          <a:p>
            <a:r>
              <a:rPr lang="lt-LT" dirty="0" smtClean="0">
                <a:solidFill>
                  <a:srgbClr val="00B050"/>
                </a:solidFill>
              </a:rPr>
              <a:t>Koks istorinis asmuo aukštinamas šioje poemoje? </a:t>
            </a:r>
            <a:endParaRPr lang="en-US" dirty="0">
              <a:solidFill>
                <a:srgbClr val="00B050"/>
              </a:solidFill>
            </a:endParaRPr>
          </a:p>
        </p:txBody>
      </p:sp>
    </p:spTree>
    <p:extLst>
      <p:ext uri="{BB962C8B-B14F-4D97-AF65-F5344CB8AC3E}">
        <p14:creationId xmlns:p14="http://schemas.microsoft.com/office/powerpoint/2010/main" val="1348354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355976" y="476672"/>
            <a:ext cx="4330824" cy="6120680"/>
          </a:xfrm>
        </p:spPr>
        <p:txBody>
          <a:bodyPr>
            <a:normAutofit fontScale="77500" lnSpcReduction="20000"/>
          </a:bodyPr>
          <a:lstStyle/>
          <a:p>
            <a:pPr>
              <a:buNone/>
            </a:pPr>
            <a:r>
              <a:rPr lang="lt-LT" dirty="0" smtClean="0"/>
              <a:t>		</a:t>
            </a:r>
            <a:r>
              <a:rPr lang="lt-LT" sz="3600" dirty="0" smtClean="0">
                <a:solidFill>
                  <a:schemeClr val="bg1"/>
                </a:solidFill>
              </a:rPr>
              <a:t>Vienas  </a:t>
            </a:r>
            <a:r>
              <a:rPr lang="lt-LT" sz="3600" dirty="0">
                <a:solidFill>
                  <a:schemeClr val="bg1"/>
                </a:solidFill>
              </a:rPr>
              <a:t>ryškiausių XVI amžiaus kūrinių Lietuvoje - žymaus renesanso poeto Jono Radvano poema „Radviliada“. Joje aprašytos </a:t>
            </a:r>
            <a:r>
              <a:rPr lang="lt-LT" sz="3600" u="sng" dirty="0">
                <a:solidFill>
                  <a:schemeClr val="bg1"/>
                </a:solidFill>
              </a:rPr>
              <a:t>Lietuvos pergalės Livonijos kare</a:t>
            </a:r>
            <a:r>
              <a:rPr lang="lt-LT" sz="3600" dirty="0">
                <a:solidFill>
                  <a:schemeClr val="bg1"/>
                </a:solidFill>
              </a:rPr>
              <a:t>, tuometinės Lietuvos aukštuomenės puoselėta valstybinė ideologija, valstybės geografinis, istorinis, kultūrinis vaizdas. </a:t>
            </a:r>
            <a:r>
              <a:rPr lang="lt-LT" sz="3600" b="1" dirty="0">
                <a:solidFill>
                  <a:schemeClr val="bg1"/>
                </a:solidFill>
              </a:rPr>
              <a:t>Vienas svarbiausių dalykų yra Lietuvos išaukštinimas</a:t>
            </a:r>
            <a:r>
              <a:rPr lang="lt-LT" b="1" dirty="0">
                <a:solidFill>
                  <a:schemeClr val="bg1"/>
                </a:solidFill>
              </a:rPr>
              <a:t>. </a:t>
            </a:r>
            <a:endParaRPr lang="en-US" b="1" dirty="0">
              <a:solidFill>
                <a:schemeClr val="bg1"/>
              </a:solidFill>
            </a:endParaRPr>
          </a:p>
        </p:txBody>
      </p:sp>
      <p:pic>
        <p:nvPicPr>
          <p:cNvPr id="4098" name="Picture 2" descr="C:\Documents and Settings\Kazlauskai\Desktop\245px-Radivilias.jpg"/>
          <p:cNvPicPr>
            <a:picLocks noChangeAspect="1" noChangeArrowheads="1"/>
          </p:cNvPicPr>
          <p:nvPr/>
        </p:nvPicPr>
        <p:blipFill>
          <a:blip r:embed="rId2" cstate="print"/>
          <a:srcRect/>
          <a:stretch>
            <a:fillRect/>
          </a:stretch>
        </p:blipFill>
        <p:spPr bwMode="auto">
          <a:xfrm>
            <a:off x="683568" y="1052736"/>
            <a:ext cx="3456242" cy="455659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rgbClr val="FFC000"/>
                </a:solidFill>
              </a:rPr>
              <a:t>Mikalojus Radvila Rudasis</a:t>
            </a:r>
            <a:endParaRPr lang="en-US" dirty="0">
              <a:solidFill>
                <a:srgbClr val="FFC000"/>
              </a:solidFill>
            </a:endParaRPr>
          </a:p>
        </p:txBody>
      </p:sp>
      <p:sp>
        <p:nvSpPr>
          <p:cNvPr id="3" name="Content Placeholder 2"/>
          <p:cNvSpPr>
            <a:spLocks noGrp="1"/>
          </p:cNvSpPr>
          <p:nvPr>
            <p:ph idx="1"/>
          </p:nvPr>
        </p:nvSpPr>
        <p:spPr/>
        <p:txBody>
          <a:bodyPr/>
          <a:lstStyle/>
          <a:p>
            <a:r>
              <a:rPr lang="lt-LT" dirty="0" smtClean="0">
                <a:solidFill>
                  <a:srgbClr val="FFC000"/>
                </a:solidFill>
              </a:rPr>
              <a:t>,,Radviliadoje“ yra aprašomas kunigaikščio, kanclerio, Vilniaus vaivados Mikalojaus </a:t>
            </a:r>
            <a:r>
              <a:rPr lang="lt-LT" b="1" dirty="0" smtClean="0">
                <a:solidFill>
                  <a:srgbClr val="FFC000"/>
                </a:solidFill>
              </a:rPr>
              <a:t>Radvilos Rudojo gyvenimas</a:t>
            </a:r>
            <a:r>
              <a:rPr lang="lt-LT" dirty="0" smtClean="0">
                <a:solidFill>
                  <a:srgbClr val="FFC000"/>
                </a:solidFill>
              </a:rPr>
              <a:t>. Visi poemoje minimi faktai tikri, bet kai kas gali būti pagražinta arba nutylėta. Jis vaizduojamas kaip </a:t>
            </a:r>
            <a:r>
              <a:rPr lang="lt-LT" b="1" dirty="0" smtClean="0">
                <a:solidFill>
                  <a:srgbClr val="FFC000"/>
                </a:solidFill>
              </a:rPr>
              <a:t>didikas patriotas, Tėvynės gynėjas</a:t>
            </a:r>
            <a:r>
              <a:rPr lang="lt-LT" dirty="0" smtClean="0">
                <a:solidFill>
                  <a:srgbClr val="FFC000"/>
                </a:solidFill>
              </a:rPr>
              <a:t>.</a:t>
            </a:r>
            <a:endParaRPr lang="en-US" dirty="0">
              <a:solidFill>
                <a:srgbClr val="FFC000"/>
              </a:solidFill>
            </a:endParaRPr>
          </a:p>
        </p:txBody>
      </p:sp>
    </p:spTree>
    <p:extLst>
      <p:ext uri="{BB962C8B-B14F-4D97-AF65-F5344CB8AC3E}">
        <p14:creationId xmlns:p14="http://schemas.microsoft.com/office/powerpoint/2010/main" val="2100075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rgbClr val="FFC000"/>
                </a:solidFill>
              </a:rPr>
              <a:t>Tėvynės vaizdas</a:t>
            </a:r>
            <a:endParaRPr lang="en-US" dirty="0">
              <a:solidFill>
                <a:srgbClr val="FFC000"/>
              </a:solidFill>
            </a:endParaRPr>
          </a:p>
        </p:txBody>
      </p:sp>
      <p:sp>
        <p:nvSpPr>
          <p:cNvPr id="3" name="Content Placeholder 2"/>
          <p:cNvSpPr>
            <a:spLocks noGrp="1"/>
          </p:cNvSpPr>
          <p:nvPr>
            <p:ph idx="1"/>
          </p:nvPr>
        </p:nvSpPr>
        <p:spPr/>
        <p:txBody>
          <a:bodyPr/>
          <a:lstStyle/>
          <a:p>
            <a:r>
              <a:rPr lang="lt-LT" dirty="0" smtClean="0">
                <a:solidFill>
                  <a:srgbClr val="FFC000"/>
                </a:solidFill>
              </a:rPr>
              <a:t>LDK poemoje iškyla kaip didingas kraštas, o tos didybės ženklas yra girios, miškai. Poetas Lietuvą vaizduoja tokią, kokia ji buvo Vytauto laikais,- nuo Baltijos iki Juodosios jūros. Pabrėžiama karinė galia, didžiuojamasi sostine Vilniumi.</a:t>
            </a:r>
            <a:endParaRPr lang="en-US" dirty="0">
              <a:solidFill>
                <a:srgbClr val="FFC000"/>
              </a:solidFill>
            </a:endParaRPr>
          </a:p>
        </p:txBody>
      </p:sp>
    </p:spTree>
    <p:extLst>
      <p:ext uri="{BB962C8B-B14F-4D97-AF65-F5344CB8AC3E}">
        <p14:creationId xmlns:p14="http://schemas.microsoft.com/office/powerpoint/2010/main" val="710255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rgbClr val="00B050"/>
                </a:solidFill>
              </a:rPr>
              <a:t>Sarbievijus</a:t>
            </a:r>
            <a:br>
              <a:rPr lang="lt-LT" dirty="0" smtClean="0">
                <a:solidFill>
                  <a:srgbClr val="00B050"/>
                </a:solidFill>
              </a:rPr>
            </a:br>
            <a:r>
              <a:rPr lang="lt-LT" dirty="0" smtClean="0">
                <a:solidFill>
                  <a:srgbClr val="00B050"/>
                </a:solidFill>
              </a:rPr>
              <a:t>Lyrikos knygos</a:t>
            </a:r>
            <a:endParaRPr lang="en-US" dirty="0">
              <a:solidFill>
                <a:srgbClr val="00B050"/>
              </a:solidFill>
            </a:endParaRPr>
          </a:p>
        </p:txBody>
      </p:sp>
      <p:sp>
        <p:nvSpPr>
          <p:cNvPr id="3" name="Content Placeholder 2"/>
          <p:cNvSpPr>
            <a:spLocks noGrp="1"/>
          </p:cNvSpPr>
          <p:nvPr>
            <p:ph idx="1"/>
          </p:nvPr>
        </p:nvSpPr>
        <p:spPr/>
        <p:txBody>
          <a:bodyPr/>
          <a:lstStyle/>
          <a:p>
            <a:r>
              <a:rPr lang="lt-LT" dirty="0" smtClean="0">
                <a:solidFill>
                  <a:srgbClr val="00B050"/>
                </a:solidFill>
              </a:rPr>
              <a:t>Kada ir kur kūrė Sarbievijus?</a:t>
            </a:r>
          </a:p>
          <a:p>
            <a:r>
              <a:rPr lang="lt-LT" dirty="0" smtClean="0">
                <a:solidFill>
                  <a:srgbClr val="00B050"/>
                </a:solidFill>
              </a:rPr>
              <a:t>Kokia kalba užrašytos jo eilės?</a:t>
            </a:r>
          </a:p>
          <a:p>
            <a:r>
              <a:rPr lang="lt-LT" dirty="0" smtClean="0">
                <a:solidFill>
                  <a:srgbClr val="00B050"/>
                </a:solidFill>
              </a:rPr>
              <a:t>Kokios svarbiausios jo lyrikos temos?</a:t>
            </a:r>
            <a:endParaRPr lang="en-US" dirty="0">
              <a:solidFill>
                <a:srgbClr val="00B050"/>
              </a:solidFill>
            </a:endParaRPr>
          </a:p>
        </p:txBody>
      </p:sp>
    </p:spTree>
    <p:extLst>
      <p:ext uri="{BB962C8B-B14F-4D97-AF65-F5344CB8AC3E}">
        <p14:creationId xmlns:p14="http://schemas.microsoft.com/office/powerpoint/2010/main" val="854682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solidFill>
                  <a:srgbClr val="FFC000"/>
                </a:solidFill>
              </a:rPr>
              <a:t>Kūrybos temos</a:t>
            </a:r>
            <a:endParaRPr lang="en-US" dirty="0"/>
          </a:p>
        </p:txBody>
      </p:sp>
      <p:sp>
        <p:nvSpPr>
          <p:cNvPr id="3" name="Content Placeholder 2"/>
          <p:cNvSpPr>
            <a:spLocks noGrp="1"/>
          </p:cNvSpPr>
          <p:nvPr>
            <p:ph idx="1"/>
          </p:nvPr>
        </p:nvSpPr>
        <p:spPr/>
        <p:txBody>
          <a:bodyPr/>
          <a:lstStyle/>
          <a:p>
            <a:r>
              <a:rPr lang="lt-LT" dirty="0">
                <a:solidFill>
                  <a:srgbClr val="FFC000"/>
                </a:solidFill>
              </a:rPr>
              <a:t>Biblijos motyvai, filosofiniai apmąstymai, vidiniai išgyvenimai;</a:t>
            </a:r>
          </a:p>
          <a:p>
            <a:r>
              <a:rPr lang="lt-LT" dirty="0">
                <a:solidFill>
                  <a:srgbClr val="FFC000"/>
                </a:solidFill>
              </a:rPr>
              <a:t>fatališko likimo tema, apgailestavimas dėl bėgančio laiko ir žemiškųjų vertybių laikinumo;</a:t>
            </a:r>
          </a:p>
          <a:p>
            <a:pPr>
              <a:lnSpc>
                <a:spcPct val="90000"/>
              </a:lnSpc>
            </a:pPr>
            <a:r>
              <a:rPr lang="lt-LT" dirty="0">
                <a:solidFill>
                  <a:srgbClr val="FFC000"/>
                </a:solidFill>
              </a:rPr>
              <a:t>pasaulio netikrumo įspūdis,</a:t>
            </a:r>
          </a:p>
          <a:p>
            <a:pPr>
              <a:lnSpc>
                <a:spcPct val="90000"/>
              </a:lnSpc>
            </a:pPr>
            <a:r>
              <a:rPr lang="lt-LT" dirty="0"/>
              <a:t> </a:t>
            </a:r>
            <a:r>
              <a:rPr lang="lt-LT" dirty="0">
                <a:solidFill>
                  <a:srgbClr val="FFC000"/>
                </a:solidFill>
              </a:rPr>
              <a:t>stebima gamta, ja gėrimasi, žavimasi;</a:t>
            </a:r>
          </a:p>
          <a:p>
            <a:pPr>
              <a:lnSpc>
                <a:spcPct val="90000"/>
              </a:lnSpc>
            </a:pPr>
            <a:r>
              <a:rPr lang="lt-LT" dirty="0">
                <a:solidFill>
                  <a:srgbClr val="FFC000"/>
                </a:solidFill>
              </a:rPr>
              <a:t>Lietuvos gamta idealizuojama;</a:t>
            </a:r>
          </a:p>
          <a:p>
            <a:pPr>
              <a:lnSpc>
                <a:spcPct val="90000"/>
              </a:lnSpc>
            </a:pPr>
            <a:r>
              <a:rPr lang="lt-LT" dirty="0">
                <a:solidFill>
                  <a:srgbClr val="FFC000"/>
                </a:solidFill>
              </a:rPr>
              <a:t>ryškėja meilė tėvynei, jos istorijai ir gamtai</a:t>
            </a:r>
          </a:p>
          <a:p>
            <a:endParaRPr lang="en-US" dirty="0"/>
          </a:p>
        </p:txBody>
      </p:sp>
    </p:spTree>
    <p:extLst>
      <p:ext uri="{BB962C8B-B14F-4D97-AF65-F5344CB8AC3E}">
        <p14:creationId xmlns:p14="http://schemas.microsoft.com/office/powerpoint/2010/main" val="2446726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sz="half" idx="1"/>
          </p:nvPr>
        </p:nvSpPr>
        <p:spPr/>
        <p:txBody>
          <a:bodyPr/>
          <a:lstStyle/>
          <a:p>
            <a:r>
              <a:rPr lang="lt-LT" sz="3600" dirty="0">
                <a:solidFill>
                  <a:srgbClr val="FFC000"/>
                </a:solidFill>
              </a:rPr>
              <a:t>Motiejus Kazimieras Sarbievijus –</a:t>
            </a:r>
            <a:br>
              <a:rPr lang="lt-LT" sz="3600" dirty="0">
                <a:solidFill>
                  <a:srgbClr val="FFC000"/>
                </a:solidFill>
              </a:rPr>
            </a:br>
            <a:r>
              <a:rPr lang="lt-LT" sz="3600" dirty="0">
                <a:solidFill>
                  <a:srgbClr val="FFC000"/>
                </a:solidFill>
              </a:rPr>
              <a:t>lenkų kilmės poetas, Baroko literatūros atstovas Lietuvoje, rašęs lotyniškai.</a:t>
            </a:r>
            <a:endParaRPr lang="en-US" sz="3600" dirty="0">
              <a:solidFill>
                <a:srgbClr val="FFC000"/>
              </a:solidFill>
            </a:endParaRPr>
          </a:p>
          <a:p>
            <a:endParaRPr lang="en-US" dirty="0"/>
          </a:p>
        </p:txBody>
      </p:sp>
      <p:pic>
        <p:nvPicPr>
          <p:cNvPr id="7" name="Content Placeholder 6" descr="http://ldmuziejus.mch.mii.lt/Naujausiosparodos/Naujparimages/sarbievijus_m.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16016" y="1628800"/>
            <a:ext cx="4320479" cy="4824535"/>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696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rgbClr val="00B050"/>
                </a:solidFill>
              </a:rPr>
              <a:t>Martynas Mažvydas</a:t>
            </a:r>
            <a:br>
              <a:rPr lang="lt-LT" dirty="0" smtClean="0">
                <a:solidFill>
                  <a:srgbClr val="00B050"/>
                </a:solidFill>
              </a:rPr>
            </a:br>
            <a:r>
              <a:rPr lang="lt-LT" dirty="0" smtClean="0">
                <a:solidFill>
                  <a:srgbClr val="00B050"/>
                </a:solidFill>
              </a:rPr>
              <a:t>,,Katekizmas“</a:t>
            </a:r>
            <a:endParaRPr lang="en-US" dirty="0">
              <a:solidFill>
                <a:srgbClr val="00B050"/>
              </a:solidFill>
            </a:endParaRPr>
          </a:p>
        </p:txBody>
      </p:sp>
      <p:sp>
        <p:nvSpPr>
          <p:cNvPr id="3" name="Content Placeholder 2"/>
          <p:cNvSpPr>
            <a:spLocks noGrp="1"/>
          </p:cNvSpPr>
          <p:nvPr>
            <p:ph idx="1"/>
          </p:nvPr>
        </p:nvSpPr>
        <p:spPr/>
        <p:txBody>
          <a:bodyPr/>
          <a:lstStyle/>
          <a:p>
            <a:r>
              <a:rPr lang="lt-LT" dirty="0" smtClean="0">
                <a:solidFill>
                  <a:srgbClr val="00B050"/>
                </a:solidFill>
              </a:rPr>
              <a:t>Kuo reikšmingas M.Mažvydo ,,Katekizmas“?</a:t>
            </a:r>
          </a:p>
          <a:p>
            <a:r>
              <a:rPr lang="lt-LT" dirty="0" smtClean="0">
                <a:solidFill>
                  <a:srgbClr val="00B050"/>
                </a:solidFill>
              </a:rPr>
              <a:t>Kur ir kada jis buvo sudarytas?</a:t>
            </a:r>
          </a:p>
          <a:p>
            <a:r>
              <a:rPr lang="lt-LT" dirty="0" smtClean="0">
                <a:solidFill>
                  <a:srgbClr val="00B050"/>
                </a:solidFill>
              </a:rPr>
              <a:t>Kas sudarė ,,Katekizmą“?</a:t>
            </a:r>
          </a:p>
          <a:p>
            <a:r>
              <a:rPr lang="lt-LT" dirty="0" smtClean="0">
                <a:solidFill>
                  <a:srgbClr val="00B050"/>
                </a:solidFill>
              </a:rPr>
              <a:t>Apie ką M.Mažvydas rašė ,,Knygelės pačios bylo lietuvininkump ir žemaičiump“?</a:t>
            </a:r>
          </a:p>
          <a:p>
            <a:endParaRPr lang="lt-LT" dirty="0" smtClean="0">
              <a:solidFill>
                <a:srgbClr val="00B050"/>
              </a:solidFill>
            </a:endParaRPr>
          </a:p>
          <a:p>
            <a:endParaRPr lang="en-US" dirty="0">
              <a:solidFill>
                <a:srgbClr val="00B050"/>
              </a:solidFill>
            </a:endParaRPr>
          </a:p>
        </p:txBody>
      </p:sp>
    </p:spTree>
    <p:extLst>
      <p:ext uri="{BB962C8B-B14F-4D97-AF65-F5344CB8AC3E}">
        <p14:creationId xmlns:p14="http://schemas.microsoft.com/office/powerpoint/2010/main" val="1806030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32656"/>
            <a:ext cx="8064896" cy="3816424"/>
          </a:xfrm>
        </p:spPr>
        <p:txBody>
          <a:bodyPr>
            <a:normAutofit/>
          </a:bodyPr>
          <a:lstStyle/>
          <a:p>
            <a:pPr>
              <a:buNone/>
            </a:pPr>
            <a:r>
              <a:rPr lang="lt-LT" dirty="0" smtClean="0"/>
              <a:t>	</a:t>
            </a:r>
            <a:r>
              <a:rPr lang="lt-LT" sz="2800" dirty="0" smtClean="0">
                <a:solidFill>
                  <a:schemeClr val="bg1"/>
                </a:solidFill>
              </a:rPr>
              <a:t>Martyno </a:t>
            </a:r>
            <a:r>
              <a:rPr lang="lt-LT" sz="2800" dirty="0">
                <a:solidFill>
                  <a:schemeClr val="bg1"/>
                </a:solidFill>
              </a:rPr>
              <a:t>Mažvydo </a:t>
            </a:r>
            <a:r>
              <a:rPr lang="lt-LT" sz="2800" dirty="0" smtClean="0">
                <a:solidFill>
                  <a:schemeClr val="bg1"/>
                </a:solidFill>
              </a:rPr>
              <a:t>knyga „Katekizmas“ kalba </a:t>
            </a:r>
            <a:r>
              <a:rPr lang="lt-LT" sz="2800" dirty="0">
                <a:solidFill>
                  <a:schemeClr val="bg1"/>
                </a:solidFill>
              </a:rPr>
              <a:t>tartum žmogus, ji yra įasmeninta. Jau pirmomis eilutėmis ji kreipiasi į visus </a:t>
            </a:r>
            <a:r>
              <a:rPr lang="lt-LT" sz="2800" dirty="0" smtClean="0">
                <a:solidFill>
                  <a:schemeClr val="bg1"/>
                </a:solidFill>
              </a:rPr>
              <a:t>lietuvius: </a:t>
            </a:r>
            <a:r>
              <a:rPr lang="lt-LT" sz="2800" dirty="0">
                <a:solidFill>
                  <a:srgbClr val="FFC000"/>
                </a:solidFill>
              </a:rPr>
              <a:t>„Broliai, seserys,imkit mane skaitykit/ Ir tatai skaitydami permanykit“. </a:t>
            </a:r>
            <a:r>
              <a:rPr lang="lt-LT" sz="2800" dirty="0">
                <a:solidFill>
                  <a:schemeClr val="bg1"/>
                </a:solidFill>
              </a:rPr>
              <a:t>Taip pati knygelė moko ir ragina žmones ją branginti, patiems mokytis ir mokyti vaikus: </a:t>
            </a:r>
            <a:r>
              <a:rPr lang="lt-LT" sz="2800" dirty="0">
                <a:solidFill>
                  <a:srgbClr val="FFC000"/>
                </a:solidFill>
              </a:rPr>
              <a:t>„Dieną ir naktį prieg savęs mane laikykit/ Ir niekada manęs nuog jūsų neatmeskit“.</a:t>
            </a:r>
            <a:endParaRPr lang="en-US" sz="2800" dirty="0">
              <a:solidFill>
                <a:srgbClr val="FFC000"/>
              </a:solidFill>
            </a:endParaRPr>
          </a:p>
        </p:txBody>
      </p:sp>
      <p:pic>
        <p:nvPicPr>
          <p:cNvPr id="5122" name="Picture 2" descr="C:\Documents and Settings\Kazlauskai\Desktop\mazv-katekizmas-1.jpg"/>
          <p:cNvPicPr>
            <a:picLocks noChangeAspect="1" noChangeArrowheads="1"/>
          </p:cNvPicPr>
          <p:nvPr/>
        </p:nvPicPr>
        <p:blipFill>
          <a:blip r:embed="rId2" cstate="print"/>
          <a:srcRect/>
          <a:stretch>
            <a:fillRect/>
          </a:stretch>
        </p:blipFill>
        <p:spPr bwMode="auto">
          <a:xfrm>
            <a:off x="5508104" y="3538309"/>
            <a:ext cx="2448272" cy="3319691"/>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rgbClr val="00B050"/>
                </a:solidFill>
              </a:rPr>
              <a:t>Mikalojus Daukša</a:t>
            </a:r>
            <a:br>
              <a:rPr lang="lt-LT" dirty="0" smtClean="0">
                <a:solidFill>
                  <a:srgbClr val="00B050"/>
                </a:solidFill>
              </a:rPr>
            </a:br>
            <a:r>
              <a:rPr lang="lt-LT" dirty="0" smtClean="0">
                <a:solidFill>
                  <a:srgbClr val="00B050"/>
                </a:solidFill>
              </a:rPr>
              <a:t>,,Postilė“</a:t>
            </a:r>
            <a:endParaRPr lang="en-US" dirty="0">
              <a:solidFill>
                <a:srgbClr val="00B050"/>
              </a:solidFill>
            </a:endParaRPr>
          </a:p>
        </p:txBody>
      </p:sp>
      <p:sp>
        <p:nvSpPr>
          <p:cNvPr id="3" name="Content Placeholder 2"/>
          <p:cNvSpPr>
            <a:spLocks noGrp="1"/>
          </p:cNvSpPr>
          <p:nvPr>
            <p:ph idx="1"/>
          </p:nvPr>
        </p:nvSpPr>
        <p:spPr/>
        <p:txBody>
          <a:bodyPr/>
          <a:lstStyle/>
          <a:p>
            <a:r>
              <a:rPr lang="lt-LT" dirty="0" smtClean="0">
                <a:solidFill>
                  <a:srgbClr val="00B050"/>
                </a:solidFill>
              </a:rPr>
              <a:t>Kas buvo Mikalojus Daukša?</a:t>
            </a:r>
          </a:p>
          <a:p>
            <a:r>
              <a:rPr lang="lt-LT" dirty="0" smtClean="0">
                <a:solidFill>
                  <a:srgbClr val="00B050"/>
                </a:solidFill>
              </a:rPr>
              <a:t>Kuo reikšmingi  jo darbai?</a:t>
            </a:r>
          </a:p>
          <a:p>
            <a:r>
              <a:rPr lang="lt-LT" dirty="0" smtClean="0">
                <a:solidFill>
                  <a:srgbClr val="00B050"/>
                </a:solidFill>
              </a:rPr>
              <a:t>Kokia svarbiausia ,,Prakalbos į malonųjį skaitytoją“ idėja?</a:t>
            </a:r>
          </a:p>
          <a:p>
            <a:endParaRPr lang="lt-LT" dirty="0" smtClean="0">
              <a:solidFill>
                <a:srgbClr val="FFC000"/>
              </a:solidFill>
            </a:endParaRPr>
          </a:p>
          <a:p>
            <a:endParaRPr lang="lt-LT" dirty="0" smtClean="0">
              <a:solidFill>
                <a:srgbClr val="FFC000"/>
              </a:solidFill>
            </a:endParaRPr>
          </a:p>
          <a:p>
            <a:endParaRPr lang="lt-LT" dirty="0" smtClean="0">
              <a:solidFill>
                <a:srgbClr val="FFC000"/>
              </a:solidFill>
            </a:endParaRPr>
          </a:p>
          <a:p>
            <a:endParaRPr lang="en-US" dirty="0"/>
          </a:p>
        </p:txBody>
      </p:sp>
    </p:spTree>
    <p:extLst>
      <p:ext uri="{BB962C8B-B14F-4D97-AF65-F5344CB8AC3E}">
        <p14:creationId xmlns:p14="http://schemas.microsoft.com/office/powerpoint/2010/main" val="1204674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6"/>
            <a:ext cx="8435280" cy="6264696"/>
          </a:xfrm>
        </p:spPr>
        <p:txBody>
          <a:bodyPr>
            <a:normAutofit lnSpcReduction="10000"/>
          </a:bodyPr>
          <a:lstStyle/>
          <a:p>
            <a:pPr algn="just">
              <a:buNone/>
            </a:pPr>
            <a:r>
              <a:rPr lang="lt-LT" dirty="0" smtClean="0"/>
              <a:t>		</a:t>
            </a:r>
            <a:r>
              <a:rPr lang="lt-LT" dirty="0" smtClean="0">
                <a:solidFill>
                  <a:schemeClr val="bg1"/>
                </a:solidFill>
              </a:rPr>
              <a:t>Mikalojaus Daukšos ,,Postilės“ prakalbą galima laikyti lietuvių kalbos teisių gynimo ir jos puoselėjimo manifestu. Daukša laiko kalbą didžiausia vertybe ir smerkia prasidėjusį bajorų lenkėjimą:</a:t>
            </a:r>
            <a:r>
              <a:rPr lang="lt-LT" dirty="0">
                <a:solidFill>
                  <a:schemeClr val="bg1"/>
                </a:solidFill>
              </a:rPr>
              <a:t> </a:t>
            </a:r>
            <a:r>
              <a:rPr lang="lt-LT" dirty="0" smtClean="0">
                <a:solidFill>
                  <a:srgbClr val="FFC000"/>
                </a:solidFill>
              </a:rPr>
              <a:t>,,</a:t>
            </a:r>
            <a:r>
              <a:rPr lang="lt-LT" i="1" dirty="0">
                <a:solidFill>
                  <a:srgbClr val="FFC000"/>
                </a:solidFill>
              </a:rPr>
              <a:t>Nėra tokios menkos tautos, nėra tokio niekingo žemės užkampio, kur nebūtų vartojama sava kalba. Tąja kalba paprastai visi rašo įstatymus, jąja leidžia savosios ir svetimų tautų istorijas, jąja aptaria visus valstybės reikalus […]. Kalba yra bendras meilės ryšys, vienybės motina, pilietiškumo tėvas, valstybės sargas. Sunaikink ją – sunaikinsi santaiką, vienybę ir gerovę“.</a:t>
            </a:r>
            <a:endParaRPr lang="en-US" dirty="0">
              <a:solidFill>
                <a:srgbClr val="FFC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rgbClr val="00B050"/>
                </a:solidFill>
              </a:rPr>
              <a:t>Kristijonas Donelaitis</a:t>
            </a:r>
            <a:br>
              <a:rPr lang="lt-LT" dirty="0" smtClean="0">
                <a:solidFill>
                  <a:srgbClr val="00B050"/>
                </a:solidFill>
              </a:rPr>
            </a:br>
            <a:r>
              <a:rPr lang="lt-LT" dirty="0" smtClean="0">
                <a:solidFill>
                  <a:srgbClr val="00B050"/>
                </a:solidFill>
              </a:rPr>
              <a:t>,,Metai“</a:t>
            </a:r>
            <a:endParaRPr lang="en-US" dirty="0">
              <a:solidFill>
                <a:srgbClr val="00B050"/>
              </a:solidFill>
            </a:endParaRPr>
          </a:p>
        </p:txBody>
      </p:sp>
      <p:sp>
        <p:nvSpPr>
          <p:cNvPr id="3" name="Content Placeholder 2"/>
          <p:cNvSpPr>
            <a:spLocks noGrp="1"/>
          </p:cNvSpPr>
          <p:nvPr>
            <p:ph idx="1"/>
          </p:nvPr>
        </p:nvSpPr>
        <p:spPr/>
        <p:txBody>
          <a:bodyPr/>
          <a:lstStyle/>
          <a:p>
            <a:r>
              <a:rPr lang="lt-LT" dirty="0" smtClean="0">
                <a:solidFill>
                  <a:srgbClr val="00B050"/>
                </a:solidFill>
              </a:rPr>
              <a:t>Kur ir kada gyveno bei kūrė K.Donelaitis?</a:t>
            </a:r>
          </a:p>
          <a:p>
            <a:r>
              <a:rPr lang="lt-LT" dirty="0" smtClean="0">
                <a:solidFill>
                  <a:srgbClr val="00B050"/>
                </a:solidFill>
              </a:rPr>
              <a:t>Kas jis buvo?</a:t>
            </a:r>
          </a:p>
          <a:p>
            <a:r>
              <a:rPr lang="lt-LT" dirty="0" smtClean="0">
                <a:solidFill>
                  <a:srgbClr val="00B050"/>
                </a:solidFill>
              </a:rPr>
              <a:t>Apie ką jis rašė savo poemoje ,, Metai“?</a:t>
            </a:r>
          </a:p>
          <a:p>
            <a:r>
              <a:rPr lang="lt-LT" dirty="0" smtClean="0">
                <a:solidFill>
                  <a:srgbClr val="00B050"/>
                </a:solidFill>
              </a:rPr>
              <a:t>Kokius prisimenate  poemos veikėjus?</a:t>
            </a:r>
          </a:p>
          <a:p>
            <a:r>
              <a:rPr lang="lt-LT" dirty="0" smtClean="0">
                <a:solidFill>
                  <a:srgbClr val="00B050"/>
                </a:solidFill>
              </a:rPr>
              <a:t>Kokios ryškiausios ,,Metų“ idėjos? </a:t>
            </a:r>
          </a:p>
          <a:p>
            <a:endParaRPr lang="en-US" dirty="0">
              <a:solidFill>
                <a:srgbClr val="00B050"/>
              </a:solidFill>
            </a:endParaRPr>
          </a:p>
        </p:txBody>
      </p:sp>
    </p:spTree>
    <p:extLst>
      <p:ext uri="{BB962C8B-B14F-4D97-AF65-F5344CB8AC3E}">
        <p14:creationId xmlns:p14="http://schemas.microsoft.com/office/powerpoint/2010/main" val="2389758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0"/>
            <a:ext cx="8229600" cy="6192688"/>
          </a:xfrm>
        </p:spPr>
        <p:txBody>
          <a:bodyPr/>
          <a:lstStyle/>
          <a:p>
            <a:pPr>
              <a:buNone/>
            </a:pPr>
            <a:r>
              <a:rPr lang="lt-LT" dirty="0" smtClean="0"/>
              <a:t>		</a:t>
            </a:r>
            <a:r>
              <a:rPr lang="lt-LT" dirty="0" smtClean="0">
                <a:solidFill>
                  <a:schemeClr val="bg1"/>
                </a:solidFill>
              </a:rPr>
              <a:t>Kristijonas </a:t>
            </a:r>
            <a:r>
              <a:rPr lang="lt-LT" dirty="0" smtClean="0">
                <a:solidFill>
                  <a:srgbClr val="00B050"/>
                </a:solidFill>
              </a:rPr>
              <a:t>Donelaitis pagrindinėmis žmogaus vertybėmis laiko </a:t>
            </a:r>
            <a:r>
              <a:rPr lang="lt-LT" dirty="0" smtClean="0">
                <a:solidFill>
                  <a:schemeClr val="bg1"/>
                </a:solidFill>
              </a:rPr>
              <a:t>darbštumą, pamaldumą, teisingumą, ištikimybę tautos tradicijoms bei papročiams, </a:t>
            </a:r>
            <a:r>
              <a:rPr lang="lt-LT" dirty="0">
                <a:solidFill>
                  <a:schemeClr val="bg1"/>
                </a:solidFill>
              </a:rPr>
              <a:t>o </a:t>
            </a:r>
            <a:r>
              <a:rPr lang="lt-LT" dirty="0">
                <a:solidFill>
                  <a:srgbClr val="00B050"/>
                </a:solidFill>
              </a:rPr>
              <a:t>didžiausiomis ydomis </a:t>
            </a:r>
            <a:r>
              <a:rPr lang="lt-LT" dirty="0">
                <a:solidFill>
                  <a:schemeClr val="bg1"/>
                </a:solidFill>
              </a:rPr>
              <a:t>- </a:t>
            </a:r>
            <a:r>
              <a:rPr lang="lt-LT" dirty="0" smtClean="0">
                <a:solidFill>
                  <a:schemeClr val="bg1"/>
                </a:solidFill>
              </a:rPr>
              <a:t>tingėjimą, bedievystę, žiaurumą, </a:t>
            </a:r>
            <a:r>
              <a:rPr lang="lt-LT" dirty="0">
                <a:solidFill>
                  <a:schemeClr val="bg1"/>
                </a:solidFill>
              </a:rPr>
              <a:t>svetimų madų bei įpročių </a:t>
            </a:r>
            <a:r>
              <a:rPr lang="lt-LT" dirty="0" smtClean="0">
                <a:solidFill>
                  <a:schemeClr val="bg1"/>
                </a:solidFill>
              </a:rPr>
              <a:t>vaikymąsi. </a:t>
            </a:r>
            <a:endParaRPr lang="en-US" dirty="0">
              <a:solidFill>
                <a:schemeClr val="bg1"/>
              </a:solidFill>
            </a:endParaRPr>
          </a:p>
        </p:txBody>
      </p:sp>
      <p:pic>
        <p:nvPicPr>
          <p:cNvPr id="6146" name="Picture 2" descr="C:\Documents and Settings\Kazlauskai\Desktop\Donelaitis.jpg"/>
          <p:cNvPicPr>
            <a:picLocks noChangeAspect="1" noChangeArrowheads="1"/>
          </p:cNvPicPr>
          <p:nvPr/>
        </p:nvPicPr>
        <p:blipFill>
          <a:blip r:embed="rId2" cstate="print"/>
          <a:srcRect/>
          <a:stretch>
            <a:fillRect/>
          </a:stretch>
        </p:blipFill>
        <p:spPr bwMode="auto">
          <a:xfrm>
            <a:off x="5940151" y="3429000"/>
            <a:ext cx="2249775" cy="316835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323528" y="260648"/>
            <a:ext cx="8229600" cy="4525963"/>
          </a:xfrm>
        </p:spPr>
        <p:txBody>
          <a:bodyPr>
            <a:normAutofit lnSpcReduction="10000"/>
          </a:bodyPr>
          <a:lstStyle/>
          <a:p>
            <a:pPr>
              <a:buNone/>
            </a:pPr>
            <a:r>
              <a:rPr lang="lt-LT" dirty="0"/>
              <a:t>	</a:t>
            </a:r>
            <a:r>
              <a:rPr lang="lt-LT" dirty="0" smtClean="0">
                <a:solidFill>
                  <a:schemeClr val="bg1"/>
                </a:solidFill>
              </a:rPr>
              <a:t>	</a:t>
            </a:r>
            <a:r>
              <a:rPr lang="lt-LT" dirty="0" smtClean="0">
                <a:solidFill>
                  <a:srgbClr val="00B050"/>
                </a:solidFill>
              </a:rPr>
              <a:t>Rūpestingu </a:t>
            </a:r>
            <a:r>
              <a:rPr lang="lt-LT" dirty="0">
                <a:solidFill>
                  <a:srgbClr val="00B050"/>
                </a:solidFill>
              </a:rPr>
              <a:t>pamokslininko tonu jis nuolat primena, kad reikia dirbti, rūpintis savo namais, kartais net piktai šūkteli</a:t>
            </a:r>
            <a:r>
              <a:rPr lang="lt-LT" dirty="0">
                <a:solidFill>
                  <a:schemeClr val="bg1"/>
                </a:solidFill>
              </a:rPr>
              <a:t>:,,Tu, nenaudėli, kam spardai kumelio šonus...“,,Eik, žioply, eik sėt kiekvieną sėjamą daiktą...“, o kartais tik atsidūsta:</a:t>
            </a:r>
            <a:r>
              <a:rPr lang="lt-LT" i="1" dirty="0">
                <a:solidFill>
                  <a:schemeClr val="bg1"/>
                </a:solidFill>
              </a:rPr>
              <a:t> Ak, kur dingo viežlybums jau mūsų gadynių! </a:t>
            </a:r>
            <a:r>
              <a:rPr lang="lt-LT" dirty="0">
                <a:solidFill>
                  <a:srgbClr val="00B050"/>
                </a:solidFill>
              </a:rPr>
              <a:t>K.Donelaitis savo kūriniu nori įtvirtinti per amžius sukauptas tautos moralines vertybes, išnaikinti ydas, išugdyti dvasinį tautos atsparumą. </a:t>
            </a:r>
            <a:endParaRPr lang="en-US" dirty="0">
              <a:solidFill>
                <a:srgbClr val="00B05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332656"/>
            <a:ext cx="7859216" cy="5793507"/>
          </a:xfrm>
        </p:spPr>
        <p:txBody>
          <a:bodyPr/>
          <a:lstStyle/>
          <a:p>
            <a:pPr>
              <a:buNone/>
            </a:pPr>
            <a:r>
              <a:rPr lang="lt-LT" dirty="0" smtClean="0"/>
              <a:t>		</a:t>
            </a:r>
            <a:r>
              <a:rPr lang="lt-LT" dirty="0" smtClean="0">
                <a:solidFill>
                  <a:schemeClr val="bg1"/>
                </a:solidFill>
              </a:rPr>
              <a:t>Didžiulis ir reikšmingas Martyno Mažvydo darbas, drąsūs Mikalojaus Daukšos žodžiai apie gimtąją kalbą bei Kristijono Donelaičio pamokantis balsas, ataidintis iš ,,Metų”, buvo brangus ilgus šimtmečius tautos kauptas palikimas, kuriame atspirties lietuvių šviesuoliai ieškojo tuomet, kai tik tautai iškildavo pavojus: carinės priespaudos, spaudos draudimo, o taip pat sovietų okupacijos metais.</a:t>
            </a:r>
            <a:endParaRPr lang="en-US"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TotalTime>
  <Words>274</Words>
  <Application>Microsoft Office PowerPoint</Application>
  <PresentationFormat>On-screen Show (4:3)</PresentationFormat>
  <Paragraphs>49</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Senoji lietuvių literatūra M.Mažvydas, M.Daukša, Radvanas, Sarbievijus, K.Donelaitis</vt:lpstr>
      <vt:lpstr>PowerPoint Presentation</vt:lpstr>
      <vt:lpstr>Jonas Radvanas ,,Radviliada“</vt:lpstr>
      <vt:lpstr>PowerPoint Presentation</vt:lpstr>
      <vt:lpstr>Mikalojus Radvila Rudasis</vt:lpstr>
      <vt:lpstr>Tėvynės vaizdas</vt:lpstr>
      <vt:lpstr>Sarbievijus Lyrikos knygos</vt:lpstr>
      <vt:lpstr>Kūrybos temos</vt:lpstr>
      <vt:lpstr>PowerPoint Presentation</vt:lpstr>
      <vt:lpstr>Martynas Mažvydas ,,Katekizmas“</vt:lpstr>
      <vt:lpstr>PowerPoint Presentation</vt:lpstr>
      <vt:lpstr>Mikalojus Daukša ,,Postilė“</vt:lpstr>
      <vt:lpstr>PowerPoint Presentation</vt:lpstr>
      <vt:lpstr>Kristijonas Donelaitis ,,Metai“</vt:lpstr>
      <vt:lpstr>PowerPoint Presentation</vt:lpstr>
      <vt:lpstr>PowerPoint Presentation</vt:lpstr>
      <vt:lpstr>PowerPoint Presentation</vt:lpstr>
    </vt:vector>
  </TitlesOfParts>
  <Company>RRR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Senoji literatūra suteikia galimybę praeityje rasti ir plėtoti vertybes, kurios būtų svarbios dabartyje</dc:title>
  <dc:creator>Kazlauskai</dc:creator>
  <cp:lastModifiedBy>Rasa</cp:lastModifiedBy>
  <cp:revision>16</cp:revision>
  <dcterms:created xsi:type="dcterms:W3CDTF">2013-03-16T15:24:02Z</dcterms:created>
  <dcterms:modified xsi:type="dcterms:W3CDTF">2014-02-28T15:36:20Z</dcterms:modified>
</cp:coreProperties>
</file>