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6" r:id="rId5"/>
    <p:sldId id="258" r:id="rId6"/>
    <p:sldId id="261" r:id="rId7"/>
    <p:sldId id="259" r:id="rId8"/>
    <p:sldId id="273" r:id="rId9"/>
    <p:sldId id="260" r:id="rId10"/>
    <p:sldId id="262" r:id="rId11"/>
    <p:sldId id="263" r:id="rId12"/>
    <p:sldId id="264" r:id="rId13"/>
    <p:sldId id="274" r:id="rId14"/>
    <p:sldId id="275" r:id="rId15"/>
    <p:sldId id="276" r:id="rId16"/>
    <p:sldId id="265" r:id="rId17"/>
    <p:sldId id="266" r:id="rId18"/>
    <p:sldId id="267" r:id="rId19"/>
    <p:sldId id="268" r:id="rId20"/>
    <p:sldId id="277" r:id="rId21"/>
    <p:sldId id="269" r:id="rId22"/>
    <p:sldId id="270" r:id="rId23"/>
    <p:sldId id="271" r:id="rId24"/>
    <p:sldId id="281" r:id="rId25"/>
    <p:sldId id="278" r:id="rId26"/>
    <p:sldId id="282" r:id="rId27"/>
    <p:sldId id="279" r:id="rId28"/>
    <p:sldId id="280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1pPr>
    <a:lvl2pPr marL="411754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2pPr>
    <a:lvl3pPr marL="823509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3pPr>
    <a:lvl4pPr marL="1235263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4pPr>
    <a:lvl5pPr marL="1647017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5pPr>
    <a:lvl6pPr marL="2058772" algn="l" defTabSz="823509" rtl="0" eaLnBrk="1" latinLnBrk="0" hangingPunct="1">
      <a:defRPr sz="2200" kern="1200">
        <a:solidFill>
          <a:schemeClr val="tx1"/>
        </a:solidFill>
        <a:latin typeface="Arial" charset="0"/>
        <a:ea typeface="+mn-ea"/>
        <a:cs typeface="+mn-cs"/>
      </a:defRPr>
    </a:lvl6pPr>
    <a:lvl7pPr marL="2470526" algn="l" defTabSz="823509" rtl="0" eaLnBrk="1" latinLnBrk="0" hangingPunct="1">
      <a:defRPr sz="2200" kern="1200">
        <a:solidFill>
          <a:schemeClr val="tx1"/>
        </a:solidFill>
        <a:latin typeface="Arial" charset="0"/>
        <a:ea typeface="+mn-ea"/>
        <a:cs typeface="+mn-cs"/>
      </a:defRPr>
    </a:lvl7pPr>
    <a:lvl8pPr marL="2882280" algn="l" defTabSz="823509" rtl="0" eaLnBrk="1" latinLnBrk="0" hangingPunct="1">
      <a:defRPr sz="2200" kern="1200">
        <a:solidFill>
          <a:schemeClr val="tx1"/>
        </a:solidFill>
        <a:latin typeface="Arial" charset="0"/>
        <a:ea typeface="+mn-ea"/>
        <a:cs typeface="+mn-cs"/>
      </a:defRPr>
    </a:lvl8pPr>
    <a:lvl9pPr marL="3294035" algn="l" defTabSz="823509" rtl="0" eaLnBrk="1" latinLnBrk="0" hangingPunct="1">
      <a:defRPr sz="22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10" autoAdjust="0"/>
    <p:restoredTop sz="90929"/>
  </p:normalViewPr>
  <p:slideViewPr>
    <p:cSldViewPr showGuides="1">
      <p:cViewPr varScale="1">
        <p:scale>
          <a:sx n="71" d="100"/>
          <a:sy n="71" d="100"/>
        </p:scale>
        <p:origin x="-1242" y="-90"/>
      </p:cViewPr>
      <p:guideLst>
        <p:guide orient="horz" pos="2160"/>
        <p:guide pos="2880"/>
        <p:guide pos="144"/>
        <p:guide pos="56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BE48E-464D-4431-8EC5-33D31E8B94C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D4C30F3-4E5C-414C-81AE-99866C1218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BE48E-464D-4431-8EC5-33D31E8B94C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D4C30F3-4E5C-414C-81AE-99866C1218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BE48E-464D-4431-8EC5-33D31E8B94C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30F3-4E5C-414C-81AE-99866C12187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BE48E-464D-4431-8EC5-33D31E8B94C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30F3-4E5C-414C-81AE-99866C1218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BE48E-464D-4431-8EC5-33D31E8B94C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D4C30F3-4E5C-414C-81AE-99866C12187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BE48E-464D-4431-8EC5-33D31E8B94C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30F3-4E5C-414C-81AE-99866C1218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BE48E-464D-4431-8EC5-33D31E8B94C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30F3-4E5C-414C-81AE-99866C1218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BE48E-464D-4431-8EC5-33D31E8B94C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30F3-4E5C-414C-81AE-99866C1218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BE48E-464D-4431-8EC5-33D31E8B94C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30F3-4E5C-414C-81AE-99866C121873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BE48E-464D-4431-8EC5-33D31E8B94C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30F3-4E5C-414C-81AE-99866C1218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BE48E-464D-4431-8EC5-33D31E8B94C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30F3-4E5C-414C-81AE-99866C1218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1" y="1657342"/>
            <a:ext cx="4269036" cy="64034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1754" indent="0">
              <a:buNone/>
              <a:defRPr sz="1800" b="1"/>
            </a:lvl2pPr>
            <a:lvl3pPr marL="823509" indent="0">
              <a:buNone/>
              <a:defRPr sz="1600" b="1"/>
            </a:lvl3pPr>
            <a:lvl4pPr marL="1235263" indent="0">
              <a:buNone/>
              <a:defRPr sz="1400" b="1"/>
            </a:lvl4pPr>
            <a:lvl5pPr marL="1647017" indent="0">
              <a:buNone/>
              <a:defRPr sz="1400" b="1"/>
            </a:lvl5pPr>
            <a:lvl6pPr marL="2058772" indent="0">
              <a:buNone/>
              <a:defRPr sz="1400" b="1"/>
            </a:lvl6pPr>
            <a:lvl7pPr marL="2470526" indent="0">
              <a:buNone/>
              <a:defRPr sz="1400" b="1"/>
            </a:lvl7pPr>
            <a:lvl8pPr marL="2882280" indent="0">
              <a:buNone/>
              <a:defRPr sz="1400" b="1"/>
            </a:lvl8pPr>
            <a:lvl9pPr marL="3294035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1" y="2297689"/>
            <a:ext cx="4269036" cy="395071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934" y="1657342"/>
            <a:ext cx="4270465" cy="64034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1754" indent="0">
              <a:buNone/>
              <a:defRPr sz="1800" b="1"/>
            </a:lvl2pPr>
            <a:lvl3pPr marL="823509" indent="0">
              <a:buNone/>
              <a:defRPr sz="1600" b="1"/>
            </a:lvl3pPr>
            <a:lvl4pPr marL="1235263" indent="0">
              <a:buNone/>
              <a:defRPr sz="1400" b="1"/>
            </a:lvl4pPr>
            <a:lvl5pPr marL="1647017" indent="0">
              <a:buNone/>
              <a:defRPr sz="1400" b="1"/>
            </a:lvl5pPr>
            <a:lvl6pPr marL="2058772" indent="0">
              <a:buNone/>
              <a:defRPr sz="1400" b="1"/>
            </a:lvl6pPr>
            <a:lvl7pPr marL="2470526" indent="0">
              <a:buNone/>
              <a:defRPr sz="1400" b="1"/>
            </a:lvl7pPr>
            <a:lvl8pPr marL="2882280" indent="0">
              <a:buNone/>
              <a:defRPr sz="1400" b="1"/>
            </a:lvl8pPr>
            <a:lvl9pPr marL="3294035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934" y="2297689"/>
            <a:ext cx="4270465" cy="395071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1" y="168663"/>
            <a:ext cx="8188914" cy="939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Date Placeholder 1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1BE48E-464D-4431-8EC5-33D31E8B94C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5490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C30F3-4E5C-414C-81AE-99866C12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270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A1BE48E-464D-4431-8EC5-33D31E8B94C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D4C30F3-4E5C-414C-81AE-99866C12187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53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t-LT" sz="6600" dirty="0" smtClean="0"/>
              <a:t>Nepriklausomybės link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573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VINCAS KUDIRKA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4000" dirty="0" smtClean="0">
                <a:solidFill>
                  <a:srgbClr val="00B050"/>
                </a:solidFill>
              </a:rPr>
              <a:t>Ką žinote apie V. Kudirką?</a:t>
            </a:r>
          </a:p>
          <a:p>
            <a:r>
              <a:rPr lang="lt-LT" sz="4000" dirty="0" smtClean="0">
                <a:solidFill>
                  <a:srgbClr val="00B050"/>
                </a:solidFill>
              </a:rPr>
              <a:t>Kokie jo darbai buvo ypač reikšmingi?</a:t>
            </a:r>
          </a:p>
          <a:p>
            <a:r>
              <a:rPr lang="lt-LT" sz="4000" dirty="0" smtClean="0">
                <a:solidFill>
                  <a:srgbClr val="00B050"/>
                </a:solidFill>
              </a:rPr>
              <a:t>Kokios pagrindinės mintys atsispindėjo jo poezijoje?</a:t>
            </a:r>
            <a:endParaRPr lang="en-US" sz="4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537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lt-LT" dirty="0"/>
              <a:t>Vincas Kudirka </a:t>
            </a:r>
            <a:r>
              <a:rPr lang="lt-LT" dirty="0">
                <a:solidFill>
                  <a:srgbClr val="7030A0"/>
                </a:solidFill>
              </a:rPr>
              <a:t>– </a:t>
            </a:r>
            <a:r>
              <a:rPr lang="lt-LT" dirty="0">
                <a:solidFill>
                  <a:srgbClr val="FF0000"/>
                </a:solidFill>
              </a:rPr>
              <a:t>įžymiausias tautinio sąjūdžio epochos veikėjas. </a:t>
            </a:r>
          </a:p>
          <a:p>
            <a:pPr>
              <a:lnSpc>
                <a:spcPct val="80000"/>
              </a:lnSpc>
            </a:pPr>
            <a:r>
              <a:rPr lang="lt-LT" dirty="0"/>
              <a:t>Jo gyvenimas – </a:t>
            </a:r>
            <a:r>
              <a:rPr lang="lt-LT" dirty="0">
                <a:solidFill>
                  <a:srgbClr val="FF0000"/>
                </a:solidFill>
              </a:rPr>
              <a:t>pasišventėlio tautos labui </a:t>
            </a:r>
            <a:r>
              <a:rPr lang="lt-LT" dirty="0"/>
              <a:t>kelias. </a:t>
            </a:r>
          </a:p>
          <a:p>
            <a:pPr>
              <a:lnSpc>
                <a:spcPct val="80000"/>
              </a:lnSpc>
            </a:pPr>
            <a:r>
              <a:rPr lang="lt-LT" dirty="0"/>
              <a:t>Jis tapo lietuvių visuomenės </a:t>
            </a:r>
            <a:r>
              <a:rPr lang="lt-LT" dirty="0">
                <a:solidFill>
                  <a:srgbClr val="FF0000"/>
                </a:solidFill>
              </a:rPr>
              <a:t>sąžine</a:t>
            </a:r>
            <a:r>
              <a:rPr lang="lt-LT" dirty="0">
                <a:solidFill>
                  <a:schemeClr val="folHlink"/>
                </a:solidFill>
              </a:rPr>
              <a:t>. </a:t>
            </a:r>
          </a:p>
          <a:p>
            <a:pPr>
              <a:lnSpc>
                <a:spcPct val="80000"/>
              </a:lnSpc>
            </a:pPr>
            <a:r>
              <a:rPr lang="lt-LT" dirty="0"/>
              <a:t>Vinco Kudirkos vardas daugeliui asocijuojasi su lietuvių </a:t>
            </a:r>
            <a:r>
              <a:rPr lang="lt-LT" dirty="0">
                <a:solidFill>
                  <a:srgbClr val="FF0000"/>
                </a:solidFill>
              </a:rPr>
              <a:t>tautinio atgimimo pradžių pradžia</a:t>
            </a:r>
            <a:r>
              <a:rPr lang="lt-LT" dirty="0">
                <a:solidFill>
                  <a:schemeClr val="folHlink"/>
                </a:solidFill>
              </a:rPr>
              <a:t>. </a:t>
            </a:r>
          </a:p>
          <a:p>
            <a:pPr>
              <a:lnSpc>
                <a:spcPct val="80000"/>
              </a:lnSpc>
            </a:pPr>
            <a:r>
              <a:rPr lang="lt-LT" dirty="0"/>
              <a:t>Akivaizdu, jog savo </a:t>
            </a:r>
            <a:r>
              <a:rPr lang="lt-LT" dirty="0">
                <a:solidFill>
                  <a:srgbClr val="FF0000"/>
                </a:solidFill>
              </a:rPr>
              <a:t>“Tautiškoje giesmėje” </a:t>
            </a:r>
            <a:r>
              <a:rPr lang="lt-LT" dirty="0"/>
              <a:t>skelbęs ir raginęs, kad iš praeities Lietuvos sūnūs stiprybę semtųsi,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lt-LT" dirty="0"/>
              <a:t> </a:t>
            </a:r>
            <a:r>
              <a:rPr lang="lt-LT" b="1" dirty="0">
                <a:solidFill>
                  <a:srgbClr val="FF0000"/>
                </a:solidFill>
              </a:rPr>
              <a:t>Vincas Kudirka tapo ta stiprybe, kuri sujungia mūsų praeitį, dabartį ir ateitį.</a:t>
            </a:r>
            <a:br>
              <a:rPr lang="lt-LT" b="1" dirty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353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marL="533400" indent="-533400">
              <a:buFont typeface="Wingdings" pitchFamily="2" charset="2"/>
              <a:buNone/>
            </a:pPr>
            <a:r>
              <a:rPr lang="lt-LT" sz="2400" dirty="0"/>
              <a:t>Kol jaunas, o broli,</a:t>
            </a:r>
          </a:p>
          <a:p>
            <a:pPr marL="533400" indent="-533400">
              <a:buFont typeface="Wingdings" pitchFamily="2" charset="2"/>
              <a:buNone/>
            </a:pPr>
            <a:r>
              <a:rPr lang="lt-LT" sz="2400" dirty="0"/>
              <a:t> sėk pasėlio grūdus </a:t>
            </a:r>
          </a:p>
          <a:p>
            <a:pPr marL="533400" indent="-533400">
              <a:buFont typeface="Wingdings" pitchFamily="2" charset="2"/>
              <a:buNone/>
            </a:pPr>
            <a:r>
              <a:rPr lang="lt-LT" sz="2400" dirty="0"/>
              <a:t>Ir dirvos ne'pleiski!</a:t>
            </a:r>
          </a:p>
          <a:p>
            <a:pPr marL="533400" indent="-533400">
              <a:buFont typeface="Wingdings" pitchFamily="2" charset="2"/>
              <a:buNone/>
            </a:pPr>
            <a:r>
              <a:rPr lang="lt-LT" sz="2400" dirty="0"/>
              <a:t>Tuomet, kada jausi,</a:t>
            </a:r>
          </a:p>
          <a:p>
            <a:pPr marL="533400" indent="-533400">
              <a:buFont typeface="Wingdings" pitchFamily="2" charset="2"/>
              <a:buNone/>
            </a:pPr>
            <a:r>
              <a:rPr lang="lt-LT" sz="2400" dirty="0"/>
              <a:t>Kaip kūns ima stingti,</a:t>
            </a:r>
          </a:p>
          <a:p>
            <a:pPr marL="533400" indent="-533400">
              <a:buFont typeface="Wingdings" pitchFamily="2" charset="2"/>
              <a:buNone/>
            </a:pPr>
            <a:r>
              <a:rPr lang="lt-LT" sz="2400" dirty="0"/>
              <a:t>dvasia jau susnūdus,</a:t>
            </a:r>
          </a:p>
          <a:p>
            <a:pPr marL="533400" indent="-533400">
              <a:buFont typeface="Wingdings" pitchFamily="2" charset="2"/>
              <a:buNone/>
            </a:pPr>
            <a:r>
              <a:rPr lang="lt-LT" sz="2400" dirty="0"/>
              <a:t>Vėlu juk prie darbo: nesėsi - nepjausi.</a:t>
            </a:r>
          </a:p>
          <a:p>
            <a:pPr marL="533400" indent="-533400" algn="r">
              <a:buFont typeface="Wingdings" pitchFamily="2" charset="2"/>
              <a:buNone/>
            </a:pPr>
            <a:r>
              <a:rPr lang="lt-LT" sz="2000" b="1" dirty="0"/>
              <a:t>“Labora”</a:t>
            </a:r>
          </a:p>
          <a:p>
            <a:endParaRPr lang="en-US" dirty="0"/>
          </a:p>
        </p:txBody>
      </p:sp>
      <p:pic>
        <p:nvPicPr>
          <p:cNvPr id="11" name="Picture 5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017" y="836712"/>
            <a:ext cx="4032448" cy="5112568"/>
          </a:xfrm>
        </p:spPr>
      </p:pic>
    </p:spTree>
    <p:extLst>
      <p:ext uri="{BB962C8B-B14F-4D97-AF65-F5344CB8AC3E}">
        <p14:creationId xmlns:p14="http://schemas.microsoft.com/office/powerpoint/2010/main" val="2380527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81444" y="620688"/>
            <a:ext cx="4290556" cy="5544615"/>
          </a:xfrm>
        </p:spPr>
        <p:txBody>
          <a:bodyPr>
            <a:noAutofit/>
          </a:bodyPr>
          <a:lstStyle/>
          <a:p>
            <a:r>
              <a:rPr lang="lt-LT" sz="3200" b="1" dirty="0"/>
              <a:t>Kudirkai svarbi prasmingo gyvenimo vertybė  – meilė Tėvynei. Savo eilėraštyje „Tautiška giesmė” jis išaukština didingą Lietuvos praeitį, didvyrius, kovojusius už Lietuvą, skatina dirbti tautos labui, puoselėti lietuvybę. 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lt-LT" sz="3200" b="1" dirty="0"/>
              <a:t>Jis linki, jog meilė Tėvynei niekada neužgestų mūsų širdyse, nes tik tada gyvenimas bus prasmingas bei doras.</a:t>
            </a:r>
            <a:endParaRPr lang="en-US" sz="3200" dirty="0"/>
          </a:p>
          <a:p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406375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Adomas mickevičius, antanas baranauskas, maironis</a:t>
            </a:r>
            <a:endParaRPr lang="en-US" dirty="0"/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lt-LT" sz="7200" dirty="0" smtClean="0"/>
              <a:t>ROMANTIZMAS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646905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00B050"/>
                </a:solidFill>
              </a:rPr>
              <a:t>ADOMAS MICKEVIČIUS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00B050"/>
                </a:solidFill>
              </a:rPr>
              <a:t>Ką žinote apie A.Mickevičių?</a:t>
            </a:r>
          </a:p>
          <a:p>
            <a:r>
              <a:rPr lang="lt-LT" dirty="0" smtClean="0">
                <a:solidFill>
                  <a:srgbClr val="00B050"/>
                </a:solidFill>
              </a:rPr>
              <a:t>Kokia kalba parašyti jo kūriniai? Kodėl?</a:t>
            </a:r>
          </a:p>
          <a:p>
            <a:r>
              <a:rPr lang="lt-LT" dirty="0" smtClean="0">
                <a:solidFill>
                  <a:srgbClr val="00B050"/>
                </a:solidFill>
              </a:rPr>
              <a:t>Kokius A.Mickevičiaus kūrinius prisimenate?</a:t>
            </a:r>
          </a:p>
          <a:p>
            <a:r>
              <a:rPr lang="lt-LT" dirty="0" smtClean="0">
                <a:solidFill>
                  <a:srgbClr val="00B050"/>
                </a:solidFill>
              </a:rPr>
              <a:t>Kas poetą siejo su Lietuva?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670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ADOMAS MICKEVIČIUS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t-LT" sz="4000" dirty="0"/>
              <a:t>Gimė 1798 metais istorinėje Lietuvoje, Naugarduke (dabar Baltarusija, Gardino sritis)</a:t>
            </a:r>
          </a:p>
          <a:p>
            <a:endParaRPr lang="en-US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268760"/>
            <a:ext cx="3960440" cy="5400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9255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6000" y="2705725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sz="3200" dirty="0"/>
              <a:t>Adomas Mickevičius (1798–1855) – žymiausias lenkų ir XIX a. Lietuvos poetas, iškilus Europos romantizmo literatūros autorius.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18127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600" y="843677"/>
            <a:ext cx="58864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dirty="0"/>
              <a:t>Reikšmingas kūrinys </a:t>
            </a:r>
            <a:r>
              <a:rPr lang="lt-LT" sz="2400" b="1" dirty="0"/>
              <a:t>„Odė jaunystei",</a:t>
            </a:r>
            <a:r>
              <a:rPr lang="lt-LT" sz="2400" dirty="0"/>
              <a:t> kuriame reiškiamas dvasios pakilumas, jaunas ryžtas, romantinis jo šlovinimas. Ištremtam iš Lietuvos į Rusiją Mickevičiui visa, kas prasmingiausia, liko ten, kur Lietuvos miškai, Nemunas.  Sonete </a:t>
            </a:r>
            <a:r>
              <a:rPr lang="lt-LT" sz="2400" b="1" dirty="0"/>
              <a:t>„Akermano stepės"</a:t>
            </a:r>
            <a:r>
              <a:rPr lang="lt-LT" sz="2400" dirty="0"/>
              <a:t> (jos yra Kryme, kur poetas lankėsi); įsižiūrėdamas - įsiklausydamas į Krymo gamtą, poetas iš tiesų klausosi, ar neišgirs Lietuvos: </a:t>
            </a:r>
            <a:r>
              <a:rPr lang="lt-LT" sz="2400" dirty="0">
                <a:solidFill>
                  <a:srgbClr val="C00000"/>
                </a:solidFill>
              </a:rPr>
              <a:t>„Įsiklausau tyloj... Išgirst ausis galėtų / Balsus iš Lietuvos. Važiuokim, nieks nešaukia". 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331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1520786"/>
            <a:ext cx="457200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sz="2400" b="1" dirty="0" smtClean="0"/>
              <a:t>Poemos ,,Ponas Tadas“ </a:t>
            </a:r>
            <a:r>
              <a:rPr lang="lt-LT" sz="2400" b="1" dirty="0"/>
              <a:t>pradžia ypatinga. Tai prisiminimo sukelta vi­zija, regėjimas, meilės ir pagarbos tėvynei išreiškimas: </a:t>
            </a:r>
            <a:r>
              <a:rPr lang="lt-LT" sz="2400" b="1" dirty="0">
                <a:solidFill>
                  <a:srgbClr val="C00000"/>
                </a:solidFill>
              </a:rPr>
              <a:t>,,Tėvyne Lietuva, mielesnė už sveikatą!/ Kaip reik tave branginti, vien tik tas pamato,/ Kas jau tavęs neteko”. </a:t>
            </a:r>
            <a:r>
              <a:rPr lang="lt-LT" sz="2400" b="1" dirty="0"/>
              <a:t>Gyvendamas toli nuo Lietuvos, jos kraštovaizdį poetas mintyse regėjo kaip prarastąjį rojų.</a:t>
            </a:r>
            <a:r>
              <a:rPr lang="lt-LT" sz="2400" dirty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62285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00B050"/>
                </a:solidFill>
              </a:rPr>
              <a:t>ANTANAS BARANAUSKAS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>
                <a:solidFill>
                  <a:srgbClr val="00B050"/>
                </a:solidFill>
              </a:rPr>
              <a:t>Ką prisimename apie A.Baranauską?</a:t>
            </a:r>
          </a:p>
          <a:p>
            <a:pPr marL="0" indent="0">
              <a:buNone/>
            </a:pPr>
            <a:r>
              <a:rPr lang="lt-LT" dirty="0" smtClean="0">
                <a:solidFill>
                  <a:srgbClr val="00B050"/>
                </a:solidFill>
              </a:rPr>
              <a:t>Koks svarbiausias jo kūrinys?</a:t>
            </a:r>
          </a:p>
          <a:p>
            <a:pPr marL="0" indent="0">
              <a:buNone/>
            </a:pPr>
            <a:r>
              <a:rPr lang="lt-LT" dirty="0" smtClean="0">
                <a:solidFill>
                  <a:srgbClr val="00B050"/>
                </a:solidFill>
              </a:rPr>
              <a:t>Kokios svarbiausios idėjos atsispindėjo poemoje ,,Anykščių šilelis“?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043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ANTANAS BARANAUSKAS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err="1">
                <a:solidFill>
                  <a:srgbClr val="000066"/>
                </a:solidFill>
              </a:rPr>
              <a:t>Poetas</a:t>
            </a:r>
            <a:r>
              <a:rPr lang="en-US" sz="2800" dirty="0">
                <a:solidFill>
                  <a:srgbClr val="000066"/>
                </a:solidFill>
              </a:rPr>
              <a:t>,</a:t>
            </a:r>
            <a:endParaRPr lang="lt-LT" sz="2800" dirty="0">
              <a:solidFill>
                <a:srgbClr val="000066"/>
              </a:solidFill>
            </a:endParaRPr>
          </a:p>
          <a:p>
            <a:r>
              <a:rPr lang="en-US" sz="2800" dirty="0">
                <a:solidFill>
                  <a:srgbClr val="000066"/>
                </a:solidFill>
              </a:rPr>
              <a:t> </a:t>
            </a:r>
            <a:r>
              <a:rPr lang="en-US" sz="2800" dirty="0" err="1">
                <a:solidFill>
                  <a:srgbClr val="000066"/>
                </a:solidFill>
              </a:rPr>
              <a:t>kalbininkas</a:t>
            </a:r>
            <a:r>
              <a:rPr lang="en-US" sz="2800" dirty="0">
                <a:solidFill>
                  <a:srgbClr val="000066"/>
                </a:solidFill>
              </a:rPr>
              <a:t>,</a:t>
            </a:r>
            <a:r>
              <a:rPr lang="lt-LT" sz="2800" dirty="0">
                <a:solidFill>
                  <a:srgbClr val="000066"/>
                </a:solidFill>
              </a:rPr>
              <a:t> gabus matematikas,</a:t>
            </a:r>
          </a:p>
          <a:p>
            <a:r>
              <a:rPr lang="en-US" sz="2800" dirty="0">
                <a:solidFill>
                  <a:srgbClr val="000066"/>
                </a:solidFill>
              </a:rPr>
              <a:t> </a:t>
            </a:r>
            <a:r>
              <a:rPr lang="en-US" sz="2800" dirty="0" err="1">
                <a:solidFill>
                  <a:srgbClr val="000066"/>
                </a:solidFill>
              </a:rPr>
              <a:t>katalikų</a:t>
            </a:r>
            <a:r>
              <a:rPr lang="en-US" sz="2800" dirty="0">
                <a:solidFill>
                  <a:srgbClr val="000066"/>
                </a:solidFill>
              </a:rPr>
              <a:t> </a:t>
            </a:r>
            <a:r>
              <a:rPr lang="en-US" sz="2800" dirty="0" err="1">
                <a:solidFill>
                  <a:srgbClr val="000066"/>
                </a:solidFill>
              </a:rPr>
              <a:t>bažnyčios</a:t>
            </a:r>
            <a:r>
              <a:rPr lang="en-US" sz="2800" dirty="0">
                <a:solidFill>
                  <a:srgbClr val="000066"/>
                </a:solidFill>
              </a:rPr>
              <a:t> </a:t>
            </a:r>
            <a:r>
              <a:rPr lang="en-US" sz="2800" dirty="0" err="1">
                <a:solidFill>
                  <a:srgbClr val="000066"/>
                </a:solidFill>
              </a:rPr>
              <a:t>veikėjas</a:t>
            </a:r>
            <a:r>
              <a:rPr lang="en-US" sz="2800" dirty="0">
                <a:solidFill>
                  <a:srgbClr val="000066"/>
                </a:solidFill>
              </a:rPr>
              <a:t>.</a:t>
            </a:r>
            <a:endParaRPr lang="lt-LT" sz="2800" dirty="0">
              <a:solidFill>
                <a:srgbClr val="000066"/>
              </a:solidFill>
            </a:endParaRPr>
          </a:p>
          <a:p>
            <a:endParaRPr lang="lt-LT" sz="2800" dirty="0">
              <a:solidFill>
                <a:srgbClr val="000066"/>
              </a:solidFill>
            </a:endParaRPr>
          </a:p>
          <a:p>
            <a:r>
              <a:rPr lang="en-US" sz="2800" dirty="0">
                <a:solidFill>
                  <a:srgbClr val="000066"/>
                </a:solidFill>
              </a:rPr>
              <a:t> </a:t>
            </a:r>
            <a:r>
              <a:rPr lang="en-US" sz="2800" dirty="0" err="1">
                <a:solidFill>
                  <a:srgbClr val="000066"/>
                </a:solidFill>
              </a:rPr>
              <a:t>Pirmasis</a:t>
            </a:r>
            <a:r>
              <a:rPr lang="en-US" sz="2800" dirty="0">
                <a:solidFill>
                  <a:srgbClr val="000066"/>
                </a:solidFill>
              </a:rPr>
              <a:t>, kuris </a:t>
            </a:r>
            <a:r>
              <a:rPr lang="en-US" sz="2800" dirty="0" err="1">
                <a:solidFill>
                  <a:srgbClr val="000066"/>
                </a:solidFill>
              </a:rPr>
              <a:t>atskleidė</a:t>
            </a:r>
            <a:r>
              <a:rPr lang="en-US" sz="2800" dirty="0">
                <a:solidFill>
                  <a:srgbClr val="000066"/>
                </a:solidFill>
              </a:rPr>
              <a:t> </a:t>
            </a:r>
            <a:r>
              <a:rPr lang="en-US" sz="2800" dirty="0" err="1">
                <a:solidFill>
                  <a:srgbClr val="000066"/>
                </a:solidFill>
              </a:rPr>
              <a:t>lietuvių</a:t>
            </a:r>
            <a:r>
              <a:rPr lang="en-US" sz="2800" dirty="0">
                <a:solidFill>
                  <a:srgbClr val="000066"/>
                </a:solidFill>
              </a:rPr>
              <a:t> </a:t>
            </a:r>
            <a:r>
              <a:rPr lang="en-US" sz="2800" dirty="0" err="1">
                <a:solidFill>
                  <a:srgbClr val="000066"/>
                </a:solidFill>
              </a:rPr>
              <a:t>kalbos</a:t>
            </a:r>
            <a:r>
              <a:rPr lang="en-US" sz="2800" dirty="0">
                <a:solidFill>
                  <a:srgbClr val="000066"/>
                </a:solidFill>
              </a:rPr>
              <a:t> </a:t>
            </a:r>
            <a:r>
              <a:rPr lang="en-US" sz="2800" dirty="0" err="1">
                <a:solidFill>
                  <a:srgbClr val="000066"/>
                </a:solidFill>
              </a:rPr>
              <a:t>grožį</a:t>
            </a:r>
            <a:r>
              <a:rPr lang="en-US" sz="2800" dirty="0">
                <a:solidFill>
                  <a:srgbClr val="000066"/>
                </a:solidFill>
              </a:rPr>
              <a:t> </a:t>
            </a:r>
            <a:r>
              <a:rPr lang="en-US" sz="2800" dirty="0" err="1">
                <a:solidFill>
                  <a:srgbClr val="000066"/>
                </a:solidFill>
              </a:rPr>
              <a:t>ir</a:t>
            </a:r>
            <a:r>
              <a:rPr lang="en-US" sz="2800" dirty="0">
                <a:solidFill>
                  <a:srgbClr val="000066"/>
                </a:solidFill>
              </a:rPr>
              <a:t> </a:t>
            </a:r>
            <a:r>
              <a:rPr lang="en-US" sz="2800" dirty="0" err="1">
                <a:solidFill>
                  <a:srgbClr val="000066"/>
                </a:solidFill>
              </a:rPr>
              <a:t>galimybes</a:t>
            </a:r>
            <a:r>
              <a:rPr lang="en-US" sz="2800" dirty="0">
                <a:solidFill>
                  <a:srgbClr val="000066"/>
                </a:solidFill>
              </a:rPr>
              <a:t>.</a:t>
            </a:r>
            <a:r>
              <a:rPr lang="en-US" sz="2800" dirty="0"/>
              <a:t> </a:t>
            </a:r>
            <a:endParaRPr lang="lt-LT" sz="2800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5" descr="Paveikslėlis1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340768"/>
            <a:ext cx="4176463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37336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/>
              <a:t>K</a:t>
            </a:r>
            <a:r>
              <a:rPr lang="lt-LT" dirty="0" smtClean="0"/>
              <a:t>ŪRYBA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000" b="1" dirty="0">
                <a:solidFill>
                  <a:srgbClr val="000066"/>
                </a:solidFill>
                <a:latin typeface="Verdana" pitchFamily="34" charset="0"/>
              </a:rPr>
              <a:t>„</a:t>
            </a:r>
            <a:r>
              <a:rPr lang="lt-LT" sz="2000" b="1" dirty="0">
                <a:solidFill>
                  <a:srgbClr val="000066"/>
                </a:solidFill>
                <a:latin typeface="Verdana" pitchFamily="34" charset="0"/>
              </a:rPr>
              <a:t>Anykščių šilelis”</a:t>
            </a:r>
            <a:endParaRPr lang="lt-LT" sz="2000" dirty="0">
              <a:solidFill>
                <a:srgbClr val="000066"/>
              </a:solidFill>
              <a:latin typeface="Verdana" pitchFamily="34" charset="0"/>
            </a:endParaRPr>
          </a:p>
          <a:p>
            <a:r>
              <a:rPr lang="lt-LT" sz="2000" b="1" dirty="0">
                <a:solidFill>
                  <a:srgbClr val="000066"/>
                </a:solidFill>
                <a:latin typeface="Verdana" pitchFamily="34" charset="0"/>
              </a:rPr>
              <a:t> </a:t>
            </a:r>
          </a:p>
          <a:p>
            <a:r>
              <a:rPr lang="lt-LT" sz="2000" b="1" dirty="0">
                <a:solidFill>
                  <a:srgbClr val="000066"/>
                </a:solidFill>
                <a:latin typeface="Verdana" pitchFamily="34" charset="0"/>
              </a:rPr>
              <a:t>„Kelionė Peterburgan”</a:t>
            </a:r>
            <a:endParaRPr lang="lt-LT" sz="2000" dirty="0">
              <a:solidFill>
                <a:srgbClr val="000066"/>
              </a:solidFill>
              <a:latin typeface="Verdana" pitchFamily="34" charset="0"/>
            </a:endParaRPr>
          </a:p>
          <a:p>
            <a:endParaRPr lang="lt-LT" sz="2000" b="1" dirty="0">
              <a:solidFill>
                <a:srgbClr val="000066"/>
              </a:solidFill>
              <a:latin typeface="Verdana" pitchFamily="34" charset="0"/>
            </a:endParaRPr>
          </a:p>
          <a:p>
            <a:r>
              <a:rPr lang="lt-LT" sz="2000" b="1" dirty="0">
                <a:solidFill>
                  <a:srgbClr val="000066"/>
                </a:solidFill>
                <a:latin typeface="Verdana" pitchFamily="34" charset="0"/>
              </a:rPr>
              <a:t>„Giesmininko pasikalbėjimas </a:t>
            </a:r>
            <a:br>
              <a:rPr lang="lt-LT" sz="2000" b="1" dirty="0">
                <a:solidFill>
                  <a:srgbClr val="000066"/>
                </a:solidFill>
                <a:latin typeface="Verdana" pitchFamily="34" charset="0"/>
              </a:rPr>
            </a:br>
            <a:r>
              <a:rPr lang="lt-LT" sz="2000" b="1" dirty="0">
                <a:solidFill>
                  <a:srgbClr val="000066"/>
                </a:solidFill>
                <a:latin typeface="Verdana" pitchFamily="34" charset="0"/>
              </a:rPr>
              <a:t>su Lietuva”</a:t>
            </a:r>
            <a:endParaRPr lang="lt-LT" sz="2000" dirty="0">
              <a:solidFill>
                <a:srgbClr val="000066"/>
              </a:solidFill>
              <a:latin typeface="Verdana" pitchFamily="34" charset="0"/>
            </a:endParaRPr>
          </a:p>
          <a:p>
            <a:endParaRPr lang="lt-LT" sz="2000" b="1" dirty="0">
              <a:solidFill>
                <a:srgbClr val="000066"/>
              </a:solidFill>
              <a:latin typeface="Verdana" pitchFamily="34" charset="0"/>
            </a:endParaRPr>
          </a:p>
          <a:p>
            <a:r>
              <a:rPr lang="lt-LT" sz="2000" b="1" dirty="0">
                <a:solidFill>
                  <a:srgbClr val="000066"/>
                </a:solidFill>
                <a:latin typeface="Verdana" pitchFamily="34" charset="0"/>
              </a:rPr>
              <a:t>„Dievo rykštė ir malonė”</a:t>
            </a:r>
            <a:endParaRPr lang="lt-LT" sz="2000" dirty="0">
              <a:solidFill>
                <a:srgbClr val="000066"/>
              </a:solidFill>
              <a:latin typeface="Verdana" pitchFamily="34" charset="0"/>
            </a:endParaRPr>
          </a:p>
          <a:p>
            <a:endParaRPr lang="lt-LT" sz="2000" b="1" dirty="0">
              <a:solidFill>
                <a:srgbClr val="000066"/>
              </a:solidFill>
              <a:latin typeface="Verdana" pitchFamily="34" charset="0"/>
            </a:endParaRPr>
          </a:p>
          <a:p>
            <a:r>
              <a:rPr lang="lt-LT" sz="2000" b="1" dirty="0">
                <a:solidFill>
                  <a:srgbClr val="000066"/>
                </a:solidFill>
                <a:latin typeface="Verdana" pitchFamily="34" charset="0"/>
              </a:rPr>
              <a:t>„Dainų dainelė” ir kt.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ANTANAS BARANAUSKAS</a:t>
            </a:r>
            <a:endParaRPr lang="en-US" dirty="0"/>
          </a:p>
        </p:txBody>
      </p:sp>
      <p:pic>
        <p:nvPicPr>
          <p:cNvPr id="7" name="Picture 2" descr="Paveikslėlis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1052736"/>
            <a:ext cx="4270375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2542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228601" y="1916833"/>
            <a:ext cx="4269036" cy="4331568"/>
          </a:xfrm>
        </p:spPr>
        <p:txBody>
          <a:bodyPr>
            <a:normAutofit fontScale="70000" lnSpcReduction="20000"/>
          </a:bodyPr>
          <a:lstStyle/>
          <a:p>
            <a:r>
              <a:rPr lang="lt-LT" sz="2600" dirty="0">
                <a:solidFill>
                  <a:srgbClr val="000066"/>
                </a:solidFill>
                <a:latin typeface="Arial" charset="0"/>
              </a:rPr>
              <a:t>Kalnai kelmuoti, pakalnės nuplikę!</a:t>
            </a:r>
          </a:p>
          <a:p>
            <a:r>
              <a:rPr lang="lt-LT" sz="2600" dirty="0">
                <a:solidFill>
                  <a:srgbClr val="000066"/>
                </a:solidFill>
                <a:latin typeface="Arial" charset="0"/>
              </a:rPr>
              <a:t>Kas jūsų grožei senobinei tiki? </a:t>
            </a:r>
          </a:p>
          <a:p>
            <a:r>
              <a:rPr lang="lt-LT" sz="2600" dirty="0">
                <a:solidFill>
                  <a:srgbClr val="000066"/>
                </a:solidFill>
                <a:latin typeface="Arial" charset="0"/>
              </a:rPr>
              <a:t>Kur toj puikybė jūsų pasidėjo? </a:t>
            </a:r>
          </a:p>
          <a:p>
            <a:r>
              <a:rPr lang="lt-LT" sz="2600" dirty="0">
                <a:solidFill>
                  <a:srgbClr val="000066"/>
                </a:solidFill>
                <a:latin typeface="Arial" charset="0"/>
              </a:rPr>
              <a:t>Kur ramus jūsų ūžimas nuo vėjo, </a:t>
            </a:r>
          </a:p>
          <a:p>
            <a:r>
              <a:rPr lang="lt-LT" sz="2600" dirty="0">
                <a:solidFill>
                  <a:srgbClr val="000066"/>
                </a:solidFill>
                <a:latin typeface="Arial" charset="0"/>
              </a:rPr>
              <a:t>Kai balto miško lapeliai šlamėjo </a:t>
            </a:r>
          </a:p>
          <a:p>
            <a:r>
              <a:rPr lang="lt-LT" sz="2600" dirty="0">
                <a:solidFill>
                  <a:srgbClr val="000066"/>
                </a:solidFill>
                <a:latin typeface="Arial" charset="0"/>
              </a:rPr>
              <a:t>Ir senos pušys siūravo, braškėjo? </a:t>
            </a:r>
          </a:p>
          <a:p>
            <a:r>
              <a:rPr lang="lt-LT" sz="2600" dirty="0">
                <a:solidFill>
                  <a:srgbClr val="000066"/>
                </a:solidFill>
                <a:latin typeface="Arial" charset="0"/>
              </a:rPr>
              <a:t>Kur jūsų paukščiai, paukšteliai, paukštytės, Katrų čilbančių teip ramu klausytis?</a:t>
            </a:r>
          </a:p>
          <a:p>
            <a:r>
              <a:rPr lang="lt-LT" sz="2600" dirty="0">
                <a:solidFill>
                  <a:srgbClr val="000066"/>
                </a:solidFill>
                <a:latin typeface="Arial" charset="0"/>
              </a:rPr>
              <a:t>Kur jūsų žvėrys, gyvuliai, žvėreliai?</a:t>
            </a:r>
          </a:p>
          <a:p>
            <a:r>
              <a:rPr lang="lt-LT" sz="2600" dirty="0">
                <a:solidFill>
                  <a:srgbClr val="000066"/>
                </a:solidFill>
                <a:latin typeface="Arial" charset="0"/>
              </a:rPr>
              <a:t>Kur žvėrių olos, laužai ir urveliai?</a:t>
            </a:r>
          </a:p>
          <a:p>
            <a:r>
              <a:rPr lang="lt-LT" sz="2600" dirty="0">
                <a:solidFill>
                  <a:srgbClr val="000066"/>
                </a:solidFill>
                <a:latin typeface="Arial" charset="0"/>
              </a:rPr>
              <a:t>Visa prapuolę; tik ant lauko pliko </a:t>
            </a:r>
          </a:p>
          <a:p>
            <a:r>
              <a:rPr lang="lt-LT" sz="2600" dirty="0">
                <a:solidFill>
                  <a:srgbClr val="000066"/>
                </a:solidFill>
                <a:latin typeface="Arial" charset="0"/>
              </a:rPr>
              <a:t>Kelios pušelės apykreivės liko!..</a:t>
            </a:r>
          </a:p>
          <a:p>
            <a:r>
              <a:rPr lang="lt-LT" sz="2600" dirty="0">
                <a:solidFill>
                  <a:srgbClr val="000066"/>
                </a:solidFill>
                <a:latin typeface="Arial" charset="0"/>
              </a:rPr>
              <a:t>		(ištrauka, poemos pradžia)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>
                <a:solidFill>
                  <a:srgbClr val="000066"/>
                </a:solidFill>
                <a:latin typeface="Arial" charset="0"/>
              </a:rPr>
              <a:t>Romantinė poema “</a:t>
            </a:r>
            <a:r>
              <a:rPr lang="en-US" b="1" dirty="0" err="1">
                <a:solidFill>
                  <a:srgbClr val="000066"/>
                </a:solidFill>
                <a:latin typeface="Arial" charset="0"/>
              </a:rPr>
              <a:t>Anykščių</a:t>
            </a:r>
            <a:r>
              <a:rPr lang="en-US" b="1" dirty="0">
                <a:solidFill>
                  <a:srgbClr val="000066"/>
                </a:solidFill>
                <a:latin typeface="Arial" charset="0"/>
              </a:rPr>
              <a:t> </a:t>
            </a:r>
            <a:r>
              <a:rPr lang="en-US" b="1" dirty="0" err="1">
                <a:solidFill>
                  <a:srgbClr val="000066"/>
                </a:solidFill>
                <a:latin typeface="Arial" charset="0"/>
              </a:rPr>
              <a:t>šilelis</a:t>
            </a:r>
            <a:r>
              <a:rPr lang="lt-LT" b="1" dirty="0">
                <a:solidFill>
                  <a:srgbClr val="000066"/>
                </a:solidFill>
                <a:latin typeface="Arial" charset="0"/>
              </a:rPr>
              <a:t>”</a:t>
            </a:r>
            <a:r>
              <a:rPr lang="en-US" b="1" dirty="0">
                <a:solidFill>
                  <a:srgbClr val="000066"/>
                </a:solidFill>
                <a:latin typeface="Arial" charset="0"/>
              </a:rPr>
              <a:t/>
            </a:r>
            <a:br>
              <a:rPr lang="en-US" b="1" dirty="0">
                <a:solidFill>
                  <a:srgbClr val="000066"/>
                </a:solidFill>
                <a:latin typeface="Arial" charset="0"/>
              </a:rPr>
            </a:br>
            <a:endParaRPr lang="en-US" dirty="0"/>
          </a:p>
        </p:txBody>
      </p:sp>
      <p:pic>
        <p:nvPicPr>
          <p:cNvPr id="7" name="Picture 4" descr="berzai_d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908721"/>
            <a:ext cx="4248471" cy="5339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38635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lt-LT" sz="2800" dirty="0">
                <a:solidFill>
                  <a:srgbClr val="000066"/>
                </a:solidFill>
              </a:rPr>
              <a:t>A</a:t>
            </a:r>
            <a:r>
              <a:rPr lang="en-US" sz="2800" dirty="0" err="1">
                <a:solidFill>
                  <a:srgbClr val="000066"/>
                </a:solidFill>
              </a:rPr>
              <a:t>pdainuojama</a:t>
            </a:r>
            <a:r>
              <a:rPr lang="en-US" sz="2800" dirty="0">
                <a:solidFill>
                  <a:srgbClr val="000066"/>
                </a:solidFill>
              </a:rPr>
              <a:t> </a:t>
            </a:r>
            <a:r>
              <a:rPr lang="en-US" sz="2800" dirty="0" err="1">
                <a:solidFill>
                  <a:srgbClr val="000066"/>
                </a:solidFill>
              </a:rPr>
              <a:t>gimtojo</a:t>
            </a:r>
            <a:r>
              <a:rPr lang="en-US" sz="2800" dirty="0">
                <a:solidFill>
                  <a:srgbClr val="000066"/>
                </a:solidFill>
              </a:rPr>
              <a:t> </a:t>
            </a:r>
            <a:r>
              <a:rPr lang="en-US" sz="2800" dirty="0" err="1">
                <a:solidFill>
                  <a:srgbClr val="000066"/>
                </a:solidFill>
              </a:rPr>
              <a:t>krašto</a:t>
            </a:r>
            <a:r>
              <a:rPr lang="en-US" sz="2800" dirty="0">
                <a:solidFill>
                  <a:srgbClr val="000066"/>
                </a:solidFill>
              </a:rPr>
              <a:t> </a:t>
            </a:r>
            <a:r>
              <a:rPr lang="en-US" sz="2800" dirty="0" err="1">
                <a:solidFill>
                  <a:srgbClr val="000066"/>
                </a:solidFill>
              </a:rPr>
              <a:t>gamta</a:t>
            </a:r>
            <a:r>
              <a:rPr lang="en-US" sz="2800" dirty="0">
                <a:solidFill>
                  <a:srgbClr val="000066"/>
                </a:solidFill>
              </a:rPr>
              <a:t>, </a:t>
            </a:r>
            <a:r>
              <a:rPr lang="en-US" sz="2800" dirty="0" err="1">
                <a:solidFill>
                  <a:srgbClr val="000066"/>
                </a:solidFill>
              </a:rPr>
              <a:t>idealizuojama</a:t>
            </a:r>
            <a:r>
              <a:rPr lang="en-US" sz="2800" dirty="0">
                <a:solidFill>
                  <a:srgbClr val="000066"/>
                </a:solidFill>
              </a:rPr>
              <a:t> </a:t>
            </a:r>
            <a:r>
              <a:rPr lang="en-US" sz="2800" dirty="0" err="1">
                <a:solidFill>
                  <a:srgbClr val="000066"/>
                </a:solidFill>
              </a:rPr>
              <a:t>Lietuvos</a:t>
            </a:r>
            <a:r>
              <a:rPr lang="en-US" sz="2800" dirty="0">
                <a:solidFill>
                  <a:srgbClr val="000066"/>
                </a:solidFill>
              </a:rPr>
              <a:t> </a:t>
            </a:r>
            <a:r>
              <a:rPr lang="en-US" sz="2800" dirty="0" err="1">
                <a:solidFill>
                  <a:srgbClr val="000066"/>
                </a:solidFill>
              </a:rPr>
              <a:t>senovė</a:t>
            </a:r>
            <a:r>
              <a:rPr lang="en-US" sz="2800" dirty="0">
                <a:solidFill>
                  <a:srgbClr val="000066"/>
                </a:solidFill>
              </a:rPr>
              <a:t>, </a:t>
            </a:r>
            <a:endParaRPr lang="lt-LT" sz="2800" dirty="0">
              <a:solidFill>
                <a:srgbClr val="000066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800" dirty="0" err="1">
                <a:solidFill>
                  <a:srgbClr val="000066"/>
                </a:solidFill>
              </a:rPr>
              <a:t>kaip</a:t>
            </a:r>
            <a:r>
              <a:rPr lang="en-US" sz="2800" dirty="0">
                <a:solidFill>
                  <a:srgbClr val="000066"/>
                </a:solidFill>
              </a:rPr>
              <a:t> </a:t>
            </a:r>
            <a:r>
              <a:rPr lang="en-US" sz="2800" dirty="0" err="1">
                <a:solidFill>
                  <a:srgbClr val="000066"/>
                </a:solidFill>
              </a:rPr>
              <a:t>kontrastas</a:t>
            </a:r>
            <a:r>
              <a:rPr lang="en-US" sz="2800" dirty="0">
                <a:solidFill>
                  <a:srgbClr val="000066"/>
                </a:solidFill>
              </a:rPr>
              <a:t> </a:t>
            </a:r>
            <a:r>
              <a:rPr lang="en-US" sz="2800" dirty="0" err="1">
                <a:solidFill>
                  <a:srgbClr val="000066"/>
                </a:solidFill>
              </a:rPr>
              <a:t>jo</a:t>
            </a:r>
            <a:r>
              <a:rPr lang="en-US" sz="2800" dirty="0">
                <a:solidFill>
                  <a:srgbClr val="000066"/>
                </a:solidFill>
              </a:rPr>
              <a:t> </a:t>
            </a:r>
            <a:r>
              <a:rPr lang="en-US" sz="2800" dirty="0" err="1">
                <a:solidFill>
                  <a:srgbClr val="000066"/>
                </a:solidFill>
              </a:rPr>
              <a:t>laikotarpio</a:t>
            </a:r>
            <a:r>
              <a:rPr lang="en-US" sz="2800" dirty="0">
                <a:solidFill>
                  <a:srgbClr val="000066"/>
                </a:solidFill>
              </a:rPr>
              <a:t> </a:t>
            </a:r>
            <a:r>
              <a:rPr lang="en-US" sz="2800" dirty="0" err="1">
                <a:solidFill>
                  <a:srgbClr val="000066"/>
                </a:solidFill>
              </a:rPr>
              <a:t>realijomis</a:t>
            </a:r>
            <a:r>
              <a:rPr lang="en-US" sz="2800" dirty="0">
                <a:solidFill>
                  <a:srgbClr val="000066"/>
                </a:solidFill>
              </a:rPr>
              <a:t> </a:t>
            </a:r>
            <a:r>
              <a:rPr lang="en-US" sz="2800" dirty="0" err="1">
                <a:solidFill>
                  <a:srgbClr val="000066"/>
                </a:solidFill>
              </a:rPr>
              <a:t>atskleidžiamas</a:t>
            </a:r>
            <a:r>
              <a:rPr lang="en-US" sz="2800" dirty="0">
                <a:solidFill>
                  <a:srgbClr val="000066"/>
                </a:solidFill>
              </a:rPr>
              <a:t> </a:t>
            </a:r>
            <a:r>
              <a:rPr lang="en-US" sz="2800" dirty="0" err="1">
                <a:solidFill>
                  <a:srgbClr val="000066"/>
                </a:solidFill>
              </a:rPr>
              <a:t>gamtos</a:t>
            </a:r>
            <a:r>
              <a:rPr lang="en-US" sz="2800" dirty="0">
                <a:solidFill>
                  <a:srgbClr val="000066"/>
                </a:solidFill>
              </a:rPr>
              <a:t> </a:t>
            </a:r>
            <a:r>
              <a:rPr lang="en-US" sz="2800" dirty="0" err="1">
                <a:solidFill>
                  <a:srgbClr val="000066"/>
                </a:solidFill>
              </a:rPr>
              <a:t>ir</a:t>
            </a:r>
            <a:r>
              <a:rPr lang="en-US" sz="2800" dirty="0">
                <a:solidFill>
                  <a:srgbClr val="000066"/>
                </a:solidFill>
              </a:rPr>
              <a:t> </a:t>
            </a:r>
            <a:r>
              <a:rPr lang="en-US" sz="2800" dirty="0" err="1">
                <a:solidFill>
                  <a:srgbClr val="000066"/>
                </a:solidFill>
              </a:rPr>
              <a:t>žmogaus</a:t>
            </a:r>
            <a:r>
              <a:rPr lang="en-US" sz="2800" dirty="0">
                <a:solidFill>
                  <a:srgbClr val="000066"/>
                </a:solidFill>
              </a:rPr>
              <a:t> </a:t>
            </a:r>
            <a:endParaRPr lang="lt-LT" sz="2800" dirty="0">
              <a:solidFill>
                <a:srgbClr val="000066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 err="1">
                <a:solidFill>
                  <a:srgbClr val="000066"/>
                </a:solidFill>
              </a:rPr>
              <a:t>dvasinis</a:t>
            </a:r>
            <a:r>
              <a:rPr lang="en-US" sz="2800" dirty="0">
                <a:solidFill>
                  <a:srgbClr val="000066"/>
                </a:solidFill>
              </a:rPr>
              <a:t> </a:t>
            </a:r>
            <a:r>
              <a:rPr lang="en-US" sz="2800" dirty="0" err="1">
                <a:solidFill>
                  <a:srgbClr val="000066"/>
                </a:solidFill>
              </a:rPr>
              <a:t>ryšys</a:t>
            </a:r>
            <a:r>
              <a:rPr lang="en-US" sz="2800" dirty="0">
                <a:solidFill>
                  <a:srgbClr val="000066"/>
                </a:solidFill>
              </a:rPr>
              <a:t>,</a:t>
            </a:r>
            <a:endParaRPr lang="lt-LT" sz="2800" dirty="0">
              <a:solidFill>
                <a:srgbClr val="000066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800" dirty="0" err="1">
                <a:solidFill>
                  <a:srgbClr val="000066"/>
                </a:solidFill>
              </a:rPr>
              <a:t>protestuojama</a:t>
            </a:r>
            <a:r>
              <a:rPr lang="en-US" sz="2800" dirty="0">
                <a:solidFill>
                  <a:srgbClr val="000066"/>
                </a:solidFill>
              </a:rPr>
              <a:t> </a:t>
            </a:r>
            <a:r>
              <a:rPr lang="en-US" sz="2800" dirty="0" err="1">
                <a:solidFill>
                  <a:srgbClr val="000066"/>
                </a:solidFill>
              </a:rPr>
              <a:t>prieš</a:t>
            </a:r>
            <a:r>
              <a:rPr lang="en-US" sz="2800" dirty="0">
                <a:solidFill>
                  <a:srgbClr val="000066"/>
                </a:solidFill>
              </a:rPr>
              <a:t> </a:t>
            </a:r>
            <a:r>
              <a:rPr lang="en-US" sz="2800" dirty="0" err="1">
                <a:solidFill>
                  <a:srgbClr val="000066"/>
                </a:solidFill>
              </a:rPr>
              <a:t>tautinį</a:t>
            </a:r>
            <a:r>
              <a:rPr lang="en-US" sz="2800" dirty="0">
                <a:solidFill>
                  <a:srgbClr val="000066"/>
                </a:solidFill>
              </a:rPr>
              <a:t> </a:t>
            </a:r>
            <a:r>
              <a:rPr lang="en-US" sz="2800" dirty="0" err="1">
                <a:solidFill>
                  <a:srgbClr val="000066"/>
                </a:solidFill>
              </a:rPr>
              <a:t>lietuvių</a:t>
            </a:r>
            <a:r>
              <a:rPr lang="en-US" sz="2800" dirty="0">
                <a:solidFill>
                  <a:srgbClr val="000066"/>
                </a:solidFill>
              </a:rPr>
              <a:t> </a:t>
            </a:r>
            <a:r>
              <a:rPr lang="en-US" sz="2800" dirty="0" err="1">
                <a:solidFill>
                  <a:srgbClr val="000066"/>
                </a:solidFill>
              </a:rPr>
              <a:t>tautos</a:t>
            </a:r>
            <a:r>
              <a:rPr lang="en-US" sz="2800" dirty="0">
                <a:solidFill>
                  <a:srgbClr val="000066"/>
                </a:solidFill>
              </a:rPr>
              <a:t> </a:t>
            </a:r>
            <a:r>
              <a:rPr lang="en-US" sz="2800" dirty="0" err="1">
                <a:solidFill>
                  <a:srgbClr val="000066"/>
                </a:solidFill>
              </a:rPr>
              <a:t>engimą</a:t>
            </a:r>
            <a:r>
              <a:rPr lang="en-US" sz="2800" dirty="0">
                <a:solidFill>
                  <a:srgbClr val="000066"/>
                </a:solidFill>
              </a:rPr>
              <a:t>.</a:t>
            </a:r>
            <a:endParaRPr lang="lt-LT" sz="2800" dirty="0">
              <a:solidFill>
                <a:srgbClr val="000066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>
                <a:solidFill>
                  <a:srgbClr val="000066"/>
                </a:solidFill>
              </a:rPr>
              <a:t> </a:t>
            </a:r>
            <a:endParaRPr lang="lt-LT" sz="2800" dirty="0">
              <a:solidFill>
                <a:srgbClr val="000066"/>
              </a:solidFill>
            </a:endParaRP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lt-LT" sz="2400" dirty="0">
              <a:solidFill>
                <a:srgbClr val="000066"/>
              </a:solidFill>
            </a:endParaRPr>
          </a:p>
          <a:p>
            <a:pPr>
              <a:lnSpc>
                <a:spcPct val="80000"/>
              </a:lnSpc>
            </a:pPr>
            <a:r>
              <a:rPr lang="lt-LT" sz="2400" dirty="0">
                <a:solidFill>
                  <a:srgbClr val="000066"/>
                </a:solidFill>
              </a:rPr>
              <a:t>B</a:t>
            </a:r>
            <a:r>
              <a:rPr lang="en-US" sz="2400" dirty="0" err="1">
                <a:solidFill>
                  <a:srgbClr val="000066"/>
                </a:solidFill>
              </a:rPr>
              <a:t>ūdinga</a:t>
            </a:r>
            <a:r>
              <a:rPr lang="en-US" sz="2400" dirty="0">
                <a:solidFill>
                  <a:srgbClr val="000066"/>
                </a:solidFill>
              </a:rPr>
              <a:t> </a:t>
            </a:r>
            <a:r>
              <a:rPr lang="en-US" sz="2400" dirty="0" err="1">
                <a:solidFill>
                  <a:srgbClr val="000066"/>
                </a:solidFill>
              </a:rPr>
              <a:t>gyva</a:t>
            </a:r>
            <a:r>
              <a:rPr lang="en-US" sz="2400" dirty="0">
                <a:solidFill>
                  <a:srgbClr val="000066"/>
                </a:solidFill>
              </a:rPr>
              <a:t>, </a:t>
            </a:r>
            <a:r>
              <a:rPr lang="en-US" sz="2400" dirty="0" err="1">
                <a:solidFill>
                  <a:srgbClr val="000066"/>
                </a:solidFill>
              </a:rPr>
              <a:t>vaizdinga</a:t>
            </a:r>
            <a:r>
              <a:rPr lang="en-US" sz="2400" dirty="0">
                <a:solidFill>
                  <a:srgbClr val="000066"/>
                </a:solidFill>
              </a:rPr>
              <a:t> </a:t>
            </a:r>
            <a:r>
              <a:rPr lang="en-US" sz="2400" dirty="0" err="1">
                <a:solidFill>
                  <a:srgbClr val="000066"/>
                </a:solidFill>
              </a:rPr>
              <a:t>kalba</a:t>
            </a:r>
            <a:r>
              <a:rPr lang="en-US" sz="2400" dirty="0">
                <a:solidFill>
                  <a:srgbClr val="000066"/>
                </a:solidFill>
              </a:rPr>
              <a:t>, </a:t>
            </a:r>
            <a:r>
              <a:rPr lang="en-US" sz="2400" dirty="0" err="1">
                <a:solidFill>
                  <a:srgbClr val="000066"/>
                </a:solidFill>
              </a:rPr>
              <a:t>intonacinis</a:t>
            </a:r>
            <a:r>
              <a:rPr lang="en-US" sz="2400" dirty="0">
                <a:solidFill>
                  <a:srgbClr val="000066"/>
                </a:solidFill>
              </a:rPr>
              <a:t> </a:t>
            </a:r>
            <a:r>
              <a:rPr lang="en-US" sz="2400" dirty="0" err="1">
                <a:solidFill>
                  <a:srgbClr val="000066"/>
                </a:solidFill>
              </a:rPr>
              <a:t>išraiškingumas</a:t>
            </a:r>
            <a:r>
              <a:rPr lang="en-US" sz="2400" dirty="0">
                <a:solidFill>
                  <a:srgbClr val="000066"/>
                </a:solidFill>
              </a:rPr>
              <a:t>, </a:t>
            </a:r>
            <a:r>
              <a:rPr lang="en-US" sz="2400" dirty="0" err="1">
                <a:solidFill>
                  <a:srgbClr val="000066"/>
                </a:solidFill>
              </a:rPr>
              <a:t>gausūs</a:t>
            </a:r>
            <a:r>
              <a:rPr lang="en-US" sz="2400" dirty="0">
                <a:solidFill>
                  <a:srgbClr val="000066"/>
                </a:solidFill>
              </a:rPr>
              <a:t> </a:t>
            </a:r>
            <a:r>
              <a:rPr lang="en-US" sz="2400" dirty="0" err="1">
                <a:solidFill>
                  <a:srgbClr val="000066"/>
                </a:solidFill>
              </a:rPr>
              <a:t>tautosakos</a:t>
            </a:r>
            <a:r>
              <a:rPr lang="en-US" sz="2400" dirty="0">
                <a:solidFill>
                  <a:srgbClr val="000066"/>
                </a:solidFill>
              </a:rPr>
              <a:t> </a:t>
            </a:r>
            <a:r>
              <a:rPr lang="en-US" sz="2400" dirty="0" err="1">
                <a:solidFill>
                  <a:srgbClr val="000066"/>
                </a:solidFill>
              </a:rPr>
              <a:t>elementai</a:t>
            </a:r>
            <a:r>
              <a:rPr lang="en-US" sz="2400" dirty="0">
                <a:solidFill>
                  <a:srgbClr val="000066"/>
                </a:solidFill>
              </a:rPr>
              <a:t>. </a:t>
            </a:r>
          </a:p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solidFill>
                  <a:srgbClr val="000066"/>
                </a:solidFill>
              </a:rPr>
              <a:t>Reikšmingiausias</a:t>
            </a:r>
            <a:r>
              <a:rPr lang="en-US" dirty="0">
                <a:solidFill>
                  <a:srgbClr val="000066"/>
                </a:solidFill>
              </a:rPr>
              <a:t> </a:t>
            </a:r>
            <a:r>
              <a:rPr lang="en-US" dirty="0" err="1">
                <a:solidFill>
                  <a:srgbClr val="000066"/>
                </a:solidFill>
              </a:rPr>
              <a:t>kūrinys</a:t>
            </a:r>
            <a:r>
              <a:rPr lang="en-US" dirty="0">
                <a:solidFill>
                  <a:srgbClr val="000066"/>
                </a:solidFill>
              </a:rPr>
              <a:t> - </a:t>
            </a:r>
            <a:r>
              <a:rPr lang="en-US" dirty="0" err="1">
                <a:solidFill>
                  <a:srgbClr val="000066"/>
                </a:solidFill>
              </a:rPr>
              <a:t>romantinė</a:t>
            </a:r>
            <a:r>
              <a:rPr lang="en-US" dirty="0">
                <a:solidFill>
                  <a:srgbClr val="000066"/>
                </a:solidFill>
              </a:rPr>
              <a:t> </a:t>
            </a:r>
            <a:r>
              <a:rPr lang="en-US" dirty="0" err="1">
                <a:solidFill>
                  <a:srgbClr val="000066"/>
                </a:solidFill>
              </a:rPr>
              <a:t>poema</a:t>
            </a:r>
            <a:r>
              <a:rPr lang="en-US" dirty="0">
                <a:solidFill>
                  <a:srgbClr val="000066"/>
                </a:solidFill>
              </a:rPr>
              <a:t> „</a:t>
            </a:r>
            <a:r>
              <a:rPr lang="en-US" dirty="0" err="1">
                <a:solidFill>
                  <a:srgbClr val="000066"/>
                </a:solidFill>
              </a:rPr>
              <a:t>Anykščių</a:t>
            </a:r>
            <a:r>
              <a:rPr lang="en-US" dirty="0">
                <a:solidFill>
                  <a:srgbClr val="000066"/>
                </a:solidFill>
              </a:rPr>
              <a:t> </a:t>
            </a:r>
            <a:r>
              <a:rPr lang="en-US" dirty="0" err="1">
                <a:solidFill>
                  <a:srgbClr val="000066"/>
                </a:solidFill>
              </a:rPr>
              <a:t>šilelis</a:t>
            </a:r>
            <a:r>
              <a:rPr lang="en-US" dirty="0">
                <a:solidFill>
                  <a:srgbClr val="000066"/>
                </a:solidFill>
              </a:rPr>
              <a:t>“</a:t>
            </a:r>
            <a:r>
              <a:rPr lang="lt-LT" dirty="0">
                <a:solidFill>
                  <a:srgbClr val="000066"/>
                </a:solidFill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5631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00B050"/>
                </a:solidFill>
              </a:rPr>
              <a:t>maironis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00B050"/>
                </a:solidFill>
              </a:rPr>
              <a:t>Kada gyveno ir dirbo Maironis?</a:t>
            </a:r>
          </a:p>
          <a:p>
            <a:r>
              <a:rPr lang="lt-LT" dirty="0" smtClean="0">
                <a:solidFill>
                  <a:srgbClr val="00B050"/>
                </a:solidFill>
              </a:rPr>
              <a:t>Kas jis buvo?</a:t>
            </a:r>
          </a:p>
          <a:p>
            <a:r>
              <a:rPr lang="lt-LT" dirty="0" smtClean="0">
                <a:solidFill>
                  <a:srgbClr val="00B050"/>
                </a:solidFill>
              </a:rPr>
              <a:t>Koks Maironio eilėraščių rinkinys yra svarbiausias?</a:t>
            </a:r>
          </a:p>
          <a:p>
            <a:r>
              <a:rPr lang="lt-LT" dirty="0" smtClean="0">
                <a:solidFill>
                  <a:srgbClr val="00B050"/>
                </a:solidFill>
              </a:rPr>
              <a:t>Įvardykite pagrindines Maironio poezijos temas.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5769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lt-LT" sz="2800" b="1" dirty="0">
                <a:solidFill>
                  <a:schemeClr val="accent2"/>
                </a:solidFill>
                <a:latin typeface="Times New Roman" pitchFamily="18" charset="0"/>
              </a:rPr>
              <a:t>Kunigas, profesorius; XIX ir XX a.</a:t>
            </a:r>
          </a:p>
          <a:p>
            <a:pPr>
              <a:buClr>
                <a:srgbClr val="FF0000"/>
              </a:buClr>
              <a:buFont typeface="Wingdings" pitchFamily="2" charset="2"/>
              <a:buNone/>
            </a:pPr>
            <a:r>
              <a:rPr lang="lt-LT" sz="2800" b="1" dirty="0">
                <a:solidFill>
                  <a:schemeClr val="accent2"/>
                </a:solidFill>
                <a:latin typeface="Times New Roman" pitchFamily="18" charset="0"/>
              </a:rPr>
              <a:t> lietuvių romantizmo poetas, parašęs</a:t>
            </a:r>
          </a:p>
          <a:p>
            <a:pPr>
              <a:buClr>
                <a:srgbClr val="FF0000"/>
              </a:buClr>
              <a:buFont typeface="Wingdings" pitchFamily="2" charset="2"/>
              <a:buNone/>
            </a:pPr>
            <a:r>
              <a:rPr lang="lt-LT" sz="2800" b="1" dirty="0">
                <a:solidFill>
                  <a:schemeClr val="accent2"/>
                </a:solidFill>
                <a:latin typeface="Times New Roman" pitchFamily="18" charset="0"/>
              </a:rPr>
              <a:t> tokius Lietuvoje žymius kūrinius </a:t>
            </a:r>
          </a:p>
          <a:p>
            <a:pPr>
              <a:buClr>
                <a:srgbClr val="FF0000"/>
              </a:buClr>
              <a:buFont typeface="Wingdings" pitchFamily="2" charset="2"/>
              <a:buNone/>
            </a:pPr>
            <a:r>
              <a:rPr lang="lt-LT" sz="2800" b="1" dirty="0">
                <a:solidFill>
                  <a:schemeClr val="accent2"/>
                </a:solidFill>
                <a:latin typeface="Times New Roman" pitchFamily="18" charset="0"/>
              </a:rPr>
              <a:t> „Trakų pilis“, „Lietuva </a:t>
            </a:r>
            <a:r>
              <a:rPr lang="lt-LT" sz="2800" b="1" dirty="0" smtClean="0">
                <a:solidFill>
                  <a:schemeClr val="accent2"/>
                </a:solidFill>
                <a:latin typeface="Times New Roman" pitchFamily="18" charset="0"/>
              </a:rPr>
              <a:t>brangi</a:t>
            </a:r>
            <a:r>
              <a:rPr lang="lt-LT" sz="2800" b="1" dirty="0">
                <a:solidFill>
                  <a:schemeClr val="accent2"/>
                </a:solidFill>
                <a:latin typeface="Times New Roman" pitchFamily="18" charset="0"/>
              </a:rPr>
              <a:t>“ ir </a:t>
            </a:r>
          </a:p>
          <a:p>
            <a:pPr>
              <a:buClr>
                <a:srgbClr val="FF0000"/>
              </a:buClr>
              <a:buFont typeface="Wingdings" pitchFamily="2" charset="2"/>
              <a:buNone/>
            </a:pPr>
            <a:r>
              <a:rPr lang="lt-LT" sz="2800" b="1" dirty="0">
                <a:solidFill>
                  <a:schemeClr val="accent2"/>
                </a:solidFill>
                <a:latin typeface="Times New Roman" pitchFamily="18" charset="0"/>
              </a:rPr>
              <a:t>daugelį kitų.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mAIRONIS</a:t>
            </a:r>
            <a:endParaRPr lang="en-US" dirty="0"/>
          </a:p>
        </p:txBody>
      </p:sp>
      <p:pic>
        <p:nvPicPr>
          <p:cNvPr id="7" name="Content Placeholder 6" descr="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836713"/>
            <a:ext cx="4392488" cy="5411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91578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lt-LT" sz="2400" b="1" i="1" u="sng" dirty="0">
                <a:solidFill>
                  <a:schemeClr val="accent2"/>
                </a:solidFill>
              </a:rPr>
              <a:t>Maironio</a:t>
            </a:r>
            <a:r>
              <a:rPr lang="lt-LT" sz="2400" b="1" u="sng" dirty="0">
                <a:solidFill>
                  <a:schemeClr val="accent2"/>
                </a:solidFill>
              </a:rPr>
              <a:t> slapyvardžiu poetas pradėjo</a:t>
            </a:r>
          </a:p>
          <a:p>
            <a:pPr>
              <a:buClr>
                <a:srgbClr val="FF0000"/>
              </a:buClr>
              <a:buFont typeface="Wingdings" pitchFamily="2" charset="2"/>
              <a:buNone/>
            </a:pPr>
            <a:r>
              <a:rPr lang="lt-LT" sz="2400" b="1" u="sng" dirty="0">
                <a:solidFill>
                  <a:schemeClr val="accent2"/>
                </a:solidFill>
              </a:rPr>
              <a:t> pasirašinėti studijuodamas Peterburgo dvasinėje</a:t>
            </a:r>
          </a:p>
          <a:p>
            <a:pPr>
              <a:buClr>
                <a:srgbClr val="FF0000"/>
              </a:buClr>
              <a:buFont typeface="Wingdings" pitchFamily="2" charset="2"/>
              <a:buNone/>
            </a:pPr>
            <a:r>
              <a:rPr lang="lt-LT" sz="2400" b="1" u="sng" dirty="0">
                <a:solidFill>
                  <a:schemeClr val="accent2"/>
                </a:solidFill>
              </a:rPr>
              <a:t> akademijoje. 1895 m. pasirodė Maironio eilėraščių </a:t>
            </a:r>
          </a:p>
          <a:p>
            <a:pPr>
              <a:buClr>
                <a:srgbClr val="FF0000"/>
              </a:buClr>
              <a:buFont typeface="Wingdings" pitchFamily="2" charset="2"/>
              <a:buNone/>
            </a:pPr>
            <a:r>
              <a:rPr lang="lt-LT" sz="2400" b="1" u="sng" dirty="0">
                <a:solidFill>
                  <a:schemeClr val="accent2"/>
                </a:solidFill>
              </a:rPr>
              <a:t>rinkinys „Pavasario balsai“.</a:t>
            </a:r>
            <a:r>
              <a:rPr lang="lt-LT" sz="2400" dirty="0"/>
              <a:t>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2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921" y="692696"/>
            <a:ext cx="3074582" cy="5832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6902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u="sng" dirty="0">
                <a:solidFill>
                  <a:schemeClr val="accent2"/>
                </a:solidFill>
                <a:latin typeface="Times New Roman" pitchFamily="18" charset="0"/>
              </a:rPr>
              <a:t>Tėvynės paveikslas Maironio kūryboje</a:t>
            </a:r>
            <a:br>
              <a:rPr lang="lt-LT" b="1" u="sng" dirty="0">
                <a:solidFill>
                  <a:schemeClr val="accent2"/>
                </a:solidFill>
                <a:latin typeface="Times New Roman" pitchFamily="18" charset="0"/>
              </a:rPr>
            </a:b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lt-LT" b="1" u="sng" dirty="0">
                <a:solidFill>
                  <a:schemeClr val="accent2"/>
                </a:solidFill>
                <a:latin typeface="Times New Roman" pitchFamily="18" charset="0"/>
              </a:rPr>
              <a:t>Maironio lyrikos branduolį sudaro eilėraščiai apie Tėvynę. </a:t>
            </a:r>
          </a:p>
          <a:p>
            <a:pPr>
              <a:buClr>
                <a:srgbClr val="FF0000"/>
              </a:buClr>
              <a:buFont typeface="Wingdings" pitchFamily="2" charset="2"/>
              <a:buNone/>
            </a:pPr>
            <a:r>
              <a:rPr lang="lt-LT" b="1" u="sng" dirty="0">
                <a:solidFill>
                  <a:schemeClr val="accent2"/>
                </a:solidFill>
                <a:latin typeface="Times New Roman" pitchFamily="18" charset="0"/>
              </a:rPr>
              <a:t>Jais poetas žadino lietuvių tautinę savimonę: </a:t>
            </a:r>
          </a:p>
          <a:p>
            <a:pPr>
              <a:buClr>
                <a:srgbClr val="FF0000"/>
              </a:buClr>
              <a:buFont typeface="Wingdings" pitchFamily="2" charset="2"/>
              <a:buNone/>
            </a:pPr>
            <a:r>
              <a:rPr lang="lt-LT" b="1" u="sng" dirty="0">
                <a:solidFill>
                  <a:schemeClr val="accent2"/>
                </a:solidFill>
                <a:latin typeface="Times New Roman" pitchFamily="18" charset="0"/>
              </a:rPr>
              <a:t>poetizavo lietuvių kovas su kryžiuočiais, Vytautą Didijį, tvirtas pilis,</a:t>
            </a:r>
          </a:p>
          <a:p>
            <a:pPr>
              <a:buClr>
                <a:srgbClr val="FF0000"/>
              </a:buClr>
              <a:buFont typeface="Wingdings" pitchFamily="2" charset="2"/>
              <a:buNone/>
            </a:pPr>
            <a:r>
              <a:rPr lang="lt-LT" b="1" u="sng" dirty="0">
                <a:solidFill>
                  <a:schemeClr val="accent2"/>
                </a:solidFill>
                <a:latin typeface="Times New Roman" pitchFamily="18" charset="0"/>
              </a:rPr>
              <a:t> kovas už laisvę. </a:t>
            </a:r>
          </a:p>
          <a:p>
            <a:pPr>
              <a:buClr>
                <a:srgbClr val="FF0000"/>
              </a:buClr>
              <a:buFont typeface="Wingdings" pitchFamily="2" charset="2"/>
              <a:buChar char="v"/>
            </a:pPr>
            <a:endParaRPr lang="lt-LT" b="1" u="sng" dirty="0">
              <a:solidFill>
                <a:schemeClr val="accent2"/>
              </a:solidFill>
              <a:latin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lt-LT" b="1" u="sng" dirty="0">
                <a:solidFill>
                  <a:schemeClr val="accent2"/>
                </a:solidFill>
                <a:latin typeface="Times New Roman" pitchFamily="18" charset="0"/>
              </a:rPr>
              <a:t>Itin svarbus motyvas - nacionalinis savitumas. </a:t>
            </a:r>
          </a:p>
          <a:p>
            <a:pPr>
              <a:buClr>
                <a:srgbClr val="FF0000"/>
              </a:buClr>
              <a:buFont typeface="Wingdings" pitchFamily="2" charset="2"/>
              <a:buChar char="v"/>
            </a:pPr>
            <a:endParaRPr lang="lt-LT" b="1" u="sng" dirty="0">
              <a:solidFill>
                <a:schemeClr val="accent2"/>
              </a:solidFill>
              <a:latin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lt-LT" b="1" u="sng" dirty="0">
                <a:solidFill>
                  <a:schemeClr val="accent2"/>
                </a:solidFill>
                <a:latin typeface="Times New Roman" pitchFamily="18" charset="0"/>
              </a:rPr>
              <a:t>Poetas aukštino tautines vertybes - kalbą, dainas, geltonkases lietuvaites, </a:t>
            </a:r>
          </a:p>
          <a:p>
            <a:pPr>
              <a:buClr>
                <a:srgbClr val="FF0000"/>
              </a:buClr>
              <a:buFont typeface="Wingdings" pitchFamily="2" charset="2"/>
              <a:buNone/>
            </a:pPr>
            <a:r>
              <a:rPr lang="lt-LT" b="1" u="sng" dirty="0">
                <a:solidFill>
                  <a:schemeClr val="accent2"/>
                </a:solidFill>
                <a:latin typeface="Times New Roman" pitchFamily="18" charset="0"/>
              </a:rPr>
              <a:t>gražias sodybas ir darželius... </a:t>
            </a:r>
          </a:p>
          <a:p>
            <a:pPr>
              <a:buClr>
                <a:srgbClr val="FF0000"/>
              </a:buClr>
              <a:buFont typeface="Wingdings" pitchFamily="2" charset="2"/>
              <a:buChar char="v"/>
            </a:pPr>
            <a:endParaRPr lang="lt-LT" b="1" u="sng" dirty="0">
              <a:solidFill>
                <a:schemeClr val="accent2"/>
              </a:solidFill>
              <a:latin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lt-LT" b="1" u="sng" dirty="0">
                <a:solidFill>
                  <a:schemeClr val="accent2"/>
                </a:solidFill>
                <a:latin typeface="Times New Roman" pitchFamily="18" charset="0"/>
              </a:rPr>
              <a:t>Maironio eilėse regima ir puikių Lietuvos peizažų su charakteringais </a:t>
            </a:r>
          </a:p>
          <a:p>
            <a:pPr>
              <a:buClr>
                <a:srgbClr val="FF0000"/>
              </a:buClr>
              <a:buFont typeface="Wingdings" pitchFamily="2" charset="2"/>
              <a:buNone/>
            </a:pPr>
            <a:r>
              <a:rPr lang="lt-LT" b="1" u="sng" dirty="0">
                <a:solidFill>
                  <a:schemeClr val="accent2"/>
                </a:solidFill>
                <a:latin typeface="Times New Roman" pitchFamily="18" charset="0"/>
              </a:rPr>
              <a:t>kraštovaizdžiais. Eilėraščių lyrinis subjektas perteikia meilę tėvynei. </a:t>
            </a:r>
          </a:p>
          <a:p>
            <a:pPr>
              <a:buClr>
                <a:srgbClr val="FF0000"/>
              </a:buClr>
              <a:buFont typeface="Wingdings" pitchFamily="2" charset="2"/>
              <a:buNone/>
            </a:pPr>
            <a:r>
              <a:rPr lang="lt-LT" b="1" u="sng" dirty="0">
                <a:solidFill>
                  <a:schemeClr val="accent2"/>
                </a:solidFill>
                <a:latin typeface="Times New Roman" pitchFamily="18" charset="0"/>
              </a:rPr>
              <a:t>Ši meilė yra ir asmeniškas ir tautą vienijantis aspektas. Tėvynė aukštinama</a:t>
            </a:r>
          </a:p>
          <a:p>
            <a:pPr>
              <a:buClr>
                <a:srgbClr val="FF0000"/>
              </a:buClr>
              <a:buFont typeface="Wingdings" pitchFamily="2" charset="2"/>
              <a:buNone/>
            </a:pPr>
            <a:r>
              <a:rPr lang="lt-LT" b="1" u="sng" dirty="0">
                <a:solidFill>
                  <a:schemeClr val="accent2"/>
                </a:solidFill>
                <a:latin typeface="Times New Roman" pitchFamily="18" charset="0"/>
              </a:rPr>
              <a:t> ir tautos vardu. [”Graži tu mūsų, brangi tėvyne!”].</a:t>
            </a:r>
            <a:endParaRPr lang="lt-LT" dirty="0">
              <a:solidFill>
                <a:schemeClr val="accent2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7797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KUR BĖGA ŠEŠUPĖ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Kur bėga Šešupė, kur Nemunas teka, </a:t>
            </a:r>
            <a:endParaRPr lang="lt-LT" dirty="0" smtClean="0"/>
          </a:p>
          <a:p>
            <a:r>
              <a:rPr lang="lt-LT" dirty="0" smtClean="0"/>
              <a:t>Tai </a:t>
            </a:r>
            <a:r>
              <a:rPr lang="lt-LT" dirty="0"/>
              <a:t>mūsų tėvynė, graži Lietuva; </a:t>
            </a:r>
            <a:endParaRPr lang="lt-LT" dirty="0" smtClean="0"/>
          </a:p>
          <a:p>
            <a:r>
              <a:rPr lang="lt-LT" dirty="0" smtClean="0"/>
              <a:t>Čia </a:t>
            </a:r>
            <a:r>
              <a:rPr lang="lt-LT" dirty="0"/>
              <a:t>broliai artojai lietuviškai šneka, </a:t>
            </a:r>
            <a:endParaRPr lang="lt-LT" dirty="0" smtClean="0"/>
          </a:p>
          <a:p>
            <a:r>
              <a:rPr lang="lt-LT" dirty="0" smtClean="0"/>
              <a:t>Čia </a:t>
            </a:r>
            <a:r>
              <a:rPr lang="lt-LT" dirty="0"/>
              <a:t>skamba po kaimus Birutės daina. </a:t>
            </a:r>
            <a:endParaRPr lang="lt-LT" dirty="0" smtClean="0"/>
          </a:p>
          <a:p>
            <a:r>
              <a:rPr lang="lt-LT" dirty="0" smtClean="0"/>
              <a:t>Bėkit</a:t>
            </a:r>
            <a:r>
              <a:rPr lang="lt-LT" dirty="0"/>
              <a:t>, bėkit, mūsų upės, į marias giliausias! </a:t>
            </a:r>
            <a:endParaRPr lang="lt-LT" dirty="0" smtClean="0"/>
          </a:p>
          <a:p>
            <a:r>
              <a:rPr lang="lt-LT" dirty="0" smtClean="0"/>
              <a:t>Ir </a:t>
            </a:r>
            <a:r>
              <a:rPr lang="lt-LT" dirty="0"/>
              <a:t>skambėkit, mūsų dainos, po šalis plačiausias!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2950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,,Aš norėčiau prikelti“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/>
              <a:t>Aš norėčiau prikelti nors vieną </a:t>
            </a:r>
            <a:r>
              <a:rPr lang="lt-LT" dirty="0" smtClean="0"/>
              <a:t>senelį</a:t>
            </a:r>
          </a:p>
          <a:p>
            <a:r>
              <a:rPr lang="lt-LT" dirty="0" smtClean="0"/>
              <a:t> </a:t>
            </a:r>
            <a:r>
              <a:rPr lang="lt-LT" dirty="0"/>
              <a:t>Iš kapų milžinų </a:t>
            </a:r>
            <a:endParaRPr lang="lt-LT" dirty="0" smtClean="0"/>
          </a:p>
          <a:p>
            <a:r>
              <a:rPr lang="lt-LT" dirty="0" smtClean="0"/>
              <a:t>Ir </a:t>
            </a:r>
            <a:r>
              <a:rPr lang="lt-LT" dirty="0"/>
              <a:t>išgirsti nors viena, bet gyvą </a:t>
            </a:r>
            <a:r>
              <a:rPr lang="lt-LT" dirty="0" smtClean="0"/>
              <a:t>žodelį</a:t>
            </a:r>
          </a:p>
          <a:p>
            <a:r>
              <a:rPr lang="lt-LT" dirty="0" smtClean="0"/>
              <a:t> </a:t>
            </a:r>
            <a:r>
              <a:rPr lang="lt-LT" dirty="0"/>
              <a:t>Iš senųjų laikų! </a:t>
            </a:r>
            <a:endParaRPr lang="lt-LT" dirty="0" smtClean="0"/>
          </a:p>
          <a:p>
            <a:r>
              <a:rPr lang="lt-LT" dirty="0" smtClean="0"/>
              <a:t>Gal </a:t>
            </a:r>
            <a:r>
              <a:rPr lang="lt-LT" dirty="0"/>
              <a:t>poezijos naują pasemčiau šaltinį, </a:t>
            </a:r>
            <a:endParaRPr lang="lt-LT" dirty="0" smtClean="0"/>
          </a:p>
          <a:p>
            <a:r>
              <a:rPr lang="lt-LT" dirty="0" smtClean="0"/>
              <a:t>Tik </a:t>
            </a:r>
            <a:r>
              <a:rPr lang="lt-LT" dirty="0"/>
              <a:t>ne tą šiandieninį</a:t>
            </a:r>
            <a:r>
              <a:rPr lang="lt-LT" dirty="0" smtClean="0"/>
              <a:t>,</a:t>
            </a:r>
          </a:p>
          <a:p>
            <a:r>
              <a:rPr lang="lt-LT" dirty="0" smtClean="0"/>
              <a:t> </a:t>
            </a:r>
            <a:r>
              <a:rPr lang="lt-LT" dirty="0"/>
              <a:t>Kurs ir rūbą, ir dvasią paskolintą gavo</a:t>
            </a:r>
            <a:r>
              <a:rPr lang="lt-LT" dirty="0" smtClean="0"/>
              <a:t>,</a:t>
            </a:r>
          </a:p>
          <a:p>
            <a:r>
              <a:rPr lang="lt-LT" dirty="0" smtClean="0"/>
              <a:t> </a:t>
            </a:r>
            <a:r>
              <a:rPr lang="lt-LT" dirty="0"/>
              <a:t>Oi, ne savo, ne savo!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1104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,,SKAUSMO BALSAS“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/>
              <a:t>O jūs, kurie krūtinę jauną </a:t>
            </a:r>
            <a:endParaRPr lang="lt-LT" dirty="0" smtClean="0"/>
          </a:p>
          <a:p>
            <a:r>
              <a:rPr lang="lt-LT" dirty="0" smtClean="0"/>
              <a:t>Kas </a:t>
            </a:r>
            <a:r>
              <a:rPr lang="lt-LT" dirty="0"/>
              <a:t>dieną šaldote ledais! </a:t>
            </a:r>
            <a:endParaRPr lang="lt-LT" dirty="0" smtClean="0"/>
          </a:p>
          <a:p>
            <a:r>
              <a:rPr lang="lt-LT" dirty="0" smtClean="0"/>
              <a:t>Kuriems </a:t>
            </a:r>
            <a:r>
              <a:rPr lang="lt-LT" dirty="0"/>
              <a:t>madera gerklę plauna, </a:t>
            </a:r>
            <a:endParaRPr lang="lt-LT" dirty="0" smtClean="0"/>
          </a:p>
          <a:p>
            <a:r>
              <a:rPr lang="lt-LT" dirty="0" smtClean="0"/>
              <a:t>Kurie </a:t>
            </a:r>
            <a:r>
              <a:rPr lang="lt-LT" dirty="0"/>
              <a:t>vien augate pilvais!.. </a:t>
            </a:r>
            <a:endParaRPr lang="lt-LT" dirty="0" smtClean="0"/>
          </a:p>
          <a:p>
            <a:r>
              <a:rPr lang="lt-LT" dirty="0" smtClean="0"/>
              <a:t>O </a:t>
            </a:r>
            <a:r>
              <a:rPr lang="lt-LT" dirty="0"/>
              <a:t>jūs, išlepę ir atšalę, </a:t>
            </a:r>
            <a:endParaRPr lang="lt-LT" dirty="0" smtClean="0"/>
          </a:p>
          <a:p>
            <a:r>
              <a:rPr lang="lt-LT" dirty="0" smtClean="0"/>
              <a:t>Apkurtę </a:t>
            </a:r>
            <a:r>
              <a:rPr lang="lt-LT" dirty="0"/>
              <a:t>žiovaunat paikai, </a:t>
            </a:r>
            <a:endParaRPr lang="lt-LT" dirty="0" smtClean="0"/>
          </a:p>
          <a:p>
            <a:r>
              <a:rPr lang="lt-LT" dirty="0" smtClean="0"/>
              <a:t>Kai</a:t>
            </a:r>
            <a:r>
              <a:rPr lang="lt-LT" dirty="0"/>
              <a:t>, nuo darbų-vargų išbalę, </a:t>
            </a:r>
            <a:endParaRPr lang="lt-LT" dirty="0" smtClean="0"/>
          </a:p>
          <a:p>
            <a:r>
              <a:rPr lang="lt-LT" dirty="0" smtClean="0"/>
              <a:t>Gal </a:t>
            </a:r>
            <a:r>
              <a:rPr lang="lt-LT" dirty="0"/>
              <a:t>jūsų miršta kur draugai!..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6022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,,Išnyksiu kaip dūmas“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/>
              <a:t>Išnyksiu kaip dūmas, neblaškomas vėjo, </a:t>
            </a:r>
            <a:endParaRPr lang="lt-LT" dirty="0" smtClean="0"/>
          </a:p>
          <a:p>
            <a:r>
              <a:rPr lang="lt-LT" dirty="0" smtClean="0"/>
              <a:t>Ir </a:t>
            </a:r>
            <a:r>
              <a:rPr lang="lt-LT" dirty="0"/>
              <a:t>niekas manęs neminės! </a:t>
            </a:r>
            <a:endParaRPr lang="lt-LT" dirty="0" smtClean="0"/>
          </a:p>
          <a:p>
            <a:r>
              <a:rPr lang="lt-LT" dirty="0" smtClean="0"/>
              <a:t>Tiek </a:t>
            </a:r>
            <a:r>
              <a:rPr lang="lt-LT" dirty="0"/>
              <a:t>tūkstančių amžiais gyveno, kentėjo, </a:t>
            </a:r>
            <a:endParaRPr lang="lt-LT" dirty="0" smtClean="0"/>
          </a:p>
          <a:p>
            <a:r>
              <a:rPr lang="lt-LT" dirty="0" smtClean="0"/>
              <a:t>O </a:t>
            </a:r>
            <a:r>
              <a:rPr lang="lt-LT" dirty="0"/>
              <a:t>kas jų bent vardą atspės? </a:t>
            </a:r>
            <a:r>
              <a:rPr lang="lt-LT" dirty="0" smtClean="0"/>
              <a:t>(...)</a:t>
            </a:r>
            <a:r>
              <a:rPr lang="lt-LT" dirty="0"/>
              <a:t> </a:t>
            </a:r>
            <a:endParaRPr lang="lt-LT" dirty="0" smtClean="0"/>
          </a:p>
          <a:p>
            <a:r>
              <a:rPr lang="lt-LT" dirty="0" smtClean="0"/>
              <a:t>Ir </a:t>
            </a:r>
            <a:r>
              <a:rPr lang="lt-LT" dirty="0"/>
              <a:t>kas ta garbė, giesmėmis apdainuota? Šešėlis, kurs bėga greta! </a:t>
            </a:r>
            <a:endParaRPr lang="lt-LT" dirty="0" smtClean="0"/>
          </a:p>
          <a:p>
            <a:r>
              <a:rPr lang="lt-LT" dirty="0" smtClean="0"/>
              <a:t>Išnyko </a:t>
            </a:r>
            <a:r>
              <a:rPr lang="lt-LT" dirty="0"/>
              <a:t>žmogus: ir </a:t>
            </a:r>
            <a:r>
              <a:rPr lang="lt-LT" dirty="0" smtClean="0"/>
              <a:t>svajota-sapnuota</a:t>
            </a:r>
          </a:p>
          <a:p>
            <a:r>
              <a:rPr lang="lt-LT" dirty="0" smtClean="0"/>
              <a:t> </a:t>
            </a:r>
            <a:r>
              <a:rPr lang="lt-LT" dirty="0"/>
              <a:t>Išblyško kaip ryto aušra!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1543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UŽMIGO ŽEMĖ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/>
              <a:t>Užmigo žemė. Tik </a:t>
            </a:r>
            <a:r>
              <a:rPr lang="lt-LT" dirty="0" smtClean="0"/>
              <a:t>dangaus</a:t>
            </a:r>
          </a:p>
          <a:p>
            <a:r>
              <a:rPr lang="lt-LT" dirty="0" smtClean="0"/>
              <a:t> </a:t>
            </a:r>
            <a:r>
              <a:rPr lang="lt-LT" dirty="0"/>
              <a:t>Negęsta akys sidabrinės</a:t>
            </a:r>
            <a:r>
              <a:rPr lang="lt-LT" dirty="0" smtClean="0"/>
              <a:t>,</a:t>
            </a:r>
          </a:p>
          <a:p>
            <a:r>
              <a:rPr lang="lt-LT" dirty="0" smtClean="0"/>
              <a:t> </a:t>
            </a:r>
            <a:r>
              <a:rPr lang="lt-LT" dirty="0"/>
              <a:t>Ir sparnas miego malonaus </a:t>
            </a:r>
            <a:endParaRPr lang="lt-LT" dirty="0" smtClean="0"/>
          </a:p>
          <a:p>
            <a:r>
              <a:rPr lang="lt-LT" dirty="0" smtClean="0"/>
              <a:t>Nemigdo </a:t>
            </a:r>
            <a:r>
              <a:rPr lang="lt-LT" dirty="0"/>
              <a:t>tik jaunos krūtinės. </a:t>
            </a:r>
            <a:endParaRPr lang="lt-LT" dirty="0" smtClean="0"/>
          </a:p>
          <a:p>
            <a:r>
              <a:rPr lang="lt-LT" dirty="0" smtClean="0"/>
              <a:t>Neužmigdys </a:t>
            </a:r>
            <a:r>
              <a:rPr lang="lt-LT" dirty="0"/>
              <a:t>naktis žvaigždės, </a:t>
            </a:r>
            <a:endParaRPr lang="lt-LT" dirty="0" smtClean="0"/>
          </a:p>
          <a:p>
            <a:r>
              <a:rPr lang="lt-LT" dirty="0" smtClean="0"/>
              <a:t>Nenuramins </a:t>
            </a:r>
            <a:r>
              <a:rPr lang="lt-LT" dirty="0"/>
              <a:t>širdis troškimų; </a:t>
            </a:r>
            <a:endParaRPr lang="lt-LT" dirty="0" smtClean="0"/>
          </a:p>
          <a:p>
            <a:r>
              <a:rPr lang="lt-LT" dirty="0" smtClean="0"/>
              <a:t>Dvasia </a:t>
            </a:r>
            <a:r>
              <a:rPr lang="lt-LT" dirty="0"/>
              <a:t>ko ieško, kas atspės, </a:t>
            </a:r>
            <a:endParaRPr lang="lt-LT" dirty="0" smtClean="0"/>
          </a:p>
          <a:p>
            <a:r>
              <a:rPr lang="lt-LT" dirty="0" smtClean="0"/>
              <a:t>Kai </a:t>
            </a:r>
            <a:r>
              <a:rPr lang="lt-LT" dirty="0"/>
              <a:t>skęsta ji tarp atminimų!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313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/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39" ma:contentTypeDescription="Create a new document." ma:contentTypeScope="" ma:versionID="f85c5a46215d9b05898194dbeb6180ea"/>
</file>

<file path=customXml/itemProps1.xml><?xml version="1.0" encoding="utf-8"?>
<ds:datastoreItem xmlns:ds="http://schemas.openxmlformats.org/officeDocument/2006/customXml" ds:itemID="{80F8992B-6063-4002-A506-9D4526E2309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C32702E-DA15-40A3-A820-92F7E70F2C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5B4737-F43E-4340-9917-482A31F05FF6}">
  <ds:schemaRefs>
    <ds:schemaRef ds:uri="http://schemas.microsoft.com/office/2006/metadata/contentType"/>
    <ds:schemaRef ds:uri="http://schemas.microsoft.com/office/2006/metadata/properties/metaAttribut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72</TotalTime>
  <Words>1048</Words>
  <Application>Microsoft Office PowerPoint</Application>
  <PresentationFormat>On-screen Show (4:3)</PresentationFormat>
  <Paragraphs>147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Trek</vt:lpstr>
      <vt:lpstr>Nepriklausomybės link</vt:lpstr>
      <vt:lpstr>VINCAS KUDIRKA</vt:lpstr>
      <vt:lpstr>PowerPoint Presentation</vt:lpstr>
      <vt:lpstr>PowerPoint Presentation</vt:lpstr>
      <vt:lpstr>PowerPoint Presentation</vt:lpstr>
      <vt:lpstr>Adomas mickevičius, antanas baranauskas, maironis</vt:lpstr>
      <vt:lpstr>ADOMAS MICKEVIČIUS</vt:lpstr>
      <vt:lpstr>ADOMAS MICKEVIČIUS</vt:lpstr>
      <vt:lpstr>PowerPoint Presentation</vt:lpstr>
      <vt:lpstr>PowerPoint Presentation</vt:lpstr>
      <vt:lpstr>PowerPoint Presentation</vt:lpstr>
      <vt:lpstr>ANTANAS BARANAUSKAS</vt:lpstr>
      <vt:lpstr>ANTANAS BARANAUSKAS</vt:lpstr>
      <vt:lpstr>ANTANAS BARANAUSKAS</vt:lpstr>
      <vt:lpstr>Romantinė poema “Anykščių šilelis” </vt:lpstr>
      <vt:lpstr>Reikšmingiausias kūrinys - romantinė poema „Anykščių šilelis“.</vt:lpstr>
      <vt:lpstr>maironis</vt:lpstr>
      <vt:lpstr>mAIRONIS</vt:lpstr>
      <vt:lpstr>PowerPoint Presentation</vt:lpstr>
      <vt:lpstr>Tėvynės paveikslas Maironio kūryboje </vt:lpstr>
      <vt:lpstr>KUR BĖGA ŠEŠUPĖ</vt:lpstr>
      <vt:lpstr>,,Aš norėčiau prikelti“</vt:lpstr>
      <vt:lpstr>,,SKAUSMO BALSAS“</vt:lpstr>
      <vt:lpstr>,,Išnyksiu kaip dūmas“</vt:lpstr>
      <vt:lpstr>UŽMIGO ŽEMĖ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Nepriklausomybės link</dc:title>
  <dc:creator>Rasa</dc:creator>
  <cp:lastModifiedBy>Rasa</cp:lastModifiedBy>
  <cp:revision>7</cp:revision>
  <dcterms:created xsi:type="dcterms:W3CDTF">2014-03-10T12:50:29Z</dcterms:created>
  <dcterms:modified xsi:type="dcterms:W3CDTF">2014-03-10T14:03:21Z</dcterms:modified>
  <cp:category>2010 medical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TC101881354</vt:lpwstr>
  </property>
  <property fmtid="{D5CDD505-2E9C-101B-9397-08002B2CF9AE}" pid="3" name="_MsoHelpTopicId">
    <vt:lpwstr/>
  </property>
</Properties>
</file>