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8EA3E1-D3DB-473E-AED4-4CDC5A80DA04}" type="datetimeFigureOut">
              <a:rPr lang="lt-LT" smtClean="0"/>
              <a:pPr/>
              <a:t>2014.03.01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7231B78-C8A3-4144-AA18-E8C2E8C3A11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DALYVIS SAKINYJE. </a:t>
            </a:r>
            <a:br>
              <a:rPr lang="lt-LT" dirty="0" smtClean="0"/>
            </a:br>
            <a:r>
              <a:rPr lang="lt-LT" dirty="0" smtClean="0"/>
              <a:t>IŠPLĖSTINIŲ DALYVINIŲ PAŽYMINIŲ SKYRYBA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7 KLASEI</a:t>
            </a:r>
            <a:endParaRPr lang="lt-LT" dirty="0"/>
          </a:p>
        </p:txBody>
      </p:sp>
      <p:pic>
        <p:nvPicPr>
          <p:cNvPr id="4" name="Paveikslėlis 3" descr="065_brown_puppy_dog_tn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88640"/>
            <a:ext cx="3333334" cy="30761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TIKSLAI IR UŽDAVINIAI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lt-LT" dirty="0" smtClean="0"/>
              <a:t>Išsiaiškinę išplėstinių dalyvinių pažyminių sąvoką, susipažinę su jų skyryba, atlikę užduotis, pamokos pabaigoje </a:t>
            </a:r>
            <a:r>
              <a:rPr lang="lt-LT" b="1" u="sng" dirty="0" smtClean="0"/>
              <a:t>nurodytuose sakiniuose turėsite rasti 3-8 išplėstinius dalyvinius pažyminius ir juos tinkamai išskirti.</a:t>
            </a:r>
            <a:endParaRPr lang="lt-LT" dirty="0" smtClean="0"/>
          </a:p>
          <a:p>
            <a:pPr algn="just"/>
            <a:endParaRPr lang="lt-LT" dirty="0" smtClean="0"/>
          </a:p>
          <a:p>
            <a:endParaRPr lang="lt-LT" dirty="0"/>
          </a:p>
        </p:txBody>
      </p:sp>
      <p:pic>
        <p:nvPicPr>
          <p:cNvPr id="4" name="Paveikslėlis 3" descr="Mokymasis[b8df7072c5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4509120"/>
            <a:ext cx="1000125" cy="1000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PAKARTOKIME SAKINIO DALIS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3200" u="sng" dirty="0" smtClean="0"/>
              <a:t>Veiksnys</a:t>
            </a:r>
            <a:r>
              <a:rPr lang="lt-LT" sz="3200" dirty="0" smtClean="0"/>
              <a:t> atsako į klausimą..., braukiamas...</a:t>
            </a:r>
          </a:p>
          <a:p>
            <a:r>
              <a:rPr lang="lt-LT" sz="3200" u="sng" dirty="0" smtClean="0"/>
              <a:t>Tarinys</a:t>
            </a:r>
            <a:r>
              <a:rPr lang="lt-LT" sz="3200" dirty="0" smtClean="0"/>
              <a:t>...</a:t>
            </a:r>
          </a:p>
          <a:p>
            <a:r>
              <a:rPr lang="lt-LT" sz="3200" u="sng" dirty="0" smtClean="0"/>
              <a:t>Papildinys</a:t>
            </a:r>
            <a:r>
              <a:rPr lang="lt-LT" sz="3200" dirty="0" smtClean="0"/>
              <a:t>...</a:t>
            </a:r>
          </a:p>
          <a:p>
            <a:r>
              <a:rPr lang="lt-LT" sz="3200" u="sng" dirty="0" smtClean="0"/>
              <a:t>Pažyminys</a:t>
            </a:r>
            <a:r>
              <a:rPr lang="lt-LT" sz="3200" dirty="0" smtClean="0"/>
              <a:t>...</a:t>
            </a:r>
          </a:p>
          <a:p>
            <a:r>
              <a:rPr lang="lt-LT" sz="3200" u="sng" dirty="0" smtClean="0"/>
              <a:t>Aplinkybės</a:t>
            </a:r>
            <a:r>
              <a:rPr lang="lt-LT" sz="3200" dirty="0" smtClean="0"/>
              <a:t>...</a:t>
            </a:r>
          </a:p>
          <a:p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KURIOMIS SAKINIO DALIMIS GALI EITI DALYVIS?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Mama džiaugėsi </a:t>
            </a:r>
            <a:r>
              <a:rPr lang="lt-LT" sz="2800" u="sng" dirty="0" smtClean="0"/>
              <a:t>krykštaujančiu</a:t>
            </a:r>
            <a:r>
              <a:rPr lang="lt-LT" sz="2800" dirty="0" smtClean="0"/>
              <a:t> mažyliu.</a:t>
            </a:r>
          </a:p>
          <a:p>
            <a:r>
              <a:rPr lang="lt-LT" sz="2800" u="sng" dirty="0" smtClean="0"/>
              <a:t>Pavalgęs</a:t>
            </a:r>
            <a:r>
              <a:rPr lang="lt-LT" sz="2800" dirty="0" smtClean="0"/>
              <a:t> tėvas ilgai tylėjo.</a:t>
            </a:r>
          </a:p>
          <a:p>
            <a:r>
              <a:rPr lang="lt-LT" sz="2800" dirty="0" smtClean="0"/>
              <a:t>Siauras takelis </a:t>
            </a:r>
            <a:r>
              <a:rPr lang="lt-LT" sz="2800" u="sng" dirty="0" smtClean="0"/>
              <a:t>parvedęs</a:t>
            </a:r>
            <a:r>
              <a:rPr lang="lt-LT" sz="2800" dirty="0" smtClean="0"/>
              <a:t> Justę į namus.</a:t>
            </a:r>
          </a:p>
          <a:p>
            <a:pPr algn="ctr"/>
            <a:r>
              <a:rPr lang="lt-LT" sz="2800" dirty="0" smtClean="0"/>
              <a:t>SUDAIKTAVARDĖJĘS</a:t>
            </a:r>
          </a:p>
          <a:p>
            <a:pPr algn="ctr"/>
            <a:endParaRPr lang="lt-LT" sz="2800" dirty="0"/>
          </a:p>
          <a:p>
            <a:pPr algn="ctr"/>
            <a:endParaRPr lang="lt-LT" sz="2800" dirty="0" smtClean="0"/>
          </a:p>
          <a:p>
            <a:pPr algn="ctr"/>
            <a:endParaRPr lang="lt-LT" sz="2800" u="sng" dirty="0" smtClean="0"/>
          </a:p>
          <a:p>
            <a:pPr algn="ctr"/>
            <a:r>
              <a:rPr lang="lt-LT" sz="2800" u="sng" dirty="0" smtClean="0"/>
              <a:t>Kalbantysis</a:t>
            </a:r>
            <a:r>
              <a:rPr lang="lt-LT" sz="2800" dirty="0" smtClean="0"/>
              <a:t> netikėtai sutriko.</a:t>
            </a:r>
          </a:p>
          <a:p>
            <a:pPr algn="ctr"/>
            <a:r>
              <a:rPr lang="lt-LT" sz="2800" u="sng" dirty="0" smtClean="0"/>
              <a:t>Dainuojančiajai</a:t>
            </a:r>
            <a:r>
              <a:rPr lang="lt-LT" sz="2800" dirty="0" smtClean="0"/>
              <a:t> visi plojo.</a:t>
            </a:r>
            <a:endParaRPr lang="lt-LT" sz="2800" dirty="0"/>
          </a:p>
        </p:txBody>
      </p:sp>
      <p:sp>
        <p:nvSpPr>
          <p:cNvPr id="5" name="Rodyklė žemyn 4"/>
          <p:cNvSpPr/>
          <p:nvPr/>
        </p:nvSpPr>
        <p:spPr>
          <a:xfrm>
            <a:off x="4283968" y="37170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IŠPLĖSTINIAI DALYVINIAI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3600" i="1" dirty="0" smtClean="0"/>
              <a:t>Palyginkite sakinius:</a:t>
            </a:r>
          </a:p>
          <a:p>
            <a:endParaRPr lang="lt-LT" sz="3600" dirty="0" smtClean="0"/>
          </a:p>
          <a:p>
            <a:r>
              <a:rPr lang="lt-LT" sz="3600" dirty="0" smtClean="0"/>
              <a:t>Anūkė žiūrėjo į senelę.</a:t>
            </a:r>
          </a:p>
          <a:p>
            <a:r>
              <a:rPr lang="lt-LT" sz="3600" dirty="0" smtClean="0"/>
              <a:t>Anūkė žiūrėjo į </a:t>
            </a:r>
            <a:r>
              <a:rPr lang="lt-LT" sz="3600" b="1" dirty="0" smtClean="0"/>
              <a:t>sėdinčią</a:t>
            </a:r>
            <a:r>
              <a:rPr lang="lt-LT" sz="3600" dirty="0" smtClean="0"/>
              <a:t> senelę.</a:t>
            </a:r>
          </a:p>
          <a:p>
            <a:r>
              <a:rPr lang="lt-LT" sz="3600" dirty="0" smtClean="0"/>
              <a:t>Anūkė žiūrėjo į </a:t>
            </a:r>
            <a:r>
              <a:rPr lang="lt-LT" sz="3600" b="1" dirty="0" smtClean="0"/>
              <a:t>kambaryje sėdinčią </a:t>
            </a:r>
            <a:r>
              <a:rPr lang="lt-LT" sz="3600" dirty="0" smtClean="0"/>
              <a:t>senelę.</a:t>
            </a:r>
          </a:p>
          <a:p>
            <a:endParaRPr lang="lt-LT" sz="3600" dirty="0" smtClean="0"/>
          </a:p>
          <a:p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IŠPLĖSTINIAI DALYVINIAI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sz="3200" dirty="0" smtClean="0"/>
              <a:t>      Kartais pažyminiai, išreikšti dalyviais, turi priklausomų savarankiškų žodžių. Tokius pažyminius vadiname </a:t>
            </a:r>
            <a:r>
              <a:rPr lang="lt-LT" sz="3200" b="1" dirty="0" smtClean="0"/>
              <a:t>išplėstiniais dalyviniais pažyminiais.</a:t>
            </a:r>
          </a:p>
          <a:p>
            <a:pPr algn="just">
              <a:buNone/>
            </a:pPr>
            <a:endParaRPr lang="lt-LT" sz="3200" b="1" dirty="0"/>
          </a:p>
          <a:p>
            <a:pPr algn="just">
              <a:buNone/>
            </a:pPr>
            <a:r>
              <a:rPr lang="lt-LT" sz="3200" dirty="0" smtClean="0"/>
              <a:t>    Kelelis, </a:t>
            </a:r>
            <a:r>
              <a:rPr lang="lt-LT" sz="3200" b="1" dirty="0" smtClean="0"/>
              <a:t>vingiavęs mišku</a:t>
            </a:r>
            <a:r>
              <a:rPr lang="lt-LT" sz="3200" dirty="0" smtClean="0"/>
              <a:t>, ėmė leistis daubon.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IŠPLĖSTINIAI DALYVINIAI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sz="3200" dirty="0" smtClean="0"/>
              <a:t>Norėdami įsitikinti, ar sakinio dalis tikrai yra išplėstinis dalyvinis pažyminys, žiūrėkite:</a:t>
            </a:r>
          </a:p>
          <a:p>
            <a:pPr algn="just">
              <a:buFont typeface="Wingdings" pitchFamily="2" charset="2"/>
              <a:buChar char="§"/>
            </a:pPr>
            <a:r>
              <a:rPr lang="lt-LT" sz="3200" dirty="0" smtClean="0"/>
              <a:t>ar sakinyje tikrai yra dalyvis;</a:t>
            </a:r>
          </a:p>
          <a:p>
            <a:pPr algn="just">
              <a:buFont typeface="Wingdings" pitchFamily="2" charset="2"/>
              <a:buChar char="§"/>
            </a:pPr>
            <a:r>
              <a:rPr lang="lt-LT" sz="3200" dirty="0" smtClean="0"/>
              <a:t>ar tas dalyvis atsako į pažyminio klausimą koks? kokia?;</a:t>
            </a:r>
          </a:p>
          <a:p>
            <a:pPr algn="just">
              <a:buFont typeface="Wingdings" pitchFamily="2" charset="2"/>
              <a:buChar char="§"/>
            </a:pPr>
            <a:r>
              <a:rPr lang="lt-LT" sz="3200" dirty="0" smtClean="0"/>
              <a:t>ar tas dalyvis turi bent vieną priklausomą savarankišką žodį.</a:t>
            </a:r>
          </a:p>
          <a:p>
            <a:pPr algn="just">
              <a:buNone/>
            </a:pP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IŠPLĖSTINIAI DALYVINIAI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lt-LT" sz="3200" dirty="0" smtClean="0"/>
              <a:t>Žodį, iš kurio dalyviniam pažyminiui keliame klausimą, vadiname </a:t>
            </a:r>
            <a:r>
              <a:rPr lang="lt-LT" sz="3200" b="1" dirty="0" smtClean="0"/>
              <a:t>pažymimuoju žodžiu</a:t>
            </a:r>
            <a:r>
              <a:rPr lang="lt-LT" sz="3200" dirty="0" smtClean="0"/>
              <a:t>.</a:t>
            </a:r>
          </a:p>
          <a:p>
            <a:pPr algn="just">
              <a:buNone/>
            </a:pPr>
            <a:endParaRPr lang="lt-LT" sz="3200" dirty="0"/>
          </a:p>
          <a:p>
            <a:pPr algn="just">
              <a:buNone/>
            </a:pPr>
            <a:r>
              <a:rPr lang="lt-LT" sz="3200" b="1" dirty="0" smtClean="0"/>
              <a:t>Upę</a:t>
            </a:r>
            <a:r>
              <a:rPr lang="lt-LT" sz="3200" dirty="0" smtClean="0"/>
              <a:t>, </a:t>
            </a:r>
            <a:r>
              <a:rPr lang="lt-LT" sz="3200" u="sng" dirty="0" smtClean="0"/>
              <a:t>paskendusią miglose</a:t>
            </a:r>
            <a:r>
              <a:rPr lang="lt-LT" sz="3200" dirty="0" smtClean="0"/>
              <a:t>, gaubė tyla.</a:t>
            </a:r>
          </a:p>
          <a:p>
            <a:pPr algn="just">
              <a:buNone/>
            </a:pPr>
            <a:r>
              <a:rPr lang="lt-LT" sz="3200" dirty="0" smtClean="0"/>
              <a:t>Keliuku suku į </a:t>
            </a:r>
            <a:r>
              <a:rPr lang="lt-LT" sz="3200" b="1" dirty="0" smtClean="0"/>
              <a:t>kalnelį</a:t>
            </a:r>
            <a:r>
              <a:rPr lang="lt-LT" sz="3200" dirty="0" smtClean="0"/>
              <a:t>, </a:t>
            </a:r>
            <a:r>
              <a:rPr lang="lt-LT" sz="3200" u="sng" dirty="0" smtClean="0"/>
              <a:t>apaugusį medžiais</a:t>
            </a:r>
            <a:r>
              <a:rPr lang="lt-LT" sz="3200" dirty="0" smtClean="0"/>
              <a:t>.</a:t>
            </a:r>
          </a:p>
          <a:p>
            <a:pPr algn="just">
              <a:buNone/>
            </a:pPr>
            <a:r>
              <a:rPr lang="lt-LT" sz="3200" u="sng" dirty="0" smtClean="0"/>
              <a:t>Apdaro žalio netekę </a:t>
            </a:r>
            <a:r>
              <a:rPr lang="lt-LT" sz="3200" b="1" dirty="0" smtClean="0"/>
              <a:t>miškai</a:t>
            </a:r>
            <a:r>
              <a:rPr lang="lt-LT" sz="3200" dirty="0" smtClean="0"/>
              <a:t> laukė pirmojo šalčio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   Išplėstinius dalyvinius pažyminius pabraukite vingiuota, o pažymimuosius žodžius – viena linija.</a:t>
            </a:r>
          </a:p>
          <a:p>
            <a:r>
              <a:rPr lang="lt-LT" sz="3200" dirty="0" smtClean="0"/>
              <a:t>1.Saulė apšvietė pakrantę, apaugusią krūmais.</a:t>
            </a:r>
          </a:p>
          <a:p>
            <a:r>
              <a:rPr lang="lt-LT" sz="3200" dirty="0" smtClean="0"/>
              <a:t>2.Per dieną pūtęs vėjas nurimsta.</a:t>
            </a:r>
          </a:p>
          <a:p>
            <a:r>
              <a:rPr lang="lt-LT" sz="3200" dirty="0" smtClean="0"/>
              <a:t>3.Vieškelis, raitęsis dailiais vingiais, išsitiesino.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IŠPLĖSTINIŲ DALYVINIŲ PAŽYMINIŲ</a:t>
            </a:r>
            <a:br>
              <a:rPr lang="lt-LT" dirty="0" smtClean="0"/>
            </a:br>
            <a:r>
              <a:rPr lang="lt-LT" dirty="0" smtClean="0"/>
              <a:t>SKYRYBA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lt-LT" dirty="0" smtClean="0"/>
              <a:t>   </a:t>
            </a:r>
            <a:r>
              <a:rPr lang="lt-LT" sz="3200" dirty="0" smtClean="0"/>
              <a:t>Rašydami išplėstinius dalyvinius pažyminius </a:t>
            </a:r>
            <a:r>
              <a:rPr lang="lt-LT" sz="3200" b="1" dirty="0" smtClean="0"/>
              <a:t>skiriame</a:t>
            </a:r>
            <a:r>
              <a:rPr lang="lt-LT" sz="3200" dirty="0" smtClean="0"/>
              <a:t> kableliais tik tada, kai jie eina </a:t>
            </a:r>
            <a:r>
              <a:rPr lang="lt-LT" sz="3200" b="1" dirty="0" smtClean="0"/>
              <a:t>po pažymimojo žodžio. </a:t>
            </a:r>
          </a:p>
          <a:p>
            <a:pPr algn="just"/>
            <a:r>
              <a:rPr lang="lt-LT" sz="3200" b="1" dirty="0" smtClean="0"/>
              <a:t>Upę</a:t>
            </a:r>
            <a:r>
              <a:rPr lang="lt-LT" sz="3200" dirty="0" smtClean="0"/>
              <a:t>, </a:t>
            </a:r>
            <a:r>
              <a:rPr lang="lt-LT" sz="3200" u="sng" dirty="0" smtClean="0"/>
              <a:t>paskendusią miglose</a:t>
            </a:r>
            <a:r>
              <a:rPr lang="lt-LT" sz="3200" dirty="0" smtClean="0"/>
              <a:t>, gaubė tyla.</a:t>
            </a:r>
          </a:p>
          <a:p>
            <a:pPr algn="just"/>
            <a:r>
              <a:rPr lang="lt-LT" sz="3200" dirty="0" smtClean="0"/>
              <a:t>Tyla gaubė </a:t>
            </a:r>
            <a:r>
              <a:rPr lang="lt-LT" sz="3200" b="1" dirty="0" smtClean="0"/>
              <a:t>upę</a:t>
            </a:r>
            <a:r>
              <a:rPr lang="lt-LT" sz="3200" dirty="0" smtClean="0"/>
              <a:t>, </a:t>
            </a:r>
            <a:r>
              <a:rPr lang="lt-LT" sz="3200" u="sng" dirty="0" smtClean="0"/>
              <a:t>paskendusią miglose</a:t>
            </a:r>
            <a:r>
              <a:rPr lang="lt-LT" sz="3200" dirty="0" smtClean="0"/>
              <a:t>.</a:t>
            </a:r>
          </a:p>
          <a:p>
            <a:pPr algn="just"/>
            <a:r>
              <a:rPr lang="lt-LT" sz="3200" u="sng" dirty="0" smtClean="0"/>
              <a:t>Miglose paskendusią </a:t>
            </a:r>
            <a:r>
              <a:rPr lang="lt-LT" sz="3200" b="1" dirty="0" smtClean="0"/>
              <a:t>upę</a:t>
            </a:r>
            <a:r>
              <a:rPr lang="lt-LT" sz="3200" dirty="0" smtClean="0"/>
              <a:t> gaubė tyla.</a:t>
            </a:r>
          </a:p>
          <a:p>
            <a:pPr>
              <a:buNone/>
            </a:pPr>
            <a:endParaRPr lang="lt-LT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PRATYBOS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296 , 297 užduotys vadovėlyje (žodžiu);</a:t>
            </a:r>
          </a:p>
          <a:p>
            <a:r>
              <a:rPr lang="lt-LT" sz="3200" dirty="0" smtClean="0"/>
              <a:t>298 užduotis vadovėlyje (savarankiškai, pieštuku).</a:t>
            </a:r>
            <a:endParaRPr lang="lt-LT" sz="3200" dirty="0"/>
          </a:p>
        </p:txBody>
      </p:sp>
      <p:pic>
        <p:nvPicPr>
          <p:cNvPr id="5" name="Paveikslėlis 4" descr="image2_2628_121120_resiz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717032"/>
            <a:ext cx="4762500" cy="2600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lt-LT" sz="3200" b="1" dirty="0" smtClean="0"/>
              <a:t>UŽDUOTIS.</a:t>
            </a:r>
          </a:p>
          <a:p>
            <a:pPr algn="just">
              <a:buNone/>
            </a:pPr>
            <a:r>
              <a:rPr lang="lt-LT" sz="3200" b="1" dirty="0"/>
              <a:t> </a:t>
            </a:r>
            <a:r>
              <a:rPr lang="lt-LT" sz="3200" b="1" dirty="0" smtClean="0"/>
              <a:t>  </a:t>
            </a:r>
            <a:r>
              <a:rPr lang="lt-LT" sz="3200" dirty="0" smtClean="0"/>
              <a:t> Raskite ir </a:t>
            </a:r>
            <a:r>
              <a:rPr lang="lt-LT" sz="3200" b="1" dirty="0" smtClean="0"/>
              <a:t>pabraukite</a:t>
            </a:r>
            <a:r>
              <a:rPr lang="lt-LT" sz="3200" dirty="0" smtClean="0"/>
              <a:t> išplėstinius dalyvinius pažyminius (1t.), </a:t>
            </a:r>
            <a:r>
              <a:rPr lang="lt-LT" sz="3200" b="1" dirty="0" smtClean="0"/>
              <a:t>padėkite</a:t>
            </a:r>
            <a:r>
              <a:rPr lang="lt-LT" sz="3200" dirty="0" smtClean="0"/>
              <a:t> trūkstamus skyrybos ženklus (1t.). </a:t>
            </a:r>
          </a:p>
          <a:p>
            <a:pPr algn="just">
              <a:buNone/>
            </a:pPr>
            <a:r>
              <a:rPr lang="lt-LT" sz="3200" dirty="0" smtClean="0"/>
              <a:t>    Iš viso – 20 taškų.</a:t>
            </a:r>
          </a:p>
          <a:p>
            <a:pPr algn="just">
              <a:buNone/>
            </a:pPr>
            <a:endParaRPr lang="lt-LT" sz="3200" dirty="0" smtClean="0"/>
          </a:p>
          <a:p>
            <a:pPr algn="just">
              <a:buNone/>
            </a:pPr>
            <a:r>
              <a:rPr lang="lt-LT" sz="3200" i="1" dirty="0" smtClean="0"/>
              <a:t>    </a:t>
            </a:r>
            <a:r>
              <a:rPr lang="lt-LT" sz="3200" i="1" u="sng" dirty="0" smtClean="0"/>
              <a:t>Ne visuose </a:t>
            </a:r>
            <a:r>
              <a:rPr lang="lt-LT" sz="3200" i="1" dirty="0" smtClean="0"/>
              <a:t>sakiniuose yra išplėstiniai pažyminiai ir ne visuose sakiniuose reikia dėti skyrybos ženklus!</a:t>
            </a:r>
          </a:p>
          <a:p>
            <a:pPr algn="just">
              <a:buNone/>
            </a:pPr>
            <a:r>
              <a:rPr lang="lt-LT" dirty="0" smtClean="0"/>
              <a:t> </a:t>
            </a:r>
          </a:p>
          <a:p>
            <a:pPr algn="r">
              <a:buNone/>
            </a:pPr>
            <a:endParaRPr lang="lt-LT" dirty="0" smtClean="0"/>
          </a:p>
          <a:p>
            <a:pPr algn="r">
              <a:buNone/>
            </a:pPr>
            <a:endParaRPr lang="lt-LT" dirty="0" smtClean="0"/>
          </a:p>
          <a:p>
            <a:pPr algn="r">
              <a:buNone/>
            </a:pP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sz="3200" dirty="0" smtClean="0"/>
              <a:t>1.Parke ošia vėjo linguojami medžiai.</a:t>
            </a:r>
          </a:p>
          <a:p>
            <a:pPr algn="just">
              <a:buNone/>
            </a:pPr>
            <a:r>
              <a:rPr lang="lt-LT" sz="3200" dirty="0" smtClean="0"/>
              <a:t>2.Bebras užkrimto drebulės šakelių likusių nuo statybos.</a:t>
            </a:r>
          </a:p>
          <a:p>
            <a:pPr algn="just">
              <a:buNone/>
            </a:pPr>
            <a:r>
              <a:rPr lang="lt-LT" sz="3200" dirty="0" smtClean="0"/>
              <a:t>3.Pro šalį važiavo sunkvežimis prikrautas dėžių.</a:t>
            </a:r>
          </a:p>
          <a:p>
            <a:pPr algn="just">
              <a:buNone/>
            </a:pPr>
            <a:r>
              <a:rPr lang="lt-LT" sz="3200" dirty="0" smtClean="0"/>
              <a:t>4.Vieškelis raitęsis dailiais vingiais išsitiesino.</a:t>
            </a:r>
          </a:p>
          <a:p>
            <a:pPr algn="just">
              <a:buNone/>
            </a:pPr>
            <a:r>
              <a:rPr lang="lt-LT" sz="3200" dirty="0" smtClean="0"/>
              <a:t>5.Staiga spiegiantis kauksmas perskrodė orą.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lt-LT" sz="3200" dirty="0" smtClean="0"/>
              <a:t>6.Vežimai traukiami šuoliuojančių arklių lekia vieškeliu.</a:t>
            </a:r>
          </a:p>
          <a:p>
            <a:pPr algn="just">
              <a:buNone/>
            </a:pPr>
            <a:r>
              <a:rPr lang="lt-LT" sz="3200" dirty="0" smtClean="0"/>
              <a:t>7.Giriamas vaikas visuomet paikas.</a:t>
            </a:r>
          </a:p>
          <a:p>
            <a:pPr algn="just">
              <a:buNone/>
            </a:pPr>
            <a:r>
              <a:rPr lang="lt-LT" sz="3200" dirty="0" smtClean="0"/>
              <a:t>8.Tuščiuose laukuose svyravo žolės pučiamos vėjo.</a:t>
            </a:r>
          </a:p>
          <a:p>
            <a:pPr algn="just">
              <a:buNone/>
            </a:pPr>
            <a:r>
              <a:rPr lang="lt-LT" sz="3200" dirty="0" smtClean="0"/>
              <a:t>9.Obelys svarino vaisiais aplipusias šakas.</a:t>
            </a:r>
          </a:p>
          <a:p>
            <a:pPr algn="just">
              <a:buNone/>
            </a:pPr>
            <a:r>
              <a:rPr lang="lt-LT" sz="3200" dirty="0" smtClean="0"/>
              <a:t>10.Ėjome pro pušyną įkaitintą saulės.</a:t>
            </a:r>
            <a:endParaRPr lang="lt-LT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PASITIKRINKITE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7467600" cy="4873752"/>
          </a:xfrm>
        </p:spPr>
        <p:txBody>
          <a:bodyPr/>
          <a:lstStyle/>
          <a:p>
            <a:pPr algn="just">
              <a:buNone/>
            </a:pPr>
            <a:r>
              <a:rPr lang="lt-LT" sz="3200" dirty="0" smtClean="0"/>
              <a:t>1.Parke ošia </a:t>
            </a:r>
            <a:r>
              <a:rPr lang="lt-LT" sz="3200" u="sng" dirty="0" smtClean="0"/>
              <a:t>vėjo linguojami </a:t>
            </a:r>
            <a:r>
              <a:rPr lang="lt-LT" sz="3200" dirty="0" smtClean="0"/>
              <a:t>medžiai.</a:t>
            </a:r>
          </a:p>
          <a:p>
            <a:pPr algn="just">
              <a:buNone/>
            </a:pPr>
            <a:r>
              <a:rPr lang="lt-LT" sz="3200" dirty="0" smtClean="0"/>
              <a:t>2.Bebras užkrimto drebulės šakelių, </a:t>
            </a:r>
            <a:r>
              <a:rPr lang="lt-LT" sz="3200" u="sng" dirty="0" smtClean="0"/>
              <a:t>likusių nuo statybos.</a:t>
            </a:r>
          </a:p>
          <a:p>
            <a:pPr algn="just">
              <a:buNone/>
            </a:pPr>
            <a:r>
              <a:rPr lang="lt-LT" sz="3200" dirty="0" smtClean="0"/>
              <a:t>3.Pro šalį važiavo sunkvežimis, </a:t>
            </a:r>
            <a:r>
              <a:rPr lang="lt-LT" sz="3200" u="sng" dirty="0" smtClean="0"/>
              <a:t>prikrautas dėžių</a:t>
            </a:r>
            <a:r>
              <a:rPr lang="lt-LT" sz="3200" dirty="0" smtClean="0"/>
              <a:t>.</a:t>
            </a:r>
          </a:p>
          <a:p>
            <a:pPr algn="just">
              <a:buNone/>
            </a:pPr>
            <a:r>
              <a:rPr lang="lt-LT" sz="3200" dirty="0" smtClean="0"/>
              <a:t>4.Vieškelis, </a:t>
            </a:r>
            <a:r>
              <a:rPr lang="lt-LT" sz="3200" u="sng" dirty="0" smtClean="0"/>
              <a:t>raitęsis dailiais vingiais</a:t>
            </a:r>
            <a:r>
              <a:rPr lang="lt-LT" sz="3200" dirty="0" smtClean="0"/>
              <a:t>, išsitiesino.</a:t>
            </a:r>
          </a:p>
          <a:p>
            <a:pPr algn="just">
              <a:buNone/>
            </a:pPr>
            <a:r>
              <a:rPr lang="lt-LT" sz="3200" dirty="0" smtClean="0"/>
              <a:t>5.Staiga spiegiantis kauksmas perskrodė orą.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PASITIKRINKITE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sz="3200" dirty="0" smtClean="0"/>
              <a:t>6.Vežimai, </a:t>
            </a:r>
            <a:r>
              <a:rPr lang="lt-LT" sz="3200" u="sng" dirty="0" smtClean="0"/>
              <a:t>traukiami šuoliuojančių arklių</a:t>
            </a:r>
            <a:r>
              <a:rPr lang="lt-LT" sz="3200" dirty="0" smtClean="0"/>
              <a:t>, lekia vieškeliu.</a:t>
            </a:r>
          </a:p>
          <a:p>
            <a:pPr algn="just">
              <a:buNone/>
            </a:pPr>
            <a:r>
              <a:rPr lang="lt-LT" sz="3200" dirty="0" smtClean="0"/>
              <a:t>7.Giriamas vaikas visuomet paikas.</a:t>
            </a:r>
          </a:p>
          <a:p>
            <a:pPr algn="just">
              <a:buNone/>
            </a:pPr>
            <a:r>
              <a:rPr lang="lt-LT" sz="3200" dirty="0" smtClean="0"/>
              <a:t>8.Tuščiuose laukuose svyravo žolės, </a:t>
            </a:r>
            <a:r>
              <a:rPr lang="lt-LT" sz="3200" u="sng" dirty="0" smtClean="0"/>
              <a:t>pučiamos vėjo.</a:t>
            </a:r>
          </a:p>
          <a:p>
            <a:pPr algn="just">
              <a:buNone/>
            </a:pPr>
            <a:r>
              <a:rPr lang="lt-LT" sz="3200" dirty="0" smtClean="0"/>
              <a:t>9.Obelys svarino </a:t>
            </a:r>
            <a:r>
              <a:rPr lang="lt-LT" sz="3200" u="sng" dirty="0" smtClean="0"/>
              <a:t>vaisiais aplipusias</a:t>
            </a:r>
            <a:r>
              <a:rPr lang="lt-LT" sz="3200" dirty="0" smtClean="0"/>
              <a:t> šakas.</a:t>
            </a:r>
          </a:p>
          <a:p>
            <a:pPr algn="just">
              <a:buNone/>
            </a:pPr>
            <a:r>
              <a:rPr lang="lt-LT" sz="3200" dirty="0" smtClean="0"/>
              <a:t>10.Ėjome pro pušyną, </a:t>
            </a:r>
            <a:r>
              <a:rPr lang="lt-LT" sz="3200" u="sng" dirty="0" smtClean="0"/>
              <a:t>įkaitintą saulės</a:t>
            </a:r>
            <a:r>
              <a:rPr lang="lt-LT" sz="3200" dirty="0" smtClean="0"/>
              <a:t>.</a:t>
            </a:r>
          </a:p>
          <a:p>
            <a:pPr algn="r">
              <a:buNone/>
            </a:pPr>
            <a:r>
              <a:rPr lang="lt-LT" sz="3200" dirty="0" smtClean="0"/>
              <a:t>20 taškų</a:t>
            </a:r>
          </a:p>
          <a:p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ĮSIVERTINKITE!</a:t>
            </a:r>
            <a:endParaRPr lang="lt-LT" dirty="0"/>
          </a:p>
        </p:txBody>
      </p:sp>
      <p:graphicFrame>
        <p:nvGraphicFramePr>
          <p:cNvPr id="7" name="Turinio vietos rezervavimo ženklas 6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PA-ŽY-MYS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10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9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7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</a:t>
                      </a:r>
                      <a:endParaRPr lang="lt-LT" dirty="0"/>
                    </a:p>
                  </a:txBody>
                  <a:tcPr marL="82973" marR="829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TAŠ-KAI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20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19-18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17-16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15-14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13-12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11-10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9-8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7-6</a:t>
                      </a:r>
                      <a:endParaRPr lang="lt-LT" dirty="0"/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5-0</a:t>
                      </a:r>
                      <a:endParaRPr lang="lt-LT" dirty="0"/>
                    </a:p>
                  </a:txBody>
                  <a:tcPr marL="82973" marR="8297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REFLEKSIJA</a:t>
            </a:r>
            <a:br>
              <a:rPr lang="lt-LT" dirty="0" smtClean="0"/>
            </a:br>
            <a:r>
              <a:rPr lang="lt-LT" dirty="0" smtClean="0"/>
              <a:t>AŠ PAMOKOJE (PIEŠIAME)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Ar „buvau“ šiandien pamokoje? (apskritimas)</a:t>
            </a:r>
          </a:p>
          <a:p>
            <a:r>
              <a:rPr lang="lt-LT" sz="2800" dirty="0" smtClean="0"/>
              <a:t>Ar pastebėjau ką nors įdomaus? (akys)</a:t>
            </a:r>
          </a:p>
          <a:p>
            <a:r>
              <a:rPr lang="lt-LT" sz="2800" dirty="0" smtClean="0"/>
              <a:t>Ar išgirdau, ką mokytoja kalbėjo? (ausys)</a:t>
            </a:r>
          </a:p>
          <a:p>
            <a:r>
              <a:rPr lang="lt-LT" sz="2800" dirty="0" smtClean="0"/>
              <a:t>Ar atsakinėjau? (burna)</a:t>
            </a:r>
          </a:p>
          <a:p>
            <a:r>
              <a:rPr lang="lt-LT" sz="2800" dirty="0" smtClean="0"/>
              <a:t>Ar sužinojau ką nors įdomaus ir įsiminiau? (plaukai)</a:t>
            </a:r>
          </a:p>
          <a:p>
            <a:r>
              <a:rPr lang="lt-LT" sz="2800" dirty="0" smtClean="0"/>
              <a:t>Ar rašiau ir dirbau? (rankos)</a:t>
            </a:r>
          </a:p>
          <a:p>
            <a:r>
              <a:rPr lang="lt-LT" sz="2800" dirty="0" smtClean="0"/>
              <a:t>Ar gerai jaučiausi? (širdis)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dirty="0" smtClean="0"/>
              <a:t>SĖKMĖS!</a:t>
            </a:r>
            <a:endParaRPr lang="lt-LT" sz="4800" b="1" dirty="0"/>
          </a:p>
        </p:txBody>
      </p:sp>
      <p:pic>
        <p:nvPicPr>
          <p:cNvPr id="4" name="Turinio vietos rezervavimo ženklas 3" descr="a246abf9923b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76487" y="2065337"/>
            <a:ext cx="3629025" cy="3943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eris">
  <a:themeElements>
    <a:clrScheme name="Erkeri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Erkeri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eri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186</TotalTime>
  <Words>603</Words>
  <Application>Microsoft Office PowerPoint</Application>
  <PresentationFormat>Demonstracija ekrane (4:3)</PresentationFormat>
  <Paragraphs>118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Erkeris</vt:lpstr>
      <vt:lpstr>DALYVIS SAKINYJE.  IŠPLĖSTINIŲ DALYVINIŲ PAŽYMINIŲ SKYRYBA</vt:lpstr>
      <vt:lpstr>PAMOKOS TIKSLAI IR UŽDAVINIAI</vt:lpstr>
      <vt:lpstr>PAKARTOKIME SAKINIO DALIS</vt:lpstr>
      <vt:lpstr>KURIOMIS SAKINIO DALIMIS GALI EITI DALYVIS?</vt:lpstr>
      <vt:lpstr>IŠPLĖSTINIAI DALYVINIAI PAŽYMINIAI</vt:lpstr>
      <vt:lpstr>IŠPLĖSTINIAI DALYVINIAI PAŽYMINIAI</vt:lpstr>
      <vt:lpstr>IŠPLĖSTINIAI DALYVINIAI PAŽYMINIAI</vt:lpstr>
      <vt:lpstr>IŠPLĖSTINIAI DALYVINIAI PAŽYMINIAI</vt:lpstr>
      <vt:lpstr>AR IŠMOKOTE?</vt:lpstr>
      <vt:lpstr>IŠPLĖSTINIŲ DALYVINIŲ PAŽYMINIŲ SKYRYBA</vt:lpstr>
      <vt:lpstr>PRATYBOS</vt:lpstr>
      <vt:lpstr>AR IŠMOKOTE?</vt:lpstr>
      <vt:lpstr>AR IŠMOKOTE?</vt:lpstr>
      <vt:lpstr>AR IŠMOKOTE?</vt:lpstr>
      <vt:lpstr>PASITIKRINKITE</vt:lpstr>
      <vt:lpstr>PASITIKRINKITE</vt:lpstr>
      <vt:lpstr>ĮSIVERTINKITE!</vt:lpstr>
      <vt:lpstr>REFLEKSIJA AŠ PAMOKOJE (PIEŠIAME) </vt:lpstr>
      <vt:lpstr>SĖKMĖS!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DALYVIS SAKINYJE. IŠPLĖSTINIŲ DALYVINIŲ PAŽYMINIŲ SKYRYBA</dc:title>
  <dc:creator>laima</dc:creator>
  <cp:lastModifiedBy>laima</cp:lastModifiedBy>
  <cp:revision>79</cp:revision>
  <dcterms:created xsi:type="dcterms:W3CDTF">2014-02-27T18:07:39Z</dcterms:created>
  <dcterms:modified xsi:type="dcterms:W3CDTF">2014-03-01T17:59:46Z</dcterms:modified>
</cp:coreProperties>
</file>