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Default Extension="mp4" ContentType="video/unknown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7" r:id="rId1"/>
  </p:sldMasterIdLst>
  <p:sldIdLst>
    <p:sldId id="271" r:id="rId2"/>
    <p:sldId id="257" r:id="rId3"/>
    <p:sldId id="261" r:id="rId4"/>
    <p:sldId id="258" r:id="rId5"/>
    <p:sldId id="262" r:id="rId6"/>
    <p:sldId id="259" r:id="rId7"/>
    <p:sldId id="263" r:id="rId8"/>
    <p:sldId id="264" r:id="rId9"/>
    <p:sldId id="260" r:id="rId10"/>
    <p:sldId id="265" r:id="rId11"/>
    <p:sldId id="268" r:id="rId12"/>
    <p:sldId id="269" r:id="rId13"/>
    <p:sldId id="270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58" d="100"/>
          <a:sy n="58" d="100"/>
        </p:scale>
        <p:origin x="-960" y="-10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Conclusions</c:v>
                </c:pt>
              </c:strCache>
            </c:strRef>
          </c:tx>
          <c:explosion val="1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6.5585968279733807E-3"/>
                  <c:y val="6.812300418371805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AC33963-18B5-4961-A65D-78D46B9C1228}" type="CATEGORYNAME">
                      <a:rPr lang="en-US" sz="2800"/>
                      <a:pPr>
                        <a:defRPr sz="2800" b="1" i="0" u="none" strike="noStrike" kern="1200" spc="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sz="2800" baseline="0"/>
                      <a:t>
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8857826043082853E-2"/>
                  <c:y val="8.1747605020461578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dirty="0" smtClean="0"/>
                      <a:t>quotations</a:t>
                    </a:r>
                    <a:endParaRPr lang="en-US" sz="28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dLbl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3"/>
                <c:pt idx="0">
                  <c:v>group work</c:v>
                </c:pt>
                <c:pt idx="1">
                  <c:v>blackout</c:v>
                </c:pt>
                <c:pt idx="2">
                  <c:v>quotes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</c:numCache>
            </c:numRef>
          </c:val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BDF68E2-58F2-4D09-BE8B-E3BD06533059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16552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2222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49588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2632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3838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90581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732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0163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489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133978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9012455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1357613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141703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6946529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0664234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14472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072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8624D31-43A5-475A-80CF-332C9F6DCF35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2" descr="http://upload.wikimedia.org/wikipedia/en/thumb/4/47/Anne_Frank.jpg/200px-Anne_Frank.jpg"/>
          <p:cNvPicPr>
            <a:picLocks noChangeAspect="1" noChangeArrowheads="1"/>
          </p:cNvPicPr>
          <p:nvPr userDrawn="1"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 xmlns="">
                  <a14:imgLayer r:embed="rId2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245725" y="4386654"/>
            <a:ext cx="1981200" cy="2516126"/>
          </a:xfrm>
          <a:prstGeom prst="rect">
            <a:avLst/>
          </a:prstGeom>
          <a:noFill/>
          <a:effectLst>
            <a:outerShdw dist="50800" dir="5400000" sx="81000" sy="81000" algn="ctr" rotWithShape="0">
              <a:srgbClr val="000000">
                <a:alpha val="87000"/>
              </a:srgbClr>
            </a:outerShdw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xmlns="" val="3496751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2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sz="3600" b="1" dirty="0" smtClean="0"/>
              <a:t>Anos Frank „Dienoraštis“ – tai priminimas, kad nėra didesnių vertybių už žmoniškumą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t-LT" sz="1600" b="1" dirty="0" smtClean="0"/>
              <a:t>Integruotų  istorijos, anglų kalbos, matematikos, lietuvių kalbos ir dailės pamokų diena 8 a, b klasėse</a:t>
            </a:r>
          </a:p>
          <a:p>
            <a:r>
              <a:rPr lang="lt-LT" sz="1600" b="1" dirty="0" smtClean="0"/>
              <a:t>Mokytojai: D. Bridžius, R. Krulikauskienė, R. Čepulienė,  Z. Petraitienė, Ž. Bastienė, A. Urbikienė</a:t>
            </a:r>
          </a:p>
          <a:p>
            <a:r>
              <a:rPr lang="lt-LT" sz="1600" b="1" dirty="0" smtClean="0"/>
              <a:t>Garliavos Jonučių vidurinė mokykla</a:t>
            </a:r>
          </a:p>
          <a:p>
            <a:r>
              <a:rPr lang="lt-LT" sz="1600" b="1" dirty="0" smtClean="0"/>
              <a:t>2014 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788" y="916818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Anos </a:t>
            </a:r>
            <a:r>
              <a:rPr lang="lt-LT" dirty="0" err="1" smtClean="0"/>
              <a:t>Frank</a:t>
            </a:r>
            <a:r>
              <a:rPr lang="lt-LT" dirty="0" smtClean="0"/>
              <a:t> „Dienoraštis“ – tai priminimas, kad nėra didesnių vertybių už žmoniškumą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025" y="2447749"/>
            <a:ext cx="9601196" cy="4007641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Atlikę anglų k., lietuvių k., matematikos užduotis, naudodamiesi pateikta mokomąja medžiaga ir įvairiomis dailės priemonėmis, grupėse sukurs </a:t>
            </a:r>
            <a:r>
              <a:rPr lang="lt-LT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emociškai įtaigius</a:t>
            </a:r>
            <a:r>
              <a:rPr lang="lt-L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stendus, kuriuose būtų: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lt-LT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5 Holokausto istorinės priežastys,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lt-LT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5 Anos </a:t>
            </a:r>
            <a:r>
              <a:rPr lang="lt-LT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Frank</a:t>
            </a:r>
            <a:r>
              <a:rPr lang="lt-LT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dienoraščio citatos anglų ir lietuvių kalbomis,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lt-LT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Blackout</a:t>
            </a:r>
            <a:r>
              <a:rPr lang="lt-LT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poem</a:t>
            </a:r>
            <a:r>
              <a:rPr lang="lt-LT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eilėraštis, skirtas nuo holokausto nukentėjusiems vaikams,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lt-LT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 svarbiausi veiksniai, padėję Anai subręsti kaip asmenybei (iliustruoti komiksų iškarpomis, su lietuviškais komentarais)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lt-LT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Nuomonė, apie istorinių liudijimų svarbą, paremta skaičiais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227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Anglų k. pamokos uždavinys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AB946B"/>
              </a:buClr>
            </a:pPr>
            <a:r>
              <a:rPr lang="lt-LT" sz="2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lt-LT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audodamiesi </a:t>
            </a:r>
            <a:r>
              <a:rPr lang="lt-LT" sz="2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pateikta mokomąja </a:t>
            </a:r>
            <a:r>
              <a:rPr lang="lt-LT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medžiaga ir žodynais, grupėse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AB946B"/>
              </a:buClr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švers iš anglų į lietuvių kalbą 2 – 10 Anos </a:t>
            </a:r>
            <a:r>
              <a:rPr lang="lt-LT" sz="2200" i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Frank</a:t>
            </a: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dienoraščio </a:t>
            </a:r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citatas ir išrinks gražiausias, tinkamas stendui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AB946B"/>
              </a:buClr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Sukurs 5 „</a:t>
            </a:r>
            <a:r>
              <a:rPr lang="lt-LT" sz="2200" i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Blackout</a:t>
            </a:r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200" i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poems</a:t>
            </a:r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 </a:t>
            </a: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eilėraščius</a:t>
            </a: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skirtus </a:t>
            </a: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nuo holokausto nukentėjusiems </a:t>
            </a:r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vaikams, ir išrinks 1 – 2, labiausiai tinkamus stendui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AB946B"/>
              </a:buClr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Gebės taisyklinga anglų kalba pateikti grupės nuomonę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Clr>
                <a:srgbClr val="AB946B"/>
              </a:buClr>
              <a:buSzPts val="1000"/>
              <a:buNone/>
              <a:tabLst>
                <a:tab pos="228600" algn="l"/>
                <a:tab pos="457200" algn="l"/>
              </a:tabLst>
            </a:pP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528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06648647"/>
              </p:ext>
            </p:extLst>
          </p:nvPr>
        </p:nvGraphicFramePr>
        <p:xfrm>
          <a:off x="1197734" y="953036"/>
          <a:ext cx="9968248" cy="5201017"/>
        </p:xfrm>
        <a:graphic>
          <a:graphicData uri="http://schemas.openxmlformats.org/drawingml/2006/table">
            <a:tbl>
              <a:tblPr firstRow="1" firstCol="1" bandRow="1"/>
              <a:tblGrid>
                <a:gridCol w="1253027"/>
                <a:gridCol w="1253027"/>
                <a:gridCol w="1140389"/>
                <a:gridCol w="1113801"/>
                <a:gridCol w="1138988"/>
                <a:gridCol w="1138988"/>
                <a:gridCol w="1131992"/>
                <a:gridCol w="926303"/>
                <a:gridCol w="871733"/>
              </a:tblGrid>
              <a:tr h="717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Group </a:t>
                      </a: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Introduction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quotations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blackout poems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conclusion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creativity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(final poster)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18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teachers’ evaluation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translated quotations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įrašoma kiek citatų išvertė visa grupė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translated well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vertinama išvertų citatų teisingumas, kalbos grožis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created poems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įrašoma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kiek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eilėraščių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sukūrė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visa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grupė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interesting,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good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vertinama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eilėraščių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įdomumas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prasmingumas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teachers’ evaluation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teachers’ evaluation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0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19" marR="332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652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2570" y="687189"/>
            <a:ext cx="10578151" cy="3318936"/>
          </a:xfrm>
        </p:spPr>
        <p:txBody>
          <a:bodyPr/>
          <a:lstStyle/>
          <a:p>
            <a:r>
              <a:rPr lang="lt-LT" sz="2800" b="1" dirty="0" err="1" smtClean="0"/>
              <a:t>Why</a:t>
            </a:r>
            <a:r>
              <a:rPr lang="lt-LT" sz="2800" b="1" dirty="0" smtClean="0"/>
              <a:t> </a:t>
            </a:r>
            <a:r>
              <a:rPr lang="lt-LT" sz="2800" b="1" dirty="0" err="1" smtClean="0"/>
              <a:t>was</a:t>
            </a:r>
            <a:r>
              <a:rPr lang="lt-LT" sz="2800" b="1" dirty="0" smtClean="0"/>
              <a:t> </a:t>
            </a:r>
            <a:r>
              <a:rPr lang="lt-LT" sz="2800" b="1" dirty="0" err="1" smtClean="0"/>
              <a:t>this</a:t>
            </a:r>
            <a:r>
              <a:rPr lang="lt-LT" sz="2800" b="1" dirty="0" smtClean="0"/>
              <a:t> </a:t>
            </a:r>
            <a:r>
              <a:rPr lang="lt-LT" sz="2800" b="1" dirty="0" err="1" smtClean="0"/>
              <a:t>song</a:t>
            </a:r>
            <a:r>
              <a:rPr lang="lt-LT" sz="2800" b="1" dirty="0" smtClean="0"/>
              <a:t> </a:t>
            </a:r>
            <a:r>
              <a:rPr lang="lt-LT" sz="2800" b="1" dirty="0" err="1" smtClean="0"/>
              <a:t>chosen</a:t>
            </a:r>
            <a:r>
              <a:rPr lang="lt-LT" sz="2800" b="1" dirty="0" smtClean="0"/>
              <a:t> </a:t>
            </a:r>
            <a:r>
              <a:rPr lang="lt-LT" sz="2800" b="1" dirty="0" err="1" smtClean="0"/>
              <a:t>for</a:t>
            </a:r>
            <a:r>
              <a:rPr lang="lt-LT" sz="2800" b="1" dirty="0" smtClean="0"/>
              <a:t> </a:t>
            </a:r>
            <a:r>
              <a:rPr lang="lt-LT" sz="2800" b="1" dirty="0" err="1" smtClean="0"/>
              <a:t>the</a:t>
            </a:r>
            <a:r>
              <a:rPr lang="lt-LT" sz="2800" b="1" dirty="0" smtClean="0"/>
              <a:t> </a:t>
            </a:r>
            <a:r>
              <a:rPr lang="lt-LT" sz="2800" b="1" dirty="0" err="1" smtClean="0"/>
              <a:t>lesson</a:t>
            </a:r>
            <a:r>
              <a:rPr lang="lt-LT" sz="2800" b="1" dirty="0" smtClean="0"/>
              <a:t>? </a:t>
            </a:r>
            <a:r>
              <a:rPr lang="lt-LT" sz="2800" b="1" dirty="0" err="1" smtClean="0"/>
              <a:t>Give</a:t>
            </a:r>
            <a:r>
              <a:rPr lang="lt-LT" sz="2800" b="1" dirty="0" smtClean="0"/>
              <a:t> at </a:t>
            </a:r>
            <a:r>
              <a:rPr lang="lt-LT" sz="2800" b="1" dirty="0" err="1" smtClean="0"/>
              <a:t>least</a:t>
            </a:r>
            <a:r>
              <a:rPr lang="lt-LT" sz="2800" b="1" dirty="0" smtClean="0"/>
              <a:t> 2 </a:t>
            </a:r>
            <a:r>
              <a:rPr lang="lt-LT" sz="2800" b="1" dirty="0" err="1" smtClean="0"/>
              <a:t>reasons</a:t>
            </a:r>
            <a:r>
              <a:rPr lang="lt-LT" dirty="0" smtClean="0"/>
              <a:t>.</a:t>
            </a:r>
          </a:p>
          <a:p>
            <a:endParaRPr lang="lt-LT" dirty="0" smtClean="0"/>
          </a:p>
        </p:txBody>
      </p:sp>
      <p:pic>
        <p:nvPicPr>
          <p:cNvPr id="4" name="Lyric Video _One In A Million_ _ Down With Webster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2570" y="1353781"/>
            <a:ext cx="9031131" cy="508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882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54545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nne Frank - Top 10 Quotes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9251" y="286096"/>
            <a:ext cx="10539387" cy="5937283"/>
          </a:xfrm>
        </p:spPr>
      </p:pic>
    </p:spTree>
    <p:extLst>
      <p:ext uri="{BB962C8B-B14F-4D97-AF65-F5344CB8AC3E}">
        <p14:creationId xmlns:p14="http://schemas.microsoft.com/office/powerpoint/2010/main" xmlns="" val="100134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Blackout</a:t>
            </a:r>
            <a:r>
              <a:rPr lang="lt-LT" dirty="0" smtClean="0"/>
              <a:t> </a:t>
            </a:r>
            <a:r>
              <a:rPr lang="lt-LT" dirty="0" err="1" smtClean="0"/>
              <a:t>poetry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Blackout poetry focuses on rearranging words to create a different meaning. Also known as newspaper blackout poetry, the author uses a permanent marker to cross out or eliminate whatever words or images he sees as unnecessary or irrelevant to the effect he's seeking to create</a:t>
            </a:r>
            <a:r>
              <a:rPr lang="en-US" dirty="0" smtClean="0"/>
              <a:t>.</a:t>
            </a:r>
            <a:endParaRPr lang="lt-LT" dirty="0" smtClean="0"/>
          </a:p>
          <a:p>
            <a:r>
              <a:rPr lang="en-US" dirty="0" smtClean="0"/>
              <a:t> </a:t>
            </a:r>
            <a:r>
              <a:rPr lang="en-US" dirty="0"/>
              <a:t>The central idea is to devise a completely new text from previously published words and images, which the reader is free to interpret as he wishes.</a:t>
            </a:r>
          </a:p>
        </p:txBody>
      </p:sp>
    </p:spTree>
    <p:extLst>
      <p:ext uri="{BB962C8B-B14F-4D97-AF65-F5344CB8AC3E}">
        <p14:creationId xmlns:p14="http://schemas.microsoft.com/office/powerpoint/2010/main" xmlns="" val="188344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6812" y="455708"/>
            <a:ext cx="4910083" cy="6002086"/>
          </a:xfrm>
        </p:spPr>
      </p:pic>
    </p:spTree>
    <p:extLst>
      <p:ext uri="{BB962C8B-B14F-4D97-AF65-F5344CB8AC3E}">
        <p14:creationId xmlns:p14="http://schemas.microsoft.com/office/powerpoint/2010/main" xmlns="" val="217860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56768579"/>
              </p:ext>
            </p:extLst>
          </p:nvPr>
        </p:nvGraphicFramePr>
        <p:xfrm>
          <a:off x="423081" y="641445"/>
          <a:ext cx="9681949" cy="4660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94531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Lietuvių k. pamokos uždavinys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Naudodamiesi  mokomąja medžiaga (Anos Frank knyga „Dienoraštis“</a:t>
            </a:r>
            <a:r>
              <a:rPr lang="en-US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</a:t>
            </a:r>
            <a:r>
              <a:rPr lang="lt-LT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ū</a:t>
            </a:r>
            <a:r>
              <a:rPr lang="en-US" sz="2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rinio</a:t>
            </a:r>
            <a:r>
              <a:rPr lang="lt-LT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ištraukos vadovėlyje, pildytos lentelėmis “Ana ir pasaulis” sąsiuviniuose, pateiktomis komiksų iškarpomis) grupėse gebės</a:t>
            </a:r>
          </a:p>
          <a:p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apibūdinti 3 - 5 </a:t>
            </a: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svarbiausius veiksnius, padėjusius </a:t>
            </a: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Anai subręsti kaip asmenybei </a:t>
            </a:r>
            <a:endParaRPr lang="lt-LT" sz="2200" i="1" dirty="0" smtClean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iliustruoti šiuos veiksnius angliškų komiksų iškarpomis ir su </a:t>
            </a: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ietuviškais komentarais pateikti juos grupės sukurtame stende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166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Pamokos eiga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i="1" dirty="0" smtClean="0">
                <a:latin typeface="Calibri" pitchFamily="34" charset="0"/>
              </a:rPr>
              <a:t>Sudominimas, uždavinio skelbimas – iki 2 - 3 min.</a:t>
            </a:r>
          </a:p>
          <a:p>
            <a:r>
              <a:rPr lang="lt-LT" i="1" dirty="0" smtClean="0">
                <a:latin typeface="Calibri" pitchFamily="34" charset="0"/>
              </a:rPr>
              <a:t>Darbas 5 grupėmis – 20 min.</a:t>
            </a:r>
          </a:p>
          <a:p>
            <a:r>
              <a:rPr lang="lt-LT" i="1" dirty="0" smtClean="0">
                <a:latin typeface="Calibri" pitchFamily="34" charset="0"/>
              </a:rPr>
              <a:t>Žodinis grupių darbo pristatymas – iki 10 min. (pabaigs per dailės pamoką)</a:t>
            </a:r>
          </a:p>
          <a:p>
            <a:r>
              <a:rPr lang="lt-LT" i="1" dirty="0" smtClean="0">
                <a:latin typeface="Calibri" pitchFamily="34" charset="0"/>
              </a:rPr>
              <a:t>Viena grupė p</a:t>
            </a:r>
            <a:r>
              <a:rPr lang="en-US" i="1" dirty="0" smtClean="0">
                <a:latin typeface="Calibri" pitchFamily="34" charset="0"/>
              </a:rPr>
              <a:t>a</a:t>
            </a:r>
            <a:r>
              <a:rPr lang="lt-LT" i="1" dirty="0" smtClean="0">
                <a:latin typeface="Calibri" pitchFamily="34" charset="0"/>
              </a:rPr>
              <a:t>komentuoja kitos grupės darbą –  iki  10 min. </a:t>
            </a:r>
          </a:p>
          <a:p>
            <a:pPr marL="0" indent="0">
              <a:buNone/>
            </a:pPr>
            <a:r>
              <a:rPr lang="lt-LT" i="1" dirty="0" smtClean="0">
                <a:latin typeface="Calibri" pitchFamily="34" charset="0"/>
              </a:rPr>
              <a:t>(1 gr. – 2, 2 gr. – 3, 3 gr. – 4, 4 gr. – 5, 5 gr. – 1</a:t>
            </a:r>
            <a:r>
              <a:rPr lang="lt-LT" i="1" dirty="0" smtClean="0">
                <a:latin typeface="Calibri" pitchFamily="34" charset="0"/>
              </a:rPr>
              <a:t>)</a:t>
            </a:r>
            <a:endParaRPr lang="en-US" i="1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en-US" i="1" dirty="0" err="1" smtClean="0">
                <a:latin typeface="Calibri" pitchFamily="34" charset="0"/>
              </a:rPr>
              <a:t>Mokytojos</a:t>
            </a:r>
            <a:r>
              <a:rPr lang="en-US" i="1" dirty="0" smtClean="0">
                <a:latin typeface="Calibri" pitchFamily="34" charset="0"/>
              </a:rPr>
              <a:t> </a:t>
            </a:r>
            <a:r>
              <a:rPr lang="lt-LT" i="1" dirty="0" smtClean="0">
                <a:latin typeface="Calibri" pitchFamily="34" charset="0"/>
              </a:rPr>
              <a:t>komentaras</a:t>
            </a:r>
            <a:endParaRPr lang="lt-LT" i="1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lt-LT" i="1" dirty="0" smtClean="0">
                <a:latin typeface="Calibri" pitchFamily="34" charset="0"/>
              </a:rPr>
              <a:t>Refleksija... </a:t>
            </a:r>
            <a:endParaRPr lang="lt-LT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789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Vertinimas – kaupiamieji taškai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Turinys: temos, problemos, pagrindinės minties atskleidimas</a:t>
            </a:r>
            <a:r>
              <a:rPr lang="en-US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(3 t.)</a:t>
            </a:r>
          </a:p>
          <a:p>
            <a:endParaRPr lang="lt-LT" i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lt-LT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Kalbinė raiška: pristatymo kalbos taisyklingumas, stilingumas (3 t.)</a:t>
            </a:r>
          </a:p>
          <a:p>
            <a:endParaRPr lang="lt-LT" i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lt-LT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Drausmė, gebėjimas dirbti grupėje (3 t.)</a:t>
            </a:r>
          </a:p>
          <a:p>
            <a:endParaRPr lang="lt-LT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72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Apibendrinkime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i="1" dirty="0" smtClean="0">
                <a:latin typeface="Calibri" pitchFamily="34" charset="0"/>
              </a:rPr>
              <a:t>Ką nauja sužinojau pamokoje?</a:t>
            </a:r>
          </a:p>
          <a:p>
            <a:r>
              <a:rPr lang="lt-LT" i="1" dirty="0" smtClean="0">
                <a:latin typeface="Calibri" pitchFamily="34" charset="0"/>
              </a:rPr>
              <a:t>Kas man sekėsi? Kas nesisekė? Kodėl?</a:t>
            </a:r>
          </a:p>
          <a:p>
            <a:endParaRPr lang="lt-LT" i="1" dirty="0">
              <a:latin typeface="Calibri" pitchFamily="34" charset="0"/>
            </a:endParaRPr>
          </a:p>
          <a:p>
            <a:r>
              <a:rPr lang="lt-LT" i="1" dirty="0" smtClean="0">
                <a:latin typeface="Calibri" pitchFamily="34" charset="0"/>
              </a:rPr>
              <a:t>MOKYTOJOS PALINKĖJIMAS: taisyklingai ir estetiškai sutvarkyti , pateikti stende parengtą grupėje medžiagą.</a:t>
            </a:r>
          </a:p>
          <a:p>
            <a:r>
              <a:rPr lang="lt-LT" i="1" dirty="0" smtClean="0">
                <a:latin typeface="Calibri" pitchFamily="34" charset="0"/>
              </a:rPr>
              <a:t>AČIŪ UŽ GERANORIŠKĄ DARBĄ</a:t>
            </a:r>
            <a:endParaRPr lang="lt-LT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49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Matematikos pamokos uždavinys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Naudodamiesi  mokomąja medžiaga ir muziejaus lankytojų statistiniais duomenimis, dirbdami grupėse gebės</a:t>
            </a:r>
          </a:p>
          <a:p>
            <a:pPr lvl="0"/>
            <a:r>
              <a:rPr lang="en-US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lt-LT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uformuluoti ir stende pateikti skaičiais paremtą nuomonę</a:t>
            </a:r>
            <a:r>
              <a:rPr lang="en-US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apie </a:t>
            </a:r>
            <a:r>
              <a:rPr lang="lt-LT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istorinių liudijimų </a:t>
            </a:r>
            <a:r>
              <a:rPr lang="lt-LT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svarbą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491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Dailės pamokos uždavinys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AB946B"/>
              </a:buClr>
            </a:pPr>
            <a:r>
              <a:rPr lang="lt-LT" sz="2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lt-LT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audodamiesi </a:t>
            </a:r>
            <a:r>
              <a:rPr lang="lt-LT" sz="2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pateikta mokomąja </a:t>
            </a:r>
            <a:r>
              <a:rPr lang="lt-LT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medžiaga,  atliktomis anglų k., lietuvių k. ir matematikos pamokų užduotimis ir </a:t>
            </a:r>
            <a:r>
              <a:rPr lang="lt-LT" sz="2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įvairiomis dailės priemonėmis, grupėse sukurs </a:t>
            </a: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emociškai įtaigius</a:t>
            </a:r>
            <a:r>
              <a:rPr lang="lt-LT" sz="2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stendus, </a:t>
            </a:r>
            <a:r>
              <a:rPr lang="lt-LT" sz="22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kuriuose </a:t>
            </a:r>
            <a:r>
              <a:rPr lang="lt-LT" sz="220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būtų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AB946B"/>
              </a:buClr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5 Holokausto istorinės priežastys,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AB946B"/>
              </a:buClr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5 Anos </a:t>
            </a:r>
            <a:r>
              <a:rPr lang="lt-LT" sz="2200" i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Frank</a:t>
            </a: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dienoraščio citatos anglų ir lietuvių kalbomis,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AB946B"/>
              </a:buClr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lt-LT" sz="2200" i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Blackout</a:t>
            </a: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200" i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poem</a:t>
            </a: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eilėraštis, skirtas nuo holokausto nukentėjusiems vaikams,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AB946B"/>
              </a:buClr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 svarbiausi veiksniai, padėję Anai subręsti kaip asmenybei (iliustruoti komiksų iškarpomis, su lietuviškais komentarais)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AB946B"/>
              </a:buClr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lt-LT" sz="22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Nuomonė apie </a:t>
            </a:r>
            <a:r>
              <a:rPr lang="lt-LT" sz="2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istorinių liudijimų svarbą, paremta skaičiais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Clr>
                <a:srgbClr val="AB946B"/>
              </a:buClr>
            </a:pPr>
            <a:endParaRPr lang="en-US" sz="220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39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mokey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158</TotalTime>
  <Words>634</Words>
  <Application>Microsoft Office PowerPoint</Application>
  <PresentationFormat>Custom</PresentationFormat>
  <Paragraphs>167</Paragraphs>
  <Slides>15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Organic</vt:lpstr>
      <vt:lpstr>Anos Frank „Dienoraštis“ – tai priminimas, kad nėra didesnių vertybių už žmoniškumą</vt:lpstr>
      <vt:lpstr>Anos Frank „Dienoraštis“ – tai priminimas, kad nėra didesnių vertybių už žmoniškumą</vt:lpstr>
      <vt:lpstr>Anglų k. pamokos uždavinys</vt:lpstr>
      <vt:lpstr>Slide 4</vt:lpstr>
      <vt:lpstr>Slide 5</vt:lpstr>
      <vt:lpstr>Slide 6</vt:lpstr>
      <vt:lpstr>Blackout poetry</vt:lpstr>
      <vt:lpstr>Slide 8</vt:lpstr>
      <vt:lpstr>Slide 9</vt:lpstr>
      <vt:lpstr>Lietuvių k. pamokos uždavinys</vt:lpstr>
      <vt:lpstr>Pamokos eiga</vt:lpstr>
      <vt:lpstr>Vertinimas – kaupiamieji taškai</vt:lpstr>
      <vt:lpstr>Apibendrinkime</vt:lpstr>
      <vt:lpstr>Matematikos pamokos uždavinys</vt:lpstr>
      <vt:lpstr>Dailės pamokos uždavinys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Rasa</dc:creator>
  <cp:lastModifiedBy>XP</cp:lastModifiedBy>
  <cp:revision>20</cp:revision>
  <dcterms:created xsi:type="dcterms:W3CDTF">2014-03-03T15:24:14Z</dcterms:created>
  <dcterms:modified xsi:type="dcterms:W3CDTF">2014-03-14T12:36:49Z</dcterms:modified>
</cp:coreProperties>
</file>