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80" r:id="rId3"/>
    <p:sldId id="257" r:id="rId4"/>
    <p:sldId id="260" r:id="rId5"/>
    <p:sldId id="259" r:id="rId6"/>
    <p:sldId id="261" r:id="rId7"/>
    <p:sldId id="262" r:id="rId8"/>
    <p:sldId id="258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6" r:id="rId24"/>
    <p:sldId id="278" r:id="rId25"/>
    <p:sldId id="279" r:id="rId2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BD595-8575-45EB-99F1-FDC30080249C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04E28-BD33-47DD-AC82-DE309B618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B12B5C-1869-44CC-A719-5BD578D83D83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319CD51-D2B4-4B61-9C30-5C8D7407DF15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619672" y="3140968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lt-LT" sz="6000" b="1" dirty="0" smtClean="0"/>
              <a:t>VEIKSMAŽODŽIO GRAMATINIŲ POŽYMIŲ KARTOJIMAS,  VARTOSENA</a:t>
            </a:r>
            <a:endParaRPr lang="lt-LT" sz="6000" b="1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2050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1829714" cy="1565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2800" dirty="0" smtClean="0"/>
              <a:t>PAKARTOJĘ TEORINĘ MEDŽIAGĄ IR ATLIKĘ PRAKTINES UŽDUOTIS PAMOKOS PABAIGOJE SAVO ŽINIAS PASITIKRINSITE ATLIKDAMI TESTĄ – TURITE ŽINOTI </a:t>
            </a:r>
            <a:r>
              <a:rPr lang="lt-LT" sz="2800" u="sng" dirty="0" smtClean="0"/>
              <a:t>BENT DU VEIKSMAŽODŽIO GRAMATINIUS POŽYMIUS</a:t>
            </a:r>
            <a:r>
              <a:rPr lang="lt-LT" sz="2800" dirty="0" smtClean="0"/>
              <a:t>, APIBŪDINTI </a:t>
            </a:r>
            <a:r>
              <a:rPr lang="lt-LT" sz="2800" u="sng" dirty="0" smtClean="0"/>
              <a:t>VARTOJIMO YPATUMUS </a:t>
            </a:r>
            <a:r>
              <a:rPr lang="lt-LT" sz="2800" dirty="0" smtClean="0"/>
              <a:t>IR </a:t>
            </a:r>
            <a:r>
              <a:rPr lang="lt-LT" sz="2800" u="sng" dirty="0" smtClean="0"/>
              <a:t>MOKĖTI SUDARYTI BENT DU TAISYKLINGUS ŽODŽIŲ JUNGINIUS.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PAMOKOS TIKSLAI IR UŽDAVINIAI</a:t>
            </a:r>
            <a:endParaRPr lang="lt-LT" dirty="0"/>
          </a:p>
        </p:txBody>
      </p:sp>
      <p:pic>
        <p:nvPicPr>
          <p:cNvPr id="3080" name="Picture 8" descr="C:\Program Files (x86)\Microsoft Office\MEDIA\OFFICE12\Lines\BD21332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5157192"/>
            <a:ext cx="502920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lt-LT" sz="4400" u="sng" dirty="0" smtClean="0"/>
              <a:t>UŽBAIKITE SAKINIUS</a:t>
            </a:r>
            <a:r>
              <a:rPr lang="lt-LT" b="1" dirty="0" smtClean="0"/>
              <a:t>:</a:t>
            </a:r>
          </a:p>
          <a:p>
            <a:pPr marL="514350" indent="-514350">
              <a:buAutoNum type="arabicPeriod"/>
            </a:pPr>
            <a:r>
              <a:rPr lang="lt-LT" sz="4400" dirty="0" smtClean="0"/>
              <a:t>Veiksmažodis yra kalbos dalis, kuri reiškia...</a:t>
            </a:r>
          </a:p>
          <a:p>
            <a:pPr marL="514350" indent="-514350">
              <a:buNone/>
            </a:pPr>
            <a:r>
              <a:rPr lang="lt-LT" sz="4400" dirty="0" smtClean="0"/>
              <a:t>Jis atsako į klausimus...</a:t>
            </a: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55776" y="260648"/>
            <a:ext cx="8229600" cy="1143000"/>
          </a:xfrm>
        </p:spPr>
        <p:txBody>
          <a:bodyPr>
            <a:normAutofit/>
          </a:bodyPr>
          <a:lstStyle/>
          <a:p>
            <a:r>
              <a:rPr lang="lt-LT" b="1" dirty="0" smtClean="0"/>
              <a:t>KARTOJAME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lt-LT" sz="4400" b="1" dirty="0" smtClean="0"/>
              <a:t>Veiksmažodis</a:t>
            </a:r>
            <a:r>
              <a:rPr lang="lt-LT" sz="4400" dirty="0" smtClean="0"/>
              <a:t> yra kalbos dalis, kuri </a:t>
            </a:r>
            <a:r>
              <a:rPr lang="lt-LT" sz="4400" b="1" u="sng" dirty="0" smtClean="0"/>
              <a:t>reiškia daikto veiksmą arba būseną </a:t>
            </a:r>
            <a:r>
              <a:rPr lang="lt-LT" sz="4400" dirty="0" smtClean="0"/>
              <a:t>ir atsako į klausimus </a:t>
            </a:r>
          </a:p>
          <a:p>
            <a:pPr marL="514350" indent="-514350">
              <a:buNone/>
            </a:pPr>
            <a:r>
              <a:rPr lang="lt-LT" sz="4400" b="1" dirty="0" smtClean="0"/>
              <a:t>ką daiktas veikia ? </a:t>
            </a:r>
            <a:r>
              <a:rPr lang="lt-LT" sz="4400" dirty="0" smtClean="0"/>
              <a:t>arba</a:t>
            </a:r>
            <a:r>
              <a:rPr lang="lt-LT" sz="4400" b="1" dirty="0" smtClean="0"/>
              <a:t> kas vyksta, darosi, atsitinka? </a:t>
            </a:r>
          </a:p>
          <a:p>
            <a:pPr marL="514350" indent="-514350" algn="ctr">
              <a:buNone/>
            </a:pPr>
            <a:r>
              <a:rPr lang="lt-LT" b="1" dirty="0" smtClean="0"/>
              <a:t>(pateikite pavyzdžių)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627784" y="260648"/>
            <a:ext cx="8229600" cy="1143000"/>
          </a:xfrm>
        </p:spPr>
        <p:txBody>
          <a:bodyPr>
            <a:normAutofit/>
          </a:bodyPr>
          <a:lstStyle/>
          <a:p>
            <a:r>
              <a:rPr lang="lt-LT" b="1" dirty="0" smtClean="0"/>
              <a:t>PASITIKRINAME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None/>
            </a:pPr>
            <a:r>
              <a:rPr lang="lt-LT" sz="4400" dirty="0" smtClean="0"/>
              <a:t>2. Veiksmažodžiai kaitomi: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400" dirty="0" smtClean="0"/>
              <a:t>.....................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400" dirty="0" smtClean="0"/>
              <a:t>......................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400" dirty="0" smtClean="0"/>
              <a:t>......................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400" dirty="0" smtClean="0"/>
              <a:t>......................                 </a:t>
            </a:r>
          </a:p>
          <a:p>
            <a:endParaRPr lang="lt-LT" sz="44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55776" y="332656"/>
            <a:ext cx="8229600" cy="1143000"/>
          </a:xfrm>
        </p:spPr>
        <p:txBody>
          <a:bodyPr/>
          <a:lstStyle/>
          <a:p>
            <a:r>
              <a:rPr lang="lt-LT" b="1" dirty="0" smtClean="0"/>
              <a:t>KARTOJAME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lt-LT" sz="4400" dirty="0" smtClean="0"/>
              <a:t>Veiksmažodžiai kaitomi: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400" dirty="0" smtClean="0"/>
              <a:t>nuosakomis,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400" dirty="0" smtClean="0"/>
              <a:t>laikais,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400" dirty="0" smtClean="0"/>
              <a:t>skaičiais,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400" dirty="0" smtClean="0"/>
              <a:t>asmenimis.</a:t>
            </a:r>
            <a:endParaRPr lang="lt-LT" sz="44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63688" y="260648"/>
            <a:ext cx="8229600" cy="1143000"/>
          </a:xfrm>
        </p:spPr>
        <p:txBody>
          <a:bodyPr>
            <a:normAutofit/>
          </a:bodyPr>
          <a:lstStyle/>
          <a:p>
            <a:r>
              <a:rPr lang="lt-LT" b="1" dirty="0" smtClean="0"/>
              <a:t>PASITIKRINAME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/>
              <a:t>Veiksmažodžių nuosakos:</a:t>
            </a:r>
          </a:p>
          <a:p>
            <a:pPr>
              <a:buFont typeface="Wingdings" pitchFamily="2" charset="2"/>
              <a:buChar char="Ø"/>
            </a:pPr>
            <a:r>
              <a:rPr lang="lt-LT" sz="4400" dirty="0" smtClean="0"/>
              <a:t>....................,</a:t>
            </a:r>
          </a:p>
          <a:p>
            <a:pPr>
              <a:buFont typeface="Wingdings" pitchFamily="2" charset="2"/>
              <a:buChar char="Ø"/>
            </a:pPr>
            <a:r>
              <a:rPr lang="lt-LT" sz="4400" dirty="0" smtClean="0"/>
              <a:t>....................,</a:t>
            </a:r>
          </a:p>
          <a:p>
            <a:pPr>
              <a:buFont typeface="Wingdings" pitchFamily="2" charset="2"/>
              <a:buChar char="Ø"/>
            </a:pPr>
            <a:r>
              <a:rPr lang="lt-LT" sz="4400" dirty="0" smtClean="0"/>
              <a:t>.....................</a:t>
            </a: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7236296" cy="1143000"/>
          </a:xfrm>
        </p:spPr>
        <p:txBody>
          <a:bodyPr/>
          <a:lstStyle/>
          <a:p>
            <a:r>
              <a:rPr lang="lt-LT" b="1" dirty="0" smtClean="0"/>
              <a:t>KARTOJAME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/>
              <a:t>Veiksmažodžių </a:t>
            </a:r>
            <a:r>
              <a:rPr lang="lt-LT" sz="4400" u="sng" dirty="0" smtClean="0"/>
              <a:t>nuosakos</a:t>
            </a:r>
            <a:r>
              <a:rPr lang="lt-LT" sz="4400" dirty="0" smtClean="0"/>
              <a:t>:</a:t>
            </a:r>
          </a:p>
          <a:p>
            <a:pPr algn="ctr">
              <a:buFont typeface="Wingdings" pitchFamily="2" charset="2"/>
              <a:buChar char="Ø"/>
            </a:pPr>
            <a:r>
              <a:rPr lang="lt-LT" sz="4400" dirty="0" smtClean="0"/>
              <a:t>TIESIOGINĖ,</a:t>
            </a:r>
          </a:p>
          <a:p>
            <a:pPr algn="ctr">
              <a:buFont typeface="Wingdings" pitchFamily="2" charset="2"/>
              <a:buChar char="Ø"/>
            </a:pPr>
            <a:r>
              <a:rPr lang="lt-LT" sz="4400" dirty="0" smtClean="0"/>
              <a:t>TARIAMOJI,</a:t>
            </a:r>
          </a:p>
          <a:p>
            <a:pPr algn="ctr">
              <a:buFont typeface="Wingdings" pitchFamily="2" charset="2"/>
              <a:buChar char="Ø"/>
            </a:pPr>
            <a:r>
              <a:rPr lang="lt-LT" sz="4400" dirty="0" smtClean="0"/>
              <a:t>LIEPIAMOJI.     </a:t>
            </a:r>
            <a:endParaRPr lang="lt-LT" sz="44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483768" y="332656"/>
            <a:ext cx="8229600" cy="1143000"/>
          </a:xfrm>
        </p:spPr>
        <p:txBody>
          <a:bodyPr>
            <a:normAutofit/>
          </a:bodyPr>
          <a:lstStyle/>
          <a:p>
            <a:r>
              <a:rPr lang="lt-LT" b="1" dirty="0" smtClean="0"/>
              <a:t>PASITIKRINAME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lt-LT" sz="4400" u="sng" dirty="0" smtClean="0"/>
              <a:t>Tiesioginė nuosaka </a:t>
            </a:r>
            <a:r>
              <a:rPr lang="lt-LT" sz="4400" dirty="0" smtClean="0"/>
              <a:t>turi keturis laikus:</a:t>
            </a:r>
          </a:p>
          <a:p>
            <a:pPr>
              <a:buFont typeface="Wingdings" pitchFamily="2" charset="2"/>
              <a:buChar char="§"/>
            </a:pPr>
            <a:r>
              <a:rPr lang="lt-LT" sz="4400" dirty="0" smtClean="0"/>
              <a:t>Esamąjį;</a:t>
            </a:r>
          </a:p>
          <a:p>
            <a:pPr>
              <a:buFont typeface="Wingdings" pitchFamily="2" charset="2"/>
              <a:buChar char="§"/>
            </a:pPr>
            <a:r>
              <a:rPr lang="lt-LT" sz="4400" dirty="0" smtClean="0"/>
              <a:t>Būtąjį kartinį;</a:t>
            </a:r>
          </a:p>
          <a:p>
            <a:pPr>
              <a:buFont typeface="Wingdings" pitchFamily="2" charset="2"/>
              <a:buChar char="§"/>
            </a:pPr>
            <a:r>
              <a:rPr lang="lt-LT" sz="4400" dirty="0" smtClean="0"/>
              <a:t>Būtąjį dažninį;</a:t>
            </a:r>
          </a:p>
          <a:p>
            <a:pPr>
              <a:buFont typeface="Wingdings" pitchFamily="2" charset="2"/>
              <a:buChar char="§"/>
            </a:pPr>
            <a:r>
              <a:rPr lang="lt-LT" sz="4400" dirty="0" smtClean="0"/>
              <a:t>Būsimąjį.</a:t>
            </a:r>
            <a:endParaRPr lang="lt-LT" sz="44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8229600" cy="1143000"/>
          </a:xfrm>
        </p:spPr>
        <p:txBody>
          <a:bodyPr/>
          <a:lstStyle/>
          <a:p>
            <a:r>
              <a:rPr lang="lt-LT" b="1" dirty="0" smtClean="0"/>
              <a:t>KARTOJAME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/>
          </a:bodyPr>
          <a:lstStyle/>
          <a:p>
            <a:r>
              <a:rPr lang="lt-LT" sz="4000" u="sng" dirty="0" smtClean="0"/>
              <a:t>ESAMASIS LAIKAS</a:t>
            </a:r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r>
              <a:rPr lang="lt-LT" sz="4400" dirty="0" smtClean="0"/>
              <a:t>Aš einu,</a:t>
            </a:r>
          </a:p>
          <a:p>
            <a:pPr>
              <a:buNone/>
            </a:pPr>
            <a:r>
              <a:rPr lang="lt-LT" sz="4400" dirty="0" smtClean="0"/>
              <a:t>Tu eini,</a:t>
            </a:r>
          </a:p>
          <a:p>
            <a:pPr>
              <a:buNone/>
            </a:pPr>
            <a:r>
              <a:rPr lang="lt-LT" sz="4400" dirty="0" smtClean="0"/>
              <a:t>Jis, ji eina.</a:t>
            </a:r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r>
              <a:rPr lang="lt-LT" sz="4400" dirty="0" smtClean="0"/>
              <a:t>Mes einame,</a:t>
            </a:r>
          </a:p>
          <a:p>
            <a:pPr>
              <a:buNone/>
            </a:pPr>
            <a:r>
              <a:rPr lang="lt-LT" sz="4400" dirty="0" smtClean="0"/>
              <a:t>Jūs einate,</a:t>
            </a:r>
          </a:p>
          <a:p>
            <a:pPr>
              <a:buNone/>
            </a:pPr>
            <a:r>
              <a:rPr lang="lt-LT" sz="4400" dirty="0" smtClean="0"/>
              <a:t>Jie, jos eina.</a:t>
            </a:r>
            <a:endParaRPr lang="lt-LT" sz="44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8229600" cy="1143000"/>
          </a:xfrm>
        </p:spPr>
        <p:txBody>
          <a:bodyPr/>
          <a:lstStyle/>
          <a:p>
            <a:r>
              <a:rPr lang="lt-LT" b="1" dirty="0" smtClean="0"/>
              <a:t>KARTOJAME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/>
          </a:bodyPr>
          <a:lstStyle/>
          <a:p>
            <a:r>
              <a:rPr lang="lt-LT" sz="4000" u="sng" dirty="0" smtClean="0"/>
              <a:t>BŪTASIS KARTINIS LAIKAS</a:t>
            </a:r>
          </a:p>
          <a:p>
            <a:pPr>
              <a:buNone/>
            </a:pPr>
            <a:endParaRPr lang="lt-LT" sz="2200" dirty="0" smtClean="0"/>
          </a:p>
          <a:p>
            <a:pPr>
              <a:buNone/>
            </a:pPr>
            <a:r>
              <a:rPr lang="lt-LT" sz="4400" dirty="0" smtClean="0"/>
              <a:t>Aš ėjau,</a:t>
            </a:r>
          </a:p>
          <a:p>
            <a:pPr>
              <a:buNone/>
            </a:pPr>
            <a:r>
              <a:rPr lang="lt-LT" sz="4400" dirty="0" smtClean="0"/>
              <a:t>Tu ėjai,</a:t>
            </a:r>
          </a:p>
          <a:p>
            <a:pPr>
              <a:buNone/>
            </a:pPr>
            <a:r>
              <a:rPr lang="lt-LT" sz="4400" dirty="0" smtClean="0"/>
              <a:t>Jis, ji ėjo.</a:t>
            </a:r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endParaRPr lang="lt-LT" sz="4800" dirty="0" smtClean="0"/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r>
              <a:rPr lang="lt-LT" sz="4400" dirty="0" smtClean="0"/>
              <a:t>Mes ėjome,</a:t>
            </a:r>
          </a:p>
          <a:p>
            <a:pPr>
              <a:buNone/>
            </a:pPr>
            <a:r>
              <a:rPr lang="lt-LT" sz="4400" dirty="0" smtClean="0"/>
              <a:t>Jūs ėjote,</a:t>
            </a:r>
          </a:p>
          <a:p>
            <a:pPr>
              <a:buNone/>
            </a:pPr>
            <a:r>
              <a:rPr lang="lt-LT" sz="4400" dirty="0" smtClean="0"/>
              <a:t>Jie, jos ėjo.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5736" y="332656"/>
            <a:ext cx="8229600" cy="1143000"/>
          </a:xfrm>
        </p:spPr>
        <p:txBody>
          <a:bodyPr/>
          <a:lstStyle/>
          <a:p>
            <a:r>
              <a:rPr lang="lt-LT" b="1" dirty="0" smtClean="0"/>
              <a:t>KARTOJAME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 fontScale="92500" lnSpcReduction="20000"/>
          </a:bodyPr>
          <a:lstStyle/>
          <a:p>
            <a:r>
              <a:rPr lang="lt-LT" sz="4300" u="sng" dirty="0" smtClean="0"/>
              <a:t>BŪTASIS DAŽNINIS LAIKAS</a:t>
            </a:r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r>
              <a:rPr lang="lt-LT" sz="4400" dirty="0" smtClean="0"/>
              <a:t>Aš eidavau,</a:t>
            </a:r>
          </a:p>
          <a:p>
            <a:pPr>
              <a:buNone/>
            </a:pPr>
            <a:r>
              <a:rPr lang="lt-LT" sz="4400" dirty="0" smtClean="0"/>
              <a:t>Tu eidavai,</a:t>
            </a:r>
          </a:p>
          <a:p>
            <a:pPr>
              <a:buNone/>
            </a:pPr>
            <a:r>
              <a:rPr lang="lt-LT" sz="4400" dirty="0" smtClean="0"/>
              <a:t>Jis, ji eidavo.</a:t>
            </a:r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endParaRPr lang="lt-LT" sz="4400" dirty="0"/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r>
              <a:rPr lang="lt-LT" sz="4400" dirty="0" smtClean="0"/>
              <a:t>Mes eidavome,</a:t>
            </a:r>
          </a:p>
          <a:p>
            <a:pPr>
              <a:buNone/>
            </a:pPr>
            <a:r>
              <a:rPr lang="lt-LT" sz="4400" dirty="0" smtClean="0"/>
              <a:t>Jūs eidavote,</a:t>
            </a:r>
          </a:p>
          <a:p>
            <a:pPr>
              <a:buNone/>
            </a:pPr>
            <a:r>
              <a:rPr lang="lt-LT" sz="4400" dirty="0" smtClean="0"/>
              <a:t>Jie, jos eidavo.</a:t>
            </a:r>
          </a:p>
          <a:p>
            <a:endParaRPr lang="lt-LT" sz="44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55776" y="332656"/>
            <a:ext cx="8229600" cy="1143000"/>
          </a:xfrm>
        </p:spPr>
        <p:txBody>
          <a:bodyPr/>
          <a:lstStyle/>
          <a:p>
            <a:r>
              <a:rPr lang="lt-LT" b="1" dirty="0" smtClean="0"/>
              <a:t>KARTOJAME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 lnSpcReduction="10000"/>
          </a:bodyPr>
          <a:lstStyle/>
          <a:p>
            <a:r>
              <a:rPr lang="lt-LT" sz="4000" u="sng" dirty="0" smtClean="0"/>
              <a:t>BŪSIMASIS LAIKAS</a:t>
            </a:r>
          </a:p>
          <a:p>
            <a:pPr>
              <a:buNone/>
            </a:pPr>
            <a:endParaRPr lang="lt-LT" sz="2200" dirty="0" smtClean="0"/>
          </a:p>
          <a:p>
            <a:pPr>
              <a:buNone/>
            </a:pPr>
            <a:r>
              <a:rPr lang="lt-LT" sz="4400" dirty="0" smtClean="0"/>
              <a:t>Aš eisiu,</a:t>
            </a:r>
          </a:p>
          <a:p>
            <a:pPr>
              <a:buNone/>
            </a:pPr>
            <a:r>
              <a:rPr lang="lt-LT" sz="4400" dirty="0" smtClean="0"/>
              <a:t>Tu eisi,</a:t>
            </a:r>
          </a:p>
          <a:p>
            <a:pPr>
              <a:buNone/>
            </a:pPr>
            <a:r>
              <a:rPr lang="lt-LT" sz="4400" dirty="0" smtClean="0"/>
              <a:t>Jis, ji eis.</a:t>
            </a:r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endParaRPr lang="lt-LT" sz="2200" dirty="0" smtClean="0"/>
          </a:p>
          <a:p>
            <a:pPr>
              <a:buNone/>
            </a:pPr>
            <a:endParaRPr lang="lt-LT" sz="4400" dirty="0"/>
          </a:p>
          <a:p>
            <a:pPr>
              <a:buNone/>
            </a:pPr>
            <a:r>
              <a:rPr lang="lt-LT" sz="4400" dirty="0" smtClean="0"/>
              <a:t>Mes eisime,</a:t>
            </a:r>
          </a:p>
          <a:p>
            <a:pPr>
              <a:buNone/>
            </a:pPr>
            <a:r>
              <a:rPr lang="lt-LT" sz="4400" dirty="0" smtClean="0"/>
              <a:t>Jūs eisite,</a:t>
            </a:r>
          </a:p>
          <a:p>
            <a:pPr>
              <a:buNone/>
            </a:pPr>
            <a:r>
              <a:rPr lang="lt-LT" sz="4400" dirty="0" smtClean="0"/>
              <a:t>Jie, jos eis.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55776" y="260648"/>
            <a:ext cx="8229600" cy="1143000"/>
          </a:xfrm>
        </p:spPr>
        <p:txBody>
          <a:bodyPr/>
          <a:lstStyle/>
          <a:p>
            <a:r>
              <a:rPr lang="lt-LT" b="1" dirty="0" smtClean="0"/>
              <a:t>KARTOJAME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1">
              <a:buNone/>
            </a:pPr>
            <a:r>
              <a:rPr lang="lt-LT" sz="3200" dirty="0" smtClean="0"/>
              <a:t>IŠASMENUOKITE  VISAIS LAIKAIS ŠIUOS VEIKSMAŽODŽIUS:</a:t>
            </a:r>
          </a:p>
          <a:p>
            <a:pPr lvl="1" algn="ctr">
              <a:buNone/>
            </a:pPr>
            <a:endParaRPr lang="lt-LT" sz="2000" dirty="0" smtClean="0"/>
          </a:p>
          <a:p>
            <a:pPr lvl="1" algn="ctr">
              <a:buNone/>
            </a:pPr>
            <a:r>
              <a:rPr lang="lt-LT" sz="4000" dirty="0" smtClean="0"/>
              <a:t>PIEŠIA</a:t>
            </a:r>
          </a:p>
          <a:p>
            <a:pPr lvl="1" algn="ctr">
              <a:buNone/>
            </a:pPr>
            <a:r>
              <a:rPr lang="lt-LT" sz="4000" dirty="0" smtClean="0"/>
              <a:t>RAŠO,</a:t>
            </a:r>
          </a:p>
          <a:p>
            <a:pPr lvl="1" algn="ctr">
              <a:buNone/>
            </a:pPr>
            <a:r>
              <a:rPr lang="lt-LT" sz="4000" dirty="0" smtClean="0"/>
              <a:t>TYLI.</a:t>
            </a:r>
            <a:endParaRPr lang="lt-LT" sz="40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KARTOJAME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lt-LT" sz="3200" u="sng" dirty="0" smtClean="0"/>
              <a:t>Užduotis</a:t>
            </a:r>
            <a:r>
              <a:rPr lang="lt-LT" dirty="0" smtClean="0"/>
              <a:t>. </a:t>
            </a:r>
          </a:p>
          <a:p>
            <a:pPr>
              <a:buNone/>
            </a:pPr>
            <a:r>
              <a:rPr lang="lt-LT" dirty="0" smtClean="0"/>
              <a:t>            </a:t>
            </a:r>
          </a:p>
          <a:p>
            <a:pPr>
              <a:buNone/>
            </a:pPr>
            <a:r>
              <a:rPr lang="lt-LT" sz="3200" dirty="0" smtClean="0"/>
              <a:t>  Perskaitykite du pasakojimo variantus (2 užduotis vadovėlyje) ir pasakykite, kuris tekstas įdomesnis, vaizdingesnis ir kodėl.</a:t>
            </a:r>
            <a:endParaRPr lang="lt-LT" sz="32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VARTOSENA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4400" u="sng" dirty="0" smtClean="0"/>
              <a:t>Išvada</a:t>
            </a:r>
            <a:r>
              <a:rPr lang="lt-LT" sz="4400" dirty="0" smtClean="0"/>
              <a:t> – kuo daugiau veiksmažodžių, tuo tekstas gyvesnis, įdomesnis.</a:t>
            </a:r>
            <a:endParaRPr lang="lt-LT" sz="44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2483768" y="260648"/>
            <a:ext cx="8229600" cy="1143000"/>
          </a:xfrm>
        </p:spPr>
        <p:txBody>
          <a:bodyPr/>
          <a:lstStyle/>
          <a:p>
            <a:r>
              <a:rPr lang="lt-LT" dirty="0" smtClean="0"/>
              <a:t>VARTOSENA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lt-LT" sz="3600" dirty="0" smtClean="0"/>
              <a:t>DAŽNAI VEIKSMAŽODIS TURI NE VIENĄ, O KELIOLIKA REIKŠMIŲ. </a:t>
            </a:r>
          </a:p>
          <a:p>
            <a:endParaRPr lang="lt-LT" sz="2000" dirty="0" smtClean="0"/>
          </a:p>
          <a:p>
            <a:r>
              <a:rPr lang="lt-LT" sz="3600" dirty="0" smtClean="0"/>
              <a:t>Perskaitykite, ką gali reikšti žodis </a:t>
            </a:r>
            <a:r>
              <a:rPr lang="lt-LT" sz="4400" u="sng" dirty="0" smtClean="0"/>
              <a:t>krėsti </a:t>
            </a:r>
            <a:r>
              <a:rPr lang="lt-LT" sz="3600" dirty="0" smtClean="0"/>
              <a:t>(</a:t>
            </a:r>
            <a:r>
              <a:rPr lang="lt-LT" sz="3200" dirty="0" smtClean="0"/>
              <a:t>5 užduotis vadovėlyje</a:t>
            </a:r>
            <a:r>
              <a:rPr lang="lt-LT" sz="3600" dirty="0" smtClean="0"/>
              <a:t>).</a:t>
            </a:r>
            <a:endParaRPr lang="lt-LT" sz="36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VARTOSENA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3600" u="sng" dirty="0" smtClean="0"/>
              <a:t>Savarankiškas darbas.</a:t>
            </a:r>
          </a:p>
          <a:p>
            <a:r>
              <a:rPr lang="lt-LT" sz="3600" dirty="0" smtClean="0"/>
              <a:t> (6 vadovėlio užduotis, atliekame pieštuku).</a:t>
            </a:r>
            <a:endParaRPr lang="lt-LT" sz="36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VARTOSENA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4400" u="sng" dirty="0" smtClean="0"/>
              <a:t>Linksmoji užduotis</a:t>
            </a:r>
            <a:r>
              <a:rPr lang="lt-LT" sz="4400" dirty="0" smtClean="0"/>
              <a:t>.</a:t>
            </a:r>
          </a:p>
          <a:p>
            <a:r>
              <a:rPr lang="lt-LT" sz="4400" dirty="0" smtClean="0"/>
              <a:t> (8 užduotis vadovėlyje).</a:t>
            </a:r>
            <a:endParaRPr lang="lt-LT" sz="44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VARTOSENA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lt-LT" sz="4000" u="sng" dirty="0" smtClean="0"/>
              <a:t>SVARBU KALBOJE VEIKSMAŽODŽIUS VARTOTI TAISYKLINGAI</a:t>
            </a:r>
            <a:r>
              <a:rPr lang="lt-LT" sz="4000" dirty="0" smtClean="0"/>
              <a:t>.</a:t>
            </a:r>
          </a:p>
          <a:p>
            <a:r>
              <a:rPr lang="lt-LT" sz="4000" dirty="0" smtClean="0"/>
              <a:t>(9,10 užduotys vadovėlyje)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VARTOSENA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3600" u="sng" dirty="0" smtClean="0"/>
              <a:t>1.Išrinkite veiksmažodžius</a:t>
            </a:r>
            <a:r>
              <a:rPr lang="lt-LT" sz="3600" dirty="0" smtClean="0"/>
              <a:t>:</a:t>
            </a:r>
          </a:p>
          <a:p>
            <a:pPr>
              <a:buNone/>
            </a:pPr>
            <a:r>
              <a:rPr lang="lt-LT" sz="4000" dirty="0" smtClean="0"/>
              <a:t>Vaikai, grįžo, miškas, po, stalu, tupi, užšoko, katė, kai, sprogo, vėliau, susitikdavo.               (5 t.)</a:t>
            </a:r>
          </a:p>
          <a:p>
            <a:pPr>
              <a:buNone/>
            </a:pPr>
            <a:endParaRPr lang="lt-LT" sz="32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AR  IŠMOKOME?</a:t>
            </a:r>
            <a:endParaRPr lang="lt-LT" dirty="0"/>
          </a:p>
        </p:txBody>
      </p:sp>
      <p:pic>
        <p:nvPicPr>
          <p:cNvPr id="1026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509120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lt-LT" sz="3600" u="sng" dirty="0" smtClean="0"/>
              <a:t>2.Atsakykite į klausimus</a:t>
            </a:r>
            <a:r>
              <a:rPr lang="lt-LT" sz="3600" dirty="0" smtClean="0"/>
              <a:t>:</a:t>
            </a:r>
          </a:p>
          <a:p>
            <a:pPr marL="624078" indent="-514350">
              <a:buFont typeface="+mj-lt"/>
              <a:buAutoNum type="alphaLcParenR"/>
            </a:pPr>
            <a:r>
              <a:rPr lang="lt-LT" sz="3600" dirty="0" smtClean="0"/>
              <a:t>Kuo kaitomi veiksmažodžiai?    (4 t.)</a:t>
            </a:r>
          </a:p>
          <a:p>
            <a:pPr marL="624078" indent="-514350">
              <a:buFont typeface="+mj-lt"/>
              <a:buAutoNum type="alphaLcParenR"/>
            </a:pPr>
            <a:r>
              <a:rPr lang="lt-LT" sz="3600" dirty="0" smtClean="0"/>
              <a:t>Kiek nuosakų turi veiksmažodžiai? Išvardinkite. (3 t.)</a:t>
            </a:r>
          </a:p>
          <a:p>
            <a:pPr marL="624078" indent="-514350">
              <a:buFont typeface="+mj-lt"/>
              <a:buAutoNum type="alphaLcParenR"/>
            </a:pPr>
            <a:r>
              <a:rPr lang="lt-LT" sz="3600" dirty="0" smtClean="0"/>
              <a:t>Kuri nuosaka turi 4 laikus? (1 t.)</a:t>
            </a:r>
          </a:p>
          <a:p>
            <a:pPr marL="624078" indent="-514350">
              <a:buFont typeface="+mj-lt"/>
              <a:buAutoNum type="alphaLcParenR"/>
            </a:pPr>
            <a:r>
              <a:rPr lang="lt-LT" sz="3600" dirty="0" smtClean="0"/>
              <a:t>Ką tekstui suteikia veiksmažodžių gausa? (2 t.)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AR  IŠMOKOME?</a:t>
            </a:r>
            <a:endParaRPr lang="lt-LT" dirty="0"/>
          </a:p>
        </p:txBody>
      </p:sp>
      <p:pic>
        <p:nvPicPr>
          <p:cNvPr id="4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260648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lt-LT" sz="3600" u="sng" dirty="0" smtClean="0"/>
              <a:t>3.Sudarykite taisyklingus žodžių junginius (reikšmė-daryti):</a:t>
            </a:r>
          </a:p>
          <a:p>
            <a:r>
              <a:rPr lang="lt-LT" sz="4000" dirty="0" smtClean="0"/>
              <a:t>Vakarienę..............</a:t>
            </a:r>
          </a:p>
          <a:p>
            <a:r>
              <a:rPr lang="lt-LT" sz="4000" dirty="0" smtClean="0"/>
              <a:t>Klaidas................</a:t>
            </a:r>
          </a:p>
          <a:p>
            <a:r>
              <a:rPr lang="lt-LT" sz="4000" dirty="0" smtClean="0"/>
              <a:t>Uždavinius...........</a:t>
            </a:r>
          </a:p>
          <a:p>
            <a:r>
              <a:rPr lang="lt-LT" sz="4000" dirty="0" smtClean="0"/>
              <a:t>Duoną.................</a:t>
            </a:r>
          </a:p>
          <a:p>
            <a:r>
              <a:rPr lang="lt-LT" sz="4000" dirty="0" smtClean="0"/>
              <a:t>Kelią.......................(5 t.)</a:t>
            </a:r>
            <a:endParaRPr lang="lt-LT" sz="40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AR  IŠMOKOME?</a:t>
            </a:r>
            <a:endParaRPr lang="lt-LT" dirty="0"/>
          </a:p>
        </p:txBody>
      </p:sp>
      <p:pic>
        <p:nvPicPr>
          <p:cNvPr id="4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653136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TAŠ-KAI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20-19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18-17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16-15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14-13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12-11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10-</a:t>
                      </a:r>
                    </a:p>
                    <a:p>
                      <a:r>
                        <a:rPr lang="lt-LT" dirty="0" smtClean="0"/>
                        <a:t>9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8-</a:t>
                      </a:r>
                    </a:p>
                    <a:p>
                      <a:r>
                        <a:rPr lang="lt-LT" dirty="0" smtClean="0"/>
                        <a:t>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6-</a:t>
                      </a:r>
                    </a:p>
                    <a:p>
                      <a:r>
                        <a:rPr lang="lt-LT" dirty="0" smtClean="0"/>
                        <a:t>5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mtClean="0"/>
                        <a:t>4-</a:t>
                      </a:r>
                      <a:endParaRPr lang="lt-LT" dirty="0" smtClean="0"/>
                    </a:p>
                    <a:p>
                      <a:r>
                        <a:rPr lang="lt-LT" dirty="0" smtClean="0"/>
                        <a:t>0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PAŽY-MYS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10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9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5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ĮSIVERTINKITE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lt-LT" sz="2800" dirty="0" smtClean="0"/>
              <a:t>Šalia įvertinimo nupieškite pasirinktą šypsenėlę </a:t>
            </a:r>
            <a:r>
              <a:rPr lang="lt-LT" dirty="0" smtClean="0"/>
              <a:t>-</a:t>
            </a:r>
          </a:p>
          <a:p>
            <a:pPr algn="ctr">
              <a:buNone/>
            </a:pPr>
            <a:endParaRPr lang="lt-LT" sz="1200" dirty="0" smtClean="0">
              <a:sym typeface="Wingdings" pitchFamily="2" charset="2"/>
            </a:endParaRPr>
          </a:p>
          <a:p>
            <a:pPr>
              <a:buNone/>
            </a:pPr>
            <a:r>
              <a:rPr lang="lt-LT" sz="4000" dirty="0" smtClean="0">
                <a:sym typeface="Wingdings" pitchFamily="2" charset="2"/>
              </a:rPr>
              <a:t> - </a:t>
            </a:r>
            <a:r>
              <a:rPr lang="lt-LT" dirty="0" smtClean="0">
                <a:sym typeface="Wingdings" pitchFamily="2" charset="2"/>
              </a:rPr>
              <a:t>VISKĄ SUPRATAU</a:t>
            </a:r>
            <a:r>
              <a:rPr lang="lt-LT" sz="4000" dirty="0" smtClean="0">
                <a:sym typeface="Wingdings" pitchFamily="2" charset="2"/>
              </a:rPr>
              <a:t>,</a:t>
            </a:r>
            <a:r>
              <a:rPr lang="lt-LT" dirty="0" smtClean="0">
                <a:sym typeface="Wingdings" pitchFamily="2" charset="2"/>
              </a:rPr>
              <a:t>ŠAUNIAI PADIRBĖJAU!</a:t>
            </a:r>
          </a:p>
          <a:p>
            <a:pPr>
              <a:buNone/>
            </a:pPr>
            <a:r>
              <a:rPr lang="lt-LT" sz="4000" dirty="0" smtClean="0">
                <a:sym typeface="Wingdings" pitchFamily="2" charset="2"/>
              </a:rPr>
              <a:t> - </a:t>
            </a:r>
            <a:r>
              <a:rPr lang="lt-LT" dirty="0" smtClean="0">
                <a:sym typeface="Wingdings" pitchFamily="2" charset="2"/>
              </a:rPr>
              <a:t>NELABAI SUPRATAU, NEATIDŽIAI KLAUSIAU...</a:t>
            </a:r>
          </a:p>
          <a:p>
            <a:pPr>
              <a:buNone/>
            </a:pPr>
            <a:r>
              <a:rPr lang="lt-LT" sz="4000" dirty="0" smtClean="0">
                <a:sym typeface="Wingdings" pitchFamily="2" charset="2"/>
              </a:rPr>
              <a:t> - </a:t>
            </a:r>
            <a:r>
              <a:rPr lang="lt-LT" dirty="0" smtClean="0">
                <a:sym typeface="Wingdings" pitchFamily="2" charset="2"/>
              </a:rPr>
              <a:t>PAINU, VISAI NESUPRANTU, PAMOKOJE TIK SNAUDŽIAU...</a:t>
            </a:r>
            <a:endParaRPr lang="lt-LT" dirty="0" smtClean="0"/>
          </a:p>
          <a:p>
            <a:pPr algn="ctr">
              <a:buNone/>
            </a:pPr>
            <a:endParaRPr lang="lt-LT" sz="2000" dirty="0" smtClean="0">
              <a:sym typeface="Wingdings" pitchFamily="2" charset="2"/>
            </a:endParaRPr>
          </a:p>
          <a:p>
            <a:pPr algn="ctr">
              <a:buNone/>
            </a:pPr>
            <a:r>
              <a:rPr lang="lt-LT" sz="6000" dirty="0" smtClean="0">
                <a:sym typeface="Wingdings" pitchFamily="2" charset="2"/>
              </a:rPr>
              <a:t>  </a:t>
            </a:r>
          </a:p>
          <a:p>
            <a:pPr algn="ctr">
              <a:buNone/>
            </a:pPr>
            <a:endParaRPr lang="lt-LT" sz="6000" dirty="0" smtClean="0">
              <a:sym typeface="Wingdings" pitchFamily="2" charset="2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mtClean="0"/>
              <a:t>REFLEKSIJA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523</Words>
  <Application>Microsoft Office PowerPoint</Application>
  <PresentationFormat>Demonstracija ekrane (4:3)</PresentationFormat>
  <Paragraphs>164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26" baseType="lpstr">
      <vt:lpstr>Konkursas</vt:lpstr>
      <vt:lpstr>VEIKSMAŽODŽIO GRAMATINIŲ POŽYMIŲ KARTOJIMAS,  VARTOSENA</vt:lpstr>
      <vt:lpstr>PAMOKOS TIKSLAI IR UŽDAVINIAI</vt:lpstr>
      <vt:lpstr>KARTOJAME</vt:lpstr>
      <vt:lpstr>PASITIKRINAME</vt:lpstr>
      <vt:lpstr>KARTOJAME</vt:lpstr>
      <vt:lpstr>PASITIKRINAME</vt:lpstr>
      <vt:lpstr>KARTOJAME</vt:lpstr>
      <vt:lpstr>PASITIKRINAME</vt:lpstr>
      <vt:lpstr>KARTOJAME</vt:lpstr>
      <vt:lpstr>KARTOJAME</vt:lpstr>
      <vt:lpstr>KARTOJAME</vt:lpstr>
      <vt:lpstr>KARTOJAME</vt:lpstr>
      <vt:lpstr>KARTOJAME</vt:lpstr>
      <vt:lpstr>KARTOJAME</vt:lpstr>
      <vt:lpstr>VARTOSENA</vt:lpstr>
      <vt:lpstr>VARTOSENA</vt:lpstr>
      <vt:lpstr>VARTOSENA</vt:lpstr>
      <vt:lpstr>VARTOSENA</vt:lpstr>
      <vt:lpstr>VARTOSENA</vt:lpstr>
      <vt:lpstr>VARTOSENA</vt:lpstr>
      <vt:lpstr>AR  IŠMOKOME?</vt:lpstr>
      <vt:lpstr>AR  IŠMOKOME?</vt:lpstr>
      <vt:lpstr>AR  IŠMOKOME?</vt:lpstr>
      <vt:lpstr>ĮSIVERTINKITE</vt:lpstr>
      <vt:lpstr>REFLEKSIJA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VEIKSMAŽODŽIO VARTOSENA</dc:title>
  <dc:creator>laima</dc:creator>
  <cp:lastModifiedBy>laima</cp:lastModifiedBy>
  <cp:revision>33</cp:revision>
  <dcterms:created xsi:type="dcterms:W3CDTF">2014-02-12T12:37:25Z</dcterms:created>
  <dcterms:modified xsi:type="dcterms:W3CDTF">2014-02-23T09:36:51Z</dcterms:modified>
</cp:coreProperties>
</file>