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1" r:id="rId4"/>
    <p:sldId id="271" r:id="rId5"/>
    <p:sldId id="270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tusis trikamp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grpSp>
        <p:nvGrpSpPr>
          <p:cNvPr id="2" name="Grupė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Laisva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Laisva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Laisva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iesioji jungti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Ševronas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as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tatusis trikamp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iesioji jungti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as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as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isva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Laisva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tatusis trikamp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iesioji jungti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6661D6-9599-418D-9CB7-8CD6A3347C23}" type="datetimeFigureOut">
              <a:rPr lang="lt-LT" smtClean="0"/>
              <a:pPr/>
              <a:t>2014.02.23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5C8F6F-CF02-47A3-B91C-A27A1F4682F2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4400" dirty="0" smtClean="0"/>
              <a:t>LINKSNIUOJAMŲJŲ KALBOS DALIŲ APIBENDRINIMAS. PANAŠUMAI IR SKIRTUMAI.</a:t>
            </a:r>
          </a:p>
          <a:p>
            <a:pPr>
              <a:buNone/>
            </a:pPr>
            <a:endParaRPr lang="lt-LT" sz="44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pic>
        <p:nvPicPr>
          <p:cNvPr id="4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05064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683568" y="2204864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1170"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POŽYMIAI</a:t>
                      </a:r>
                      <a:endParaRPr lang="lt-L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DAIKTAVARDIS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BŪDVARDIS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Parodo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Atsako į klausimus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Kaitomi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Derinami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/>
              <a:t>DAIKTAVARDIS IR BŪDVARDIS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800" dirty="0" smtClean="0"/>
              <a:t>1.Skaitvardžiai nurodo... arba...</a:t>
            </a:r>
          </a:p>
          <a:p>
            <a:pPr>
              <a:buNone/>
            </a:pPr>
            <a:r>
              <a:rPr lang="lt-LT" sz="2800" dirty="0" smtClean="0"/>
              <a:t>    Pateikite pavyzdžių.</a:t>
            </a:r>
          </a:p>
          <a:p>
            <a:pPr>
              <a:buNone/>
            </a:pPr>
            <a:endParaRPr lang="lt-LT" sz="2800" dirty="0" smtClean="0"/>
          </a:p>
          <a:p>
            <a:r>
              <a:rPr lang="lt-LT" sz="2800" dirty="0" smtClean="0"/>
              <a:t>2. Kurie skaitvardžiai yra kiekiniai, o kurie kelintiniai:</a:t>
            </a:r>
          </a:p>
          <a:p>
            <a:pPr>
              <a:buNone/>
            </a:pPr>
            <a:r>
              <a:rPr lang="lt-LT" sz="2800" dirty="0" smtClean="0"/>
              <a:t>   11 sąsiuvinių, 13 vaikų, 12 dieną, 18 pasakų, 13 valandą, 17 krūmą, 16 knygų, 5 mokinį.</a:t>
            </a:r>
          </a:p>
          <a:p>
            <a:pPr>
              <a:buNone/>
            </a:pPr>
            <a:endParaRPr lang="lt-LT" sz="2800" dirty="0" smtClean="0"/>
          </a:p>
          <a:p>
            <a:pPr>
              <a:buNone/>
            </a:pPr>
            <a:r>
              <a:rPr lang="lt-LT" sz="2800" dirty="0" smtClean="0"/>
              <a:t>3. Skaitvardžiai </a:t>
            </a:r>
            <a:r>
              <a:rPr lang="lt-LT" sz="2800" dirty="0" smtClean="0"/>
              <a:t>linksniuojami.</a:t>
            </a:r>
            <a:endParaRPr lang="lt-LT" sz="2800" dirty="0" smtClean="0"/>
          </a:p>
          <a:p>
            <a:endParaRPr lang="lt-LT" dirty="0" smtClean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SKAITVARDIS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lt-LT" sz="2800" dirty="0" smtClean="0"/>
              <a:t>1.Įvardis yra kalbos dalis, kuri </a:t>
            </a:r>
            <a:r>
              <a:rPr lang="lt-LT" sz="2800" b="1" dirty="0" smtClean="0"/>
              <a:t>parodo </a:t>
            </a:r>
          </a:p>
          <a:p>
            <a:pPr>
              <a:buNone/>
            </a:pPr>
            <a:r>
              <a:rPr lang="lt-LT" sz="2800" b="1" dirty="0" smtClean="0"/>
              <a:t>daiktą, ypatybę, skaičių, bet jų nepavadina.</a:t>
            </a:r>
          </a:p>
          <a:p>
            <a:pPr>
              <a:buNone/>
            </a:pPr>
            <a:r>
              <a:rPr lang="lt-LT" sz="2800" u="sng" dirty="0" smtClean="0"/>
              <a:t>    Kurias kalbos dalis pavaduoja įvardis?</a:t>
            </a:r>
          </a:p>
          <a:p>
            <a:pPr>
              <a:buNone/>
            </a:pPr>
            <a:endParaRPr lang="lt-LT" sz="1000" u="sng" dirty="0" smtClean="0"/>
          </a:p>
          <a:p>
            <a:pPr>
              <a:buNone/>
            </a:pPr>
            <a:r>
              <a:rPr lang="lt-LT" sz="2800" dirty="0" smtClean="0"/>
              <a:t>2.Įvardžiai </a:t>
            </a:r>
            <a:r>
              <a:rPr lang="lt-LT" sz="2800" u="sng" dirty="0" smtClean="0"/>
              <a:t>kaitomi linksniais</a:t>
            </a:r>
            <a:r>
              <a:rPr lang="lt-LT" sz="2800" dirty="0" smtClean="0"/>
              <a:t>, kai kurie – skaičiais ir giminėmis.</a:t>
            </a:r>
          </a:p>
          <a:p>
            <a:pPr>
              <a:buNone/>
            </a:pPr>
            <a:endParaRPr lang="lt-LT" sz="1000" dirty="0" smtClean="0"/>
          </a:p>
          <a:p>
            <a:pPr>
              <a:buNone/>
            </a:pPr>
            <a:r>
              <a:rPr lang="lt-LT" sz="2800" dirty="0" smtClean="0"/>
              <a:t>3.Dažniausiai vartojami šie įvardžiai:</a:t>
            </a:r>
          </a:p>
          <a:p>
            <a:pPr>
              <a:buNone/>
            </a:pPr>
            <a:r>
              <a:rPr lang="lt-LT" sz="2800" dirty="0" smtClean="0"/>
              <a:t>Aš, tu, jis, ji, mes, jūs, jie, jos, šis, ši, tas, ta, anas, ana, toks, tokia, kas, koks, kokia, kuris, kuri, kitas, kita, keli, kelintas, kelinta.</a:t>
            </a:r>
          </a:p>
          <a:p>
            <a:pPr>
              <a:buNone/>
            </a:pPr>
            <a:endParaRPr lang="lt-LT" sz="2800" u="sng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ĮVARDIS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lt-LT" dirty="0" smtClean="0"/>
              <a:t>  Daiktavardžius pabraukite vienu brūkšniu, būdvardžius – dviem, skaitvardžius – </a:t>
            </a:r>
            <a:r>
              <a:rPr lang="lt-LT" dirty="0" smtClean="0"/>
              <a:t>vingiuota linija, </a:t>
            </a:r>
            <a:r>
              <a:rPr lang="lt-LT" dirty="0" smtClean="0"/>
              <a:t>įvardžius – brūkšneliais.</a:t>
            </a:r>
          </a:p>
          <a:p>
            <a:pPr algn="just">
              <a:buNone/>
            </a:pPr>
            <a:endParaRPr lang="lt-LT" dirty="0" smtClean="0"/>
          </a:p>
          <a:p>
            <a:pPr algn="just">
              <a:buNone/>
            </a:pPr>
            <a:r>
              <a:rPr lang="lt-LT" sz="3200" dirty="0" smtClean="0"/>
              <a:t>  To krašto karalius gyveno gražiuose rūmuose ir turėjo tris dukteris. Pirmoji princesė buvo labai protinga, antroji – teisinga, o trečioji – labai graži. Jos visos labai norėjo ištekėti. (</a:t>
            </a:r>
            <a:r>
              <a:rPr lang="lt-LT" sz="3200" dirty="0" smtClean="0"/>
              <a:t>16 </a:t>
            </a:r>
            <a:r>
              <a:rPr lang="lt-LT" sz="3200" dirty="0" smtClean="0"/>
              <a:t>t.)</a:t>
            </a:r>
            <a:endParaRPr lang="lt-LT" sz="32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PASITIKRINKITE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 smtClean="0"/>
              <a:t>Šalia įvertinimo nupieškite pasirinktą šypsenėlę </a:t>
            </a:r>
            <a:r>
              <a:rPr lang="lt-LT" dirty="0" smtClean="0"/>
              <a:t>-</a:t>
            </a:r>
          </a:p>
          <a:p>
            <a:pPr algn="ctr">
              <a:buNone/>
            </a:pPr>
            <a:endParaRPr lang="lt-LT" sz="1400" dirty="0" smtClean="0">
              <a:sym typeface="Wingdings" pitchFamily="2" charset="2"/>
            </a:endParaRPr>
          </a:p>
          <a:p>
            <a:pPr>
              <a:buNone/>
            </a:pPr>
            <a:r>
              <a:rPr lang="lt-LT" sz="4400" dirty="0" smtClean="0">
                <a:sym typeface="Wingdings" pitchFamily="2" charset="2"/>
              </a:rPr>
              <a:t> - </a:t>
            </a:r>
            <a:r>
              <a:rPr lang="lt-LT" dirty="0" smtClean="0">
                <a:sym typeface="Wingdings" pitchFamily="2" charset="2"/>
              </a:rPr>
              <a:t>VISKĄ SUPRATAU</a:t>
            </a:r>
            <a:r>
              <a:rPr lang="lt-LT" sz="2400" dirty="0" smtClean="0">
                <a:sym typeface="Wingdings" pitchFamily="2" charset="2"/>
              </a:rPr>
              <a:t>,</a:t>
            </a:r>
            <a:r>
              <a:rPr lang="lt-LT" dirty="0" smtClean="0">
                <a:sym typeface="Wingdings" pitchFamily="2" charset="2"/>
              </a:rPr>
              <a:t>ŠAUNIAI PADIRBĖJAU!</a:t>
            </a:r>
          </a:p>
          <a:p>
            <a:pPr>
              <a:buNone/>
            </a:pPr>
            <a:r>
              <a:rPr lang="lt-LT" sz="4400" dirty="0" smtClean="0">
                <a:sym typeface="Wingdings" pitchFamily="2" charset="2"/>
              </a:rPr>
              <a:t> - </a:t>
            </a:r>
            <a:r>
              <a:rPr lang="lt-LT" dirty="0" smtClean="0">
                <a:sym typeface="Wingdings" pitchFamily="2" charset="2"/>
              </a:rPr>
              <a:t>NELABAI SUPRATAU, NEATIDŽIAI KLAUSIAU...</a:t>
            </a:r>
          </a:p>
          <a:p>
            <a:pPr>
              <a:buNone/>
            </a:pPr>
            <a:r>
              <a:rPr lang="lt-LT" sz="4400" dirty="0" smtClean="0">
                <a:sym typeface="Wingdings" pitchFamily="2" charset="2"/>
              </a:rPr>
              <a:t> - </a:t>
            </a:r>
            <a:r>
              <a:rPr lang="lt-LT" dirty="0" smtClean="0">
                <a:sym typeface="Wingdings" pitchFamily="2" charset="2"/>
              </a:rPr>
              <a:t>VISAI NESUPRANTU, PAMOKOJE TIK SNAUDŽIAU...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mtClean="0"/>
              <a:t>REFLEKSIJA</a:t>
            </a:r>
            <a:endParaRPr lang="lt-L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492896"/>
            <a:ext cx="2133600" cy="2143125"/>
          </a:xfrm>
        </p:spPr>
      </p:pic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SĖKMĖS!</a:t>
            </a:r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3600" dirty="0" smtClean="0"/>
              <a:t>Pakartoję teorinę medžiagą, atlikę įvairias užduotis, pamokos pabaigoje žinosite, </a:t>
            </a:r>
            <a:r>
              <a:rPr lang="lt-LT" sz="3600" b="1" dirty="0" smtClean="0"/>
              <a:t>kuo panašios ir kuo skiriasi linksniuojamosios kalbos dalys</a:t>
            </a:r>
            <a:r>
              <a:rPr lang="lt-LT" sz="3600" dirty="0" smtClean="0"/>
              <a:t>, rišliame tekste turėsite </a:t>
            </a:r>
            <a:r>
              <a:rPr lang="lt-LT" sz="3600" b="1" dirty="0" smtClean="0"/>
              <a:t>jas surasti ir pabraukti</a:t>
            </a:r>
            <a:r>
              <a:rPr lang="lt-LT" sz="3600" dirty="0" smtClean="0"/>
              <a:t>. </a:t>
            </a:r>
            <a:endParaRPr lang="lt-LT" sz="36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PAMOKOS TIKSLAI IR UŽDAVINIAI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dirty="0" smtClean="0"/>
              <a:t>KALBINĖ MANKŠTA</a:t>
            </a:r>
            <a:endParaRPr lang="lt-LT" sz="44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KARTOJIMAS</a:t>
            </a:r>
            <a:endParaRPr lang="lt-LT" dirty="0"/>
          </a:p>
        </p:txBody>
      </p:sp>
      <p:pic>
        <p:nvPicPr>
          <p:cNvPr id="4" name="Paveikslėlis 3" descr="Mank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420888"/>
            <a:ext cx="3571875" cy="406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 smtClean="0"/>
              <a:t>I gr. mokiniai atsistoja, kai skaitomas DAIKTAVARDIS;</a:t>
            </a:r>
          </a:p>
          <a:p>
            <a:r>
              <a:rPr lang="lt-LT" sz="3200" dirty="0" smtClean="0"/>
              <a:t>II gr</a:t>
            </a:r>
            <a:r>
              <a:rPr lang="lt-LT" sz="3200" dirty="0" smtClean="0"/>
              <a:t>. mokiniai atsistoja, kai skaitomas </a:t>
            </a:r>
            <a:r>
              <a:rPr lang="lt-LT" sz="3200" dirty="0" smtClean="0"/>
              <a:t>BŪDVARDIS;</a:t>
            </a:r>
          </a:p>
          <a:p>
            <a:r>
              <a:rPr lang="lt-LT" sz="3200" dirty="0" smtClean="0"/>
              <a:t>III gr</a:t>
            </a:r>
            <a:r>
              <a:rPr lang="lt-LT" sz="3200" dirty="0" smtClean="0"/>
              <a:t>. mokiniai atsistoja, kai skaitomas </a:t>
            </a:r>
            <a:r>
              <a:rPr lang="lt-LT" sz="3200" dirty="0" smtClean="0"/>
              <a:t>SKAITVARDIS;</a:t>
            </a:r>
          </a:p>
          <a:p>
            <a:r>
              <a:rPr lang="lt-LT" sz="3200" dirty="0" smtClean="0"/>
              <a:t>VISI atsistoja, kai skaitomas ĮVARDIS.</a:t>
            </a:r>
            <a:endParaRPr lang="lt-LT" sz="3200" dirty="0" smtClean="0"/>
          </a:p>
          <a:p>
            <a:endParaRPr lang="lt-LT" sz="3200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000" dirty="0" smtClean="0"/>
              <a:t>KALBINĖ MANKŠTA</a:t>
            </a:r>
            <a:br>
              <a:rPr lang="lt-LT" sz="4000" dirty="0" smtClean="0"/>
            </a:br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4400" dirty="0" smtClean="0"/>
              <a:t>Jūra, puikus, krabas, jis, devyni, miestelis, gilus, didelė, mes, keturi, šuo, tu, jūsų, penkiolika, skaistus, vaikystė, keli.</a:t>
            </a:r>
            <a:endParaRPr lang="lt-LT" sz="44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000" dirty="0" smtClean="0"/>
              <a:t>KALBINĖ MANKŠTA</a:t>
            </a:r>
            <a:br>
              <a:rPr lang="lt-LT" sz="4000" dirty="0" smtClean="0"/>
            </a:br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lt-LT" sz="4000" dirty="0" smtClean="0"/>
              <a:t>1.Užbaikite sakinius:</a:t>
            </a:r>
          </a:p>
          <a:p>
            <a:pPr>
              <a:buFont typeface="Arial" pitchFamily="34" charset="0"/>
              <a:buChar char="•"/>
            </a:pPr>
            <a:r>
              <a:rPr lang="lt-LT" sz="4000" dirty="0" smtClean="0"/>
              <a:t>Daiktavardis yra kalbos dalis, kuri...</a:t>
            </a:r>
          </a:p>
          <a:p>
            <a:pPr>
              <a:buFont typeface="Arial" pitchFamily="34" charset="0"/>
              <a:buChar char="•"/>
            </a:pPr>
            <a:r>
              <a:rPr lang="lt-LT" sz="4000" dirty="0" smtClean="0"/>
              <a:t>Daiktavardis kaitomas...</a:t>
            </a:r>
          </a:p>
          <a:p>
            <a:pPr>
              <a:buFont typeface="Arial" pitchFamily="34" charset="0"/>
              <a:buChar char="•"/>
            </a:pPr>
            <a:r>
              <a:rPr lang="lt-LT" sz="4000" dirty="0" smtClean="0"/>
              <a:t>Daiktavardis yra kurios nors...., </a:t>
            </a:r>
            <a:r>
              <a:rPr lang="lt-LT" sz="4000" dirty="0" err="1" smtClean="0"/>
              <a:t>bet...nekaitomas</a:t>
            </a:r>
            <a:r>
              <a:rPr lang="lt-LT" sz="4000" dirty="0" smtClean="0"/>
              <a:t>.</a:t>
            </a:r>
          </a:p>
          <a:p>
            <a:pPr algn="ctr">
              <a:buNone/>
            </a:pPr>
            <a:r>
              <a:rPr lang="lt-LT" sz="4000" dirty="0" smtClean="0"/>
              <a:t>(pateikite pavyzdžių)</a:t>
            </a:r>
          </a:p>
          <a:p>
            <a:endParaRPr lang="lt-LT" sz="40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DAIKTAVARDIS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lt-LT" sz="4000" dirty="0" smtClean="0"/>
              <a:t>2.Nurodykite šių daiktavardžių gramatinius požymius (giminę, skaičių ir linksnį):</a:t>
            </a:r>
          </a:p>
          <a:p>
            <a:endParaRPr lang="lt-LT" sz="4000" dirty="0" smtClean="0"/>
          </a:p>
          <a:p>
            <a:r>
              <a:rPr lang="lt-LT" sz="4000" dirty="0" smtClean="0"/>
              <a:t>Peliukui,</a:t>
            </a:r>
          </a:p>
          <a:p>
            <a:r>
              <a:rPr lang="lt-LT" sz="4000" dirty="0" smtClean="0"/>
              <a:t>Pavasariais,</a:t>
            </a:r>
          </a:p>
          <a:p>
            <a:r>
              <a:rPr lang="lt-LT" sz="4000" dirty="0" smtClean="0"/>
              <a:t>Šakų.</a:t>
            </a:r>
            <a:endParaRPr lang="lt-LT" sz="40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DAIKTAVARDIS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4000" dirty="0" smtClean="0"/>
              <a:t>1.Užbaikite sakinius:</a:t>
            </a:r>
          </a:p>
          <a:p>
            <a:r>
              <a:rPr lang="lt-LT" sz="4000" dirty="0" smtClean="0"/>
              <a:t>Būdvardis yra kalbos dalis, kuri...</a:t>
            </a:r>
          </a:p>
          <a:p>
            <a:r>
              <a:rPr lang="lt-LT" sz="4000" dirty="0" smtClean="0"/>
              <a:t>Būdvardis kaitomas...</a:t>
            </a:r>
          </a:p>
          <a:p>
            <a:pPr algn="ctr">
              <a:buNone/>
            </a:pPr>
            <a:r>
              <a:rPr lang="lt-LT" sz="4000" dirty="0" smtClean="0"/>
              <a:t>(pateikite pavyzdžių)</a:t>
            </a:r>
          </a:p>
          <a:p>
            <a:endParaRPr lang="lt-LT" sz="4000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BŪDVARDIS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sz="4000" dirty="0" smtClean="0"/>
              <a:t>2.Nurodykite būdvardžių gramatinius požymius:</a:t>
            </a:r>
          </a:p>
          <a:p>
            <a:r>
              <a:rPr lang="lt-LT" sz="4000" b="1" u="sng" dirty="0" smtClean="0"/>
              <a:t>Didelio</a:t>
            </a:r>
            <a:r>
              <a:rPr lang="lt-LT" sz="4000" dirty="0" smtClean="0"/>
              <a:t> veidrodžio;</a:t>
            </a:r>
          </a:p>
          <a:p>
            <a:r>
              <a:rPr lang="lt-LT" sz="4000" b="1" u="sng" dirty="0" smtClean="0"/>
              <a:t>Skaisčią</a:t>
            </a:r>
            <a:r>
              <a:rPr lang="lt-LT" sz="4000" dirty="0" smtClean="0"/>
              <a:t> saulę;</a:t>
            </a:r>
          </a:p>
          <a:p>
            <a:r>
              <a:rPr lang="lt-LT" sz="4000" b="1" u="sng" dirty="0" smtClean="0"/>
              <a:t>Tylių</a:t>
            </a:r>
            <a:r>
              <a:rPr lang="lt-LT" sz="4000" dirty="0" smtClean="0"/>
              <a:t> vaikų.</a:t>
            </a:r>
          </a:p>
          <a:p>
            <a:pPr>
              <a:buNone/>
            </a:pPr>
            <a:endParaRPr lang="lt-LT" sz="4000" dirty="0" smtClean="0"/>
          </a:p>
          <a:p>
            <a:pPr>
              <a:buNone/>
            </a:pPr>
            <a:r>
              <a:rPr lang="lt-LT" sz="4000" dirty="0" smtClean="0"/>
              <a:t>3.Įrodykite, kad būdvardžiai derinami su daiktavardžiais.</a:t>
            </a:r>
          </a:p>
          <a:p>
            <a:pPr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BŪDVARDIS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kursas">
  <a:themeElements>
    <a:clrScheme name="Konkursa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nkursa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nkurs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453</Words>
  <Application>Microsoft Office PowerPoint</Application>
  <PresentationFormat>Demonstracija ekrane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Konkursas</vt:lpstr>
      <vt:lpstr>Skaidrė 1</vt:lpstr>
      <vt:lpstr>PAMOKOS TIKSLAI IR UŽDAVINIAI</vt:lpstr>
      <vt:lpstr>KARTOJIMAS</vt:lpstr>
      <vt:lpstr>KALBINĖ MANKŠTA </vt:lpstr>
      <vt:lpstr>KALBINĖ MANKŠTA </vt:lpstr>
      <vt:lpstr>DAIKTAVARDIS</vt:lpstr>
      <vt:lpstr>DAIKTAVARDIS</vt:lpstr>
      <vt:lpstr>BŪDVARDIS</vt:lpstr>
      <vt:lpstr>BŪDVARDIS</vt:lpstr>
      <vt:lpstr>DAIKTAVARDIS IR BŪDVARDIS</vt:lpstr>
      <vt:lpstr>SKAITVARDIS</vt:lpstr>
      <vt:lpstr>ĮVARDIS</vt:lpstr>
      <vt:lpstr>PASITIKRINKITE</vt:lpstr>
      <vt:lpstr>REFLEKSIJA</vt:lpstr>
      <vt:lpstr>SĖKMĖS!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VALENTINO DIENA!</dc:title>
  <dc:creator>laima</dc:creator>
  <cp:lastModifiedBy>laima</cp:lastModifiedBy>
  <cp:revision>35</cp:revision>
  <dcterms:created xsi:type="dcterms:W3CDTF">2014-02-13T18:10:58Z</dcterms:created>
  <dcterms:modified xsi:type="dcterms:W3CDTF">2014-02-23T09:47:12Z</dcterms:modified>
</cp:coreProperties>
</file>