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D9E2C7-0FEE-4A80-807A-C75FB58F7CC7}" type="datetimeFigureOut">
              <a:rPr lang="en-US" smtClean="0"/>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9E2C7-0FEE-4A80-807A-C75FB58F7CC7}" type="datetimeFigureOut">
              <a:rPr lang="en-US" smtClean="0"/>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D9E2C7-0FEE-4A80-807A-C75FB58F7CC7}" type="datetimeFigureOut">
              <a:rPr lang="en-US" smtClean="0"/>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D9E2C7-0FEE-4A80-807A-C75FB58F7CC7}" type="datetimeFigureOut">
              <a:rPr lang="en-US" smtClean="0"/>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D9E2C7-0FEE-4A80-807A-C75FB58F7CC7}" type="datetimeFigureOut">
              <a:rPr lang="en-US" smtClean="0"/>
              <a:t>2/13/2014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D9E2C7-0FEE-4A80-807A-C75FB58F7CC7}" type="datetimeFigureOut">
              <a:rPr lang="en-US" smtClean="0"/>
              <a:t>2/13/2014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D9E2C7-0FEE-4A80-807A-C75FB58F7CC7}" type="datetimeFigureOut">
              <a:rPr lang="en-US" smtClean="0"/>
              <a:t>2/13/2014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D9E2C7-0FEE-4A80-807A-C75FB58F7CC7}" type="datetimeFigureOut">
              <a:rPr lang="en-US" smtClean="0"/>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D9E2C7-0FEE-4A80-807A-C75FB58F7CC7}" type="datetimeFigureOut">
              <a:rPr lang="en-US" smtClean="0"/>
              <a:t>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9E2C7-0FEE-4A80-807A-C75FB58F7CC7}" type="datetimeFigureOut">
              <a:rPr lang="en-US" smtClean="0"/>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9E2C7-0FEE-4A80-807A-C75FB58F7CC7}" type="datetimeFigureOut">
              <a:rPr lang="en-US" smtClean="0"/>
              <a:t>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0E6C1-C3A6-4CFA-A78A-7B92D74F67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9E2C7-0FEE-4A80-807A-C75FB58F7CC7}" type="datetimeFigureOut">
              <a:rPr lang="en-US" smtClean="0"/>
              <a:t>2/13/2014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0E6C1-C3A6-4CFA-A78A-7B92D74F67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571480"/>
            <a:ext cx="7772400" cy="1470025"/>
          </a:xfrm>
        </p:spPr>
        <p:txBody>
          <a:bodyPr>
            <a:normAutofit/>
          </a:bodyPr>
          <a:lstStyle/>
          <a:p>
            <a:r>
              <a:rPr lang="en-US" sz="6000" dirty="0" err="1" smtClean="0">
                <a:latin typeface="Times New Roman" pitchFamily="18" charset="0"/>
                <a:cs typeface="Times New Roman" pitchFamily="18" charset="0"/>
              </a:rPr>
              <a:t>Kristijonas</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Donelaitis</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214282" y="2357430"/>
            <a:ext cx="6400800" cy="1752600"/>
          </a:xfrm>
        </p:spPr>
        <p:txBody>
          <a:bodyPr/>
          <a:lstStyle/>
          <a:p>
            <a:r>
              <a:rPr lang="en-US" dirty="0" err="1" smtClean="0">
                <a:latin typeface="Times New Roman" pitchFamily="18" charset="0"/>
                <a:cs typeface="Times New Roman" pitchFamily="18" charset="0"/>
              </a:rPr>
              <a:t>Gyvenimas</a:t>
            </a:r>
            <a:r>
              <a:rPr lang="en-US" dirty="0" smtClean="0">
                <a:latin typeface="Times New Roman" pitchFamily="18" charset="0"/>
                <a:cs typeface="Times New Roman" pitchFamily="18" charset="0"/>
              </a:rPr>
              <a:t>, k</a:t>
            </a:r>
            <a:r>
              <a:rPr lang="lt-LT" dirty="0" smtClean="0">
                <a:latin typeface="Times New Roman" pitchFamily="18" charset="0"/>
                <a:cs typeface="Times New Roman" pitchFamily="18" charset="0"/>
              </a:rPr>
              <a:t>ūryba</a:t>
            </a:r>
            <a:endParaRPr lang="en-US" dirty="0">
              <a:latin typeface="Times New Roman" pitchFamily="18" charset="0"/>
              <a:cs typeface="Times New Roman" pitchFamily="18" charset="0"/>
            </a:endParaRPr>
          </a:p>
        </p:txBody>
      </p:sp>
      <p:pic>
        <p:nvPicPr>
          <p:cNvPr id="12290" name="Picture 2" descr="http://t3.gstatic.com/images?q=tbn:ANd9GcSORtCpvwQiQ56aRp5H4ZzW9sXAIqIBWPGEvfes9jXDff1_Ic3X"/>
          <p:cNvPicPr>
            <a:picLocks noChangeAspect="1" noChangeArrowheads="1"/>
          </p:cNvPicPr>
          <p:nvPr/>
        </p:nvPicPr>
        <p:blipFill>
          <a:blip r:embed="rId2"/>
          <a:srcRect/>
          <a:stretch>
            <a:fillRect/>
          </a:stretch>
        </p:blipFill>
        <p:spPr bwMode="auto">
          <a:xfrm>
            <a:off x="5669596" y="2357430"/>
            <a:ext cx="3139632" cy="391000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 </a:t>
            </a:r>
            <a:endParaRPr lang="en-US" dirty="0"/>
          </a:p>
        </p:txBody>
      </p:sp>
      <p:sp>
        <p:nvSpPr>
          <p:cNvPr id="3" name="Content Placeholder 2"/>
          <p:cNvSpPr>
            <a:spLocks noGrp="1"/>
          </p:cNvSpPr>
          <p:nvPr>
            <p:ph idx="1"/>
          </p:nvPr>
        </p:nvSpPr>
        <p:spPr/>
        <p:txBody>
          <a:bodyPr>
            <a:normAutofit/>
          </a:bodyPr>
          <a:lstStyle/>
          <a:p>
            <a:pPr>
              <a:buNone/>
            </a:pPr>
            <a:r>
              <a:rPr lang="lt-LT" sz="2800" dirty="0" smtClean="0">
                <a:latin typeface="Times New Roman" pitchFamily="18" charset="0"/>
                <a:cs typeface="Times New Roman" pitchFamily="18" charset="0"/>
              </a:rPr>
              <a:t>Kristijonas Donelaitis buvo grožinės literatūros pradininkas.</a:t>
            </a:r>
          </a:p>
          <a:p>
            <a:pPr>
              <a:buNone/>
            </a:pPr>
            <a:endParaRPr lang="lt-LT" dirty="0" smtClean="0"/>
          </a:p>
          <a:p>
            <a:pPr>
              <a:buNone/>
            </a:pPr>
            <a:r>
              <a:rPr lang="lt-LT" sz="2800" dirty="0" smtClean="0">
                <a:latin typeface="Times New Roman" pitchFamily="18" charset="0"/>
                <a:cs typeface="Times New Roman" pitchFamily="18" charset="0"/>
              </a:rPr>
              <a:t>Gimė laisvųjų valstiečių šeimoje 1714 m. sausio 1 d. Apie 1731 m. įstojo į Karaliaučiaus Knypuvos katedros mokyklą, kurią baigė 1736–1740 m. Karaliaučiaus universitete studijavo teologiją, lankė lietuvių kalbos seminarą.</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28604"/>
            <a:ext cx="8229600" cy="4525963"/>
          </a:xfrm>
        </p:spPr>
        <p:txBody>
          <a:bodyPr/>
          <a:lstStyle/>
          <a:p>
            <a:pPr>
              <a:buNone/>
            </a:pPr>
            <a:r>
              <a:rPr lang="lt-LT" sz="2800" dirty="0" smtClean="0">
                <a:latin typeface="Times New Roman" pitchFamily="18" charset="0"/>
                <a:cs typeface="Times New Roman" pitchFamily="18" charset="0"/>
              </a:rPr>
              <a:t>1740–1742 m. buvo Stalupėnų mokyklos muzikos mokytojas ir choro vedėjas, nuo 1742 m. mokyklos vedėjas (rektorius). Nuo 1743 m. iki mirties – Tolminkiemio klebonas. Pastatydino mokyklą, klebonų našlių namą, perstatė kleboniją, bažnyčią.</a:t>
            </a:r>
          </a:p>
          <a:p>
            <a:pPr>
              <a:buNone/>
            </a:pPr>
            <a:endParaRPr lang="en-US" dirty="0"/>
          </a:p>
        </p:txBody>
      </p:sp>
      <p:sp>
        <p:nvSpPr>
          <p:cNvPr id="21508" name="AutoShape 4" descr="https://encrypted-tbn2.gstatic.com/images?q=tbn:ANd9GcRYAZHT5tEnEAUFzyfro-txpZKB5-obIe5xaGyEzZWLHc-UawG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09" name="Picture 5" descr="C:\Users\xxx\Desktop\rodyklė.jpg"/>
          <p:cNvPicPr>
            <a:picLocks noChangeAspect="1" noChangeArrowheads="1"/>
          </p:cNvPicPr>
          <p:nvPr/>
        </p:nvPicPr>
        <p:blipFill>
          <a:blip r:embed="rId2"/>
          <a:srcRect/>
          <a:stretch>
            <a:fillRect/>
          </a:stretch>
        </p:blipFill>
        <p:spPr bwMode="auto">
          <a:xfrm>
            <a:off x="5500694" y="2643182"/>
            <a:ext cx="2928945" cy="3890240"/>
          </a:xfrm>
          <a:prstGeom prst="rect">
            <a:avLst/>
          </a:prstGeom>
          <a:noFill/>
        </p:spPr>
      </p:pic>
      <p:pic>
        <p:nvPicPr>
          <p:cNvPr id="21510" name="Picture 6" descr="C:\Users\xxx\Desktop\rodyklė11.jpg"/>
          <p:cNvPicPr>
            <a:picLocks noChangeAspect="1" noChangeArrowheads="1"/>
          </p:cNvPicPr>
          <p:nvPr/>
        </p:nvPicPr>
        <p:blipFill>
          <a:blip r:embed="rId3"/>
          <a:srcRect/>
          <a:stretch>
            <a:fillRect/>
          </a:stretch>
        </p:blipFill>
        <p:spPr bwMode="auto">
          <a:xfrm>
            <a:off x="265112" y="3090862"/>
            <a:ext cx="5098689" cy="319565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xxx\Desktop\F129-5203r.jpg"/>
          <p:cNvPicPr>
            <a:picLocks noChangeAspect="1" noChangeArrowheads="1"/>
          </p:cNvPicPr>
          <p:nvPr/>
        </p:nvPicPr>
        <p:blipFill>
          <a:blip r:embed="rId2"/>
          <a:srcRect t="13415"/>
          <a:stretch>
            <a:fillRect/>
          </a:stretch>
        </p:blipFill>
        <p:spPr bwMode="auto">
          <a:xfrm>
            <a:off x="0" y="428604"/>
            <a:ext cx="3803686" cy="5072027"/>
          </a:xfrm>
          <a:prstGeom prst="rect">
            <a:avLst/>
          </a:prstGeom>
          <a:noFill/>
        </p:spPr>
      </p:pic>
      <p:sp>
        <p:nvSpPr>
          <p:cNvPr id="6" name="Rectangle 5"/>
          <p:cNvSpPr/>
          <p:nvPr/>
        </p:nvSpPr>
        <p:spPr>
          <a:xfrm>
            <a:off x="0" y="5143512"/>
            <a:ext cx="4129144" cy="923330"/>
          </a:xfrm>
          <a:prstGeom prst="rect">
            <a:avLst/>
          </a:prstGeom>
          <a:noFill/>
        </p:spPr>
        <p:txBody>
          <a:bodyPr wrap="none" lIns="91440" tIns="45720" rIns="91440" bIns="45720">
            <a:spAutoFit/>
          </a:bodyPr>
          <a:lstStyle/>
          <a:p>
            <a:pPr algn="ctr"/>
            <a:r>
              <a:rPr lang="lt-L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Tolminkiemis </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5363" name="Picture 3" descr="C:\Users\xxx\Desktop\F129-5204r.jpg"/>
          <p:cNvPicPr>
            <a:picLocks noChangeAspect="1" noChangeArrowheads="1"/>
          </p:cNvPicPr>
          <p:nvPr/>
        </p:nvPicPr>
        <p:blipFill>
          <a:blip r:embed="rId3"/>
          <a:srcRect l="7680"/>
          <a:stretch>
            <a:fillRect/>
          </a:stretch>
        </p:blipFill>
        <p:spPr bwMode="auto">
          <a:xfrm>
            <a:off x="3786182" y="500042"/>
            <a:ext cx="5152766" cy="3643338"/>
          </a:xfrm>
          <a:prstGeom prst="rect">
            <a:avLst/>
          </a:prstGeom>
          <a:noFill/>
        </p:spPr>
      </p:pic>
      <p:sp>
        <p:nvSpPr>
          <p:cNvPr id="8" name="Rectangle 7"/>
          <p:cNvSpPr/>
          <p:nvPr/>
        </p:nvSpPr>
        <p:spPr>
          <a:xfrm>
            <a:off x="3711101" y="4071942"/>
            <a:ext cx="5432899" cy="923330"/>
          </a:xfrm>
          <a:prstGeom prst="rect">
            <a:avLst/>
          </a:prstGeom>
          <a:noFill/>
        </p:spPr>
        <p:txBody>
          <a:bodyPr wrap="none" lIns="91440" tIns="45720" rIns="91440" bIns="45720">
            <a:spAutoFit/>
          </a:bodyPr>
          <a:lstStyle/>
          <a:p>
            <a:pPr algn="ctr"/>
            <a:r>
              <a:rPr lang="lt-L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Donela</a:t>
            </a:r>
            <a:r>
              <a:rPr lang="en-US" sz="54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a:t>
            </a:r>
            <a:r>
              <a:rPr lang="lt-L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čio namas </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Kūryba </a:t>
            </a:r>
            <a:endParaRPr lang="en-US" dirty="0"/>
          </a:p>
        </p:txBody>
      </p:sp>
      <p:sp>
        <p:nvSpPr>
          <p:cNvPr id="3" name="Content Placeholder 2"/>
          <p:cNvSpPr>
            <a:spLocks noGrp="1"/>
          </p:cNvSpPr>
          <p:nvPr>
            <p:ph idx="1"/>
          </p:nvPr>
        </p:nvSpPr>
        <p:spPr/>
        <p:txBody>
          <a:bodyPr>
            <a:normAutofit/>
          </a:bodyPr>
          <a:lstStyle/>
          <a:p>
            <a:pPr>
              <a:buNone/>
            </a:pPr>
            <a:r>
              <a:rPr lang="lt-LT" sz="2800" dirty="0" smtClean="0">
                <a:latin typeface="Times New Roman" pitchFamily="18" charset="0"/>
                <a:cs typeface="Times New Roman" pitchFamily="18" charset="0"/>
              </a:rPr>
              <a:t>Laisvalaikiu rašė eiles lietuvių ir vokiečių kalba, komponavo muziką, dirbo barometrus, muzikos instrumentus, optinius prietaisus. Pirmieji du poeto gyvenimo Tolminkiemyje dešimtmečiai buvo nepalankūs jo kūrybiniam darbui. Atsidėti kūrybai trukdė įtempti santykiai su vietos valdžia. Kliudė ir Septynerių metų karas (1756–1763), kuris 1756 m. tiesiogiai palietė Tolminkiemį.</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lt-LT" sz="2800" dirty="0" smtClean="0">
                <a:latin typeface="Times New Roman" pitchFamily="18" charset="0"/>
                <a:cs typeface="Times New Roman" pitchFamily="18" charset="0"/>
              </a:rPr>
              <a:t>Literatūrinį darbą K. Donelaitis pradėjo apie 1740–1743 m. Išlikusios 6 pasakėčios, spėjama, parašytos ankstyvuoju kūrybos laikotarpiu – „Lapės ir gandro čėsnis“, „Rudikis jomarkininks“, „Šuo Didgalvis“, „Pasaka apie šūdvabalį“, „Vilks provininks“, „Aužuols gyrpelnys paskelbė rinkinyje „Aisopas“ Tai pirmieji originalūs šio žanro kūriniai lietuvių literatūroje. </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28596" y="1285860"/>
            <a:ext cx="8229600" cy="4525963"/>
          </a:xfrm>
        </p:spPr>
        <p:txBody>
          <a:bodyPr>
            <a:normAutofit/>
          </a:bodyPr>
          <a:lstStyle/>
          <a:p>
            <a:pPr>
              <a:buNone/>
            </a:pPr>
            <a:r>
              <a:rPr lang="lt-LT" dirty="0" smtClean="0"/>
              <a:t>Pagrindinis jo kūrinys yra ,, Metai ‘’</a:t>
            </a:r>
          </a:p>
          <a:p>
            <a:pPr>
              <a:buNone/>
            </a:pPr>
            <a:endParaRPr lang="lt-LT" dirty="0"/>
          </a:p>
          <a:p>
            <a:pPr>
              <a:buNone/>
            </a:pPr>
            <a:endParaRPr lang="en-US" dirty="0"/>
          </a:p>
        </p:txBody>
      </p:sp>
      <p:pic>
        <p:nvPicPr>
          <p:cNvPr id="16386" name="Picture 2" descr="C:\Users\xxx\Desktop\images.jpg"/>
          <p:cNvPicPr>
            <a:picLocks noChangeAspect="1" noChangeArrowheads="1"/>
          </p:cNvPicPr>
          <p:nvPr/>
        </p:nvPicPr>
        <p:blipFill>
          <a:blip r:embed="rId2"/>
          <a:srcRect/>
          <a:stretch>
            <a:fillRect/>
          </a:stretch>
        </p:blipFill>
        <p:spPr bwMode="auto">
          <a:xfrm>
            <a:off x="4857752" y="2000240"/>
            <a:ext cx="3587290" cy="464344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buNone/>
            </a:pPr>
            <a:r>
              <a:rPr lang="lt-LT" dirty="0" smtClean="0"/>
              <a:t>Pagrindinį savo kūrinį, poemą „Metai“, K. Donelaitis rašė veikiausiai 1765–1775m., tiksli data nežinoma. K. Donelaitis davė pavadinimus tik atskiroms poemos dalims: „Pavasario linksmybės“, „Vasaros darbai“, „Rudenio gėrybės“ ir „Žiemos rūpesčiai“. Pavadinimas „Metai“ pirmą kartą pavartotas Liudviko Rėzos parengtame pirmajame K. Donelaičio poemos leidime. Pats K. Donelaitis savo kūrybos nespausdino. Pirmasis K. Donelaičio raštų leidėjas buvo Liudvikas Rėza, „Metus“ jis paskelbė 1818 m. Ciklo dalis L. Rėza kiek patrumpino, paredagavo, sujungė į vieną kūrinį ir išleido kartu su vertimu į vokiečių kalbą.</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00034" y="2428868"/>
            <a:ext cx="8115328" cy="3482981"/>
          </a:xfrm>
        </p:spPr>
        <p:txBody>
          <a:bodyPr>
            <a:normAutofit/>
          </a:bodyPr>
          <a:lstStyle/>
          <a:p>
            <a:pPr>
              <a:buNone/>
            </a:pPr>
            <a:r>
              <a:rPr lang="lt-LT" sz="5400" dirty="0" smtClean="0">
                <a:latin typeface="Times New Roman" pitchFamily="18" charset="0"/>
                <a:cs typeface="Times New Roman" pitchFamily="18" charset="0"/>
              </a:rPr>
              <a:t>Ačiū, kad įdėmiai</a:t>
            </a:r>
            <a:r>
              <a:rPr lang="en-US" sz="5400" dirty="0">
                <a:latin typeface="Times New Roman" pitchFamily="18" charset="0"/>
                <a:cs typeface="Times New Roman" pitchFamily="18" charset="0"/>
              </a:rPr>
              <a:t> </a:t>
            </a:r>
            <a:r>
              <a:rPr lang="lt-LT" sz="5400" dirty="0" smtClean="0">
                <a:latin typeface="Times New Roman" pitchFamily="18" charset="0"/>
                <a:cs typeface="Times New Roman" pitchFamily="18" charset="0"/>
              </a:rPr>
              <a:t>klausėtės</a:t>
            </a:r>
            <a:r>
              <a:rPr lang="en-US" sz="5400"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929190" y="3357562"/>
            <a:ext cx="3757610" cy="3186121"/>
          </a:xfrm>
        </p:spPr>
        <p:txBody>
          <a:bodyPr/>
          <a:lstStyle/>
          <a:p>
            <a:pPr>
              <a:buNone/>
            </a:pPr>
            <a:r>
              <a:rPr lang="en-US" dirty="0" err="1" smtClean="0"/>
              <a:t>Pateikt</a:t>
            </a:r>
            <a:r>
              <a:rPr lang="lt-LT" dirty="0" smtClean="0"/>
              <a:t>į kūrė: Viktorija Žymantaitė</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349</Words>
  <Application>Microsoft Office PowerPoint</Application>
  <PresentationFormat>On-screen Show (4:3)</PresentationFormat>
  <Paragraphs>16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Kristijonas Donelaitis</vt:lpstr>
      <vt:lpstr>Biografija </vt:lpstr>
      <vt:lpstr>Slide 3</vt:lpstr>
      <vt:lpstr>Slide 4</vt:lpstr>
      <vt:lpstr>Kūryba </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Kristijonas Donelaitis</dc:title>
  <dc:creator>xxx</dc:creator>
  <cp:lastModifiedBy>xxx</cp:lastModifiedBy>
  <cp:revision>7</cp:revision>
  <dcterms:created xsi:type="dcterms:W3CDTF">2014-02-13T14:56:39Z</dcterms:created>
  <dcterms:modified xsi:type="dcterms:W3CDTF">2014-02-13T16:04:43Z</dcterms:modified>
</cp:coreProperties>
</file>