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3" r:id="rId9"/>
    <p:sldId id="262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package" Target="../embeddings/Microsoft_Word_Document1.doc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&#353;altiniai.info/index/details/136" TargetMode="External"/><Relationship Id="rId2" Type="http://schemas.openxmlformats.org/officeDocument/2006/relationships/hyperlink" Target="http://lt.wikipedia.org/wiki/Klasicizma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r>
              <a:rPr lang="lt-LT" sz="6000" dirty="0" smtClean="0">
                <a:ln>
                  <a:solidFill>
                    <a:srgbClr val="0070C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Klasicizmas</a:t>
            </a:r>
            <a:endParaRPr lang="lt-LT" sz="6000" dirty="0">
              <a:ln>
                <a:solidFill>
                  <a:srgbClr val="0070C0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11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1905000"/>
          </a:xfrm>
        </p:spPr>
        <p:txBody>
          <a:bodyPr/>
          <a:lstStyle/>
          <a:p>
            <a:r>
              <a:rPr lang="lt-LT" dirty="0" smtClean="0"/>
              <a:t> </a:t>
            </a:r>
            <a:r>
              <a:rPr lang="lt-LT" sz="2800" dirty="0" smtClean="0">
                <a:solidFill>
                  <a:schemeClr val="tx1"/>
                </a:solidFill>
              </a:rPr>
              <a:t>Klasicizmas </a:t>
            </a:r>
            <a:r>
              <a:rPr lang="lt-LT" sz="2800" dirty="0">
                <a:solidFill>
                  <a:schemeClr val="tx1"/>
                </a:solidFill>
              </a:rPr>
              <a:t>(lot. </a:t>
            </a:r>
            <a:r>
              <a:rPr lang="lt-LT" sz="2800" dirty="0" err="1">
                <a:solidFill>
                  <a:schemeClr val="tx1"/>
                </a:solidFill>
              </a:rPr>
              <a:t>classicus</a:t>
            </a:r>
            <a:r>
              <a:rPr lang="lt-LT" sz="2800" dirty="0">
                <a:solidFill>
                  <a:schemeClr val="tx1"/>
                </a:solidFill>
              </a:rPr>
              <a:t> – geriausias, pavyzdinis) – XVII a.–XIX a. I pusės Vakarų Europos literatūros ir meno epocha.</a:t>
            </a:r>
          </a:p>
          <a:p>
            <a:endParaRPr lang="lt-LT" sz="2800" dirty="0">
              <a:solidFill>
                <a:schemeClr val="tx1"/>
              </a:solidFill>
            </a:endParaRPr>
          </a:p>
          <a:p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lt-LT" dirty="0" smtClean="0">
                <a:solidFill>
                  <a:schemeClr val="tx1"/>
                </a:solidFill>
              </a:rPr>
              <a:t>Kas yra klasicizmas?</a:t>
            </a:r>
            <a:endParaRPr lang="lt-L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246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2286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dirty="0">
                <a:solidFill>
                  <a:schemeClr val="tx1"/>
                </a:solidFill>
              </a:rPr>
              <a:t>Klasicizmo autoriai, remdamiesi Antikos kūriniais, stengėsi objektyviai vaizduoti tai, kas žmogui būdinga, tipiška, o ne ieškoti kokių nors išskirtinių </a:t>
            </a:r>
            <a:r>
              <a:rPr lang="lt-LT" sz="3600" dirty="0" smtClean="0">
                <a:solidFill>
                  <a:schemeClr val="tx1"/>
                </a:solidFill>
              </a:rPr>
              <a:t>savybių.</a:t>
            </a:r>
            <a:endParaRPr lang="lt-LT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562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7408333" cy="4648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2800" dirty="0">
                <a:solidFill>
                  <a:schemeClr val="tx1"/>
                </a:solidFill>
              </a:rPr>
              <a:t>Klasicizmas iškelia harmonijos, saiko idealus. Klasicizmą apibrėžia 4 svarbiausi bruožai: </a:t>
            </a:r>
            <a:r>
              <a:rPr lang="lt-LT" sz="2800" dirty="0" smtClean="0">
                <a:solidFill>
                  <a:schemeClr val="tx1"/>
                </a:solidFill>
              </a:rPr>
              <a:t>1.Pagarba </a:t>
            </a:r>
            <a:r>
              <a:rPr lang="lt-LT" sz="2800" dirty="0">
                <a:solidFill>
                  <a:schemeClr val="tx1"/>
                </a:solidFill>
              </a:rPr>
              <a:t>proto galioms (literatūra kuriama vadovaujantis ne jausmu, bet </a:t>
            </a:r>
            <a:r>
              <a:rPr lang="lt-LT" sz="2800" dirty="0" smtClean="0">
                <a:solidFill>
                  <a:schemeClr val="tx1"/>
                </a:solidFill>
              </a:rPr>
              <a:t>protu). 2.Gamtos </a:t>
            </a:r>
            <a:r>
              <a:rPr lang="lt-LT" sz="2800" dirty="0">
                <a:solidFill>
                  <a:schemeClr val="tx1"/>
                </a:solidFill>
              </a:rPr>
              <a:t>imitavimas (meno kūrinyje gamta reikia grožėtis ir suvokti jos </a:t>
            </a:r>
            <a:r>
              <a:rPr lang="lt-LT" sz="2800" dirty="0" smtClean="0">
                <a:solidFill>
                  <a:schemeClr val="tx1"/>
                </a:solidFill>
              </a:rPr>
              <a:t>kilnumą). 3.Antikos </a:t>
            </a:r>
            <a:r>
              <a:rPr lang="lt-LT" sz="2800" dirty="0">
                <a:solidFill>
                  <a:schemeClr val="tx1"/>
                </a:solidFill>
              </a:rPr>
              <a:t>meno laikymas sektinu pavyzdžiu (klasikinės literatūros pavyzdžiai tampa pavyzdiniai, individualumas paverčiamas bendrumu, tai, kas laikina,- </a:t>
            </a:r>
            <a:r>
              <a:rPr lang="lt-LT" sz="2800" dirty="0" smtClean="0">
                <a:solidFill>
                  <a:schemeClr val="tx1"/>
                </a:solidFill>
              </a:rPr>
              <a:t>amžinybe).  4.Tobulo </a:t>
            </a:r>
            <a:r>
              <a:rPr lang="lt-LT" sz="2800" dirty="0">
                <a:solidFill>
                  <a:schemeClr val="tx1"/>
                </a:solidFill>
              </a:rPr>
              <a:t>meninio meistriškumo taisyklių sukūrimas.</a:t>
            </a:r>
          </a:p>
        </p:txBody>
      </p:sp>
    </p:spTree>
    <p:extLst>
      <p:ext uri="{BB962C8B-B14F-4D97-AF65-F5344CB8AC3E}">
        <p14:creationId xmlns:p14="http://schemas.microsoft.com/office/powerpoint/2010/main" val="2425260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5400"/>
            <a:ext cx="7408333" cy="4495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3200" dirty="0">
                <a:solidFill>
                  <a:schemeClr val="tx1"/>
                </a:solidFill>
              </a:rPr>
              <a:t>Iš Antikos tragedijų perimtas „aukštasis stilius“ vaizduojant kilnius, didingus, tragiškus dalykus, iš komedijų – „žemasis“ (buitinis) stilius. Kilniems dalykams perteikti tiko tik „aukštieji“ žanrai – tragedija, odė, himnas, buitiniams – „žemieji“: komedija, satyra, epigrama. Kūrinių kompozicija ir pagrindinė mintis aiški, nuosekli. </a:t>
            </a:r>
          </a:p>
        </p:txBody>
      </p:sp>
    </p:spTree>
    <p:extLst>
      <p:ext uri="{BB962C8B-B14F-4D97-AF65-F5344CB8AC3E}">
        <p14:creationId xmlns:p14="http://schemas.microsoft.com/office/powerpoint/2010/main" val="2689506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>
                <a:solidFill>
                  <a:schemeClr val="tx1"/>
                </a:solidFill>
              </a:rPr>
              <a:t>Žanas </a:t>
            </a:r>
            <a:r>
              <a:rPr lang="lt-LT" dirty="0" err="1">
                <a:solidFill>
                  <a:schemeClr val="tx1"/>
                </a:solidFill>
              </a:rPr>
              <a:t>de</a:t>
            </a:r>
            <a:r>
              <a:rPr lang="lt-LT" dirty="0">
                <a:solidFill>
                  <a:schemeClr val="tx1"/>
                </a:solidFill>
              </a:rPr>
              <a:t> Lafontenas, kūręs pasakėčias pagal </a:t>
            </a:r>
            <a:r>
              <a:rPr lang="lt-LT" dirty="0" err="1" smtClean="0">
                <a:solidFill>
                  <a:schemeClr val="tx1"/>
                </a:solidFill>
              </a:rPr>
              <a:t>Ezopą</a:t>
            </a:r>
            <a:r>
              <a:rPr lang="lt-LT" dirty="0" smtClean="0">
                <a:solidFill>
                  <a:schemeClr val="tx1"/>
                </a:solidFill>
              </a:rPr>
              <a:t>.</a:t>
            </a:r>
            <a:endParaRPr lang="lt-LT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lt-LT" dirty="0">
                <a:solidFill>
                  <a:schemeClr val="tx1"/>
                </a:solidFill>
              </a:rPr>
              <a:t>Pjeras Kornelis (tragedijos „Medėja“, „</a:t>
            </a:r>
            <a:r>
              <a:rPr lang="lt-LT" dirty="0" err="1">
                <a:solidFill>
                  <a:schemeClr val="tx1"/>
                </a:solidFill>
              </a:rPr>
              <a:t>Sidas</a:t>
            </a:r>
            <a:r>
              <a:rPr lang="lt-LT" dirty="0">
                <a:solidFill>
                  <a:schemeClr val="tx1"/>
                </a:solidFill>
              </a:rPr>
              <a:t>“, „Horacijus</a:t>
            </a:r>
            <a:r>
              <a:rPr lang="lt-LT" dirty="0" smtClean="0">
                <a:solidFill>
                  <a:schemeClr val="tx1"/>
                </a:solidFill>
              </a:rPr>
              <a:t>“).</a:t>
            </a:r>
            <a:endParaRPr lang="lt-LT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lt-LT" dirty="0">
                <a:solidFill>
                  <a:schemeClr val="tx1"/>
                </a:solidFill>
              </a:rPr>
              <a:t>Žanas </a:t>
            </a:r>
            <a:r>
              <a:rPr lang="lt-LT" dirty="0" err="1">
                <a:solidFill>
                  <a:schemeClr val="tx1"/>
                </a:solidFill>
              </a:rPr>
              <a:t>Rasinas</a:t>
            </a:r>
            <a:r>
              <a:rPr lang="lt-LT" dirty="0">
                <a:solidFill>
                  <a:schemeClr val="tx1"/>
                </a:solidFill>
              </a:rPr>
              <a:t> (tragedijos „</a:t>
            </a:r>
            <a:r>
              <a:rPr lang="lt-LT" dirty="0" err="1">
                <a:solidFill>
                  <a:schemeClr val="tx1"/>
                </a:solidFill>
              </a:rPr>
              <a:t>Andromachė</a:t>
            </a:r>
            <a:r>
              <a:rPr lang="lt-LT" dirty="0">
                <a:solidFill>
                  <a:schemeClr val="tx1"/>
                </a:solidFill>
              </a:rPr>
              <a:t>“, „Ifigenija“, „</a:t>
            </a:r>
            <a:r>
              <a:rPr lang="lt-LT" dirty="0" err="1">
                <a:solidFill>
                  <a:schemeClr val="tx1"/>
                </a:solidFill>
              </a:rPr>
              <a:t>Fedra</a:t>
            </a:r>
            <a:r>
              <a:rPr lang="lt-LT" dirty="0" smtClean="0">
                <a:solidFill>
                  <a:schemeClr val="tx1"/>
                </a:solidFill>
              </a:rPr>
              <a:t>“).</a:t>
            </a:r>
            <a:endParaRPr lang="lt-LT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lt-LT" dirty="0">
                <a:solidFill>
                  <a:schemeClr val="tx1"/>
                </a:solidFill>
              </a:rPr>
              <a:t>Moljeras (komedijos „</a:t>
            </a:r>
            <a:r>
              <a:rPr lang="lt-LT" dirty="0" err="1">
                <a:solidFill>
                  <a:schemeClr val="tx1"/>
                </a:solidFill>
              </a:rPr>
              <a:t>Tartiufas</a:t>
            </a:r>
            <a:r>
              <a:rPr lang="lt-LT" dirty="0">
                <a:solidFill>
                  <a:schemeClr val="tx1"/>
                </a:solidFill>
              </a:rPr>
              <a:t>“, „</a:t>
            </a:r>
            <a:r>
              <a:rPr lang="lt-LT" dirty="0" err="1">
                <a:solidFill>
                  <a:schemeClr val="tx1"/>
                </a:solidFill>
              </a:rPr>
              <a:t>Don</a:t>
            </a:r>
            <a:r>
              <a:rPr lang="lt-LT" dirty="0">
                <a:solidFill>
                  <a:schemeClr val="tx1"/>
                </a:solidFill>
              </a:rPr>
              <a:t> </a:t>
            </a:r>
            <a:r>
              <a:rPr lang="lt-LT" dirty="0" err="1">
                <a:solidFill>
                  <a:schemeClr val="tx1"/>
                </a:solidFill>
              </a:rPr>
              <a:t>Žuanas</a:t>
            </a:r>
            <a:r>
              <a:rPr lang="lt-LT" dirty="0">
                <a:solidFill>
                  <a:schemeClr val="tx1"/>
                </a:solidFill>
              </a:rPr>
              <a:t>“, „Šykštuolis“, „Tariamas ligonis“).</a:t>
            </a:r>
          </a:p>
          <a:p>
            <a:pPr marL="0" indent="0">
              <a:buNone/>
            </a:pPr>
            <a:endParaRPr lang="lt-LT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219200"/>
          </a:xfrm>
        </p:spPr>
        <p:txBody>
          <a:bodyPr>
            <a:noAutofit/>
          </a:bodyPr>
          <a:lstStyle/>
          <a:p>
            <a:pPr algn="l"/>
            <a:r>
              <a:rPr lang="lt-LT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Garsiausi klasicizmo epochos </a:t>
            </a:r>
            <a:r>
              <a:rPr lang="lt-LT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rašytojai</a:t>
            </a:r>
            <a:r>
              <a:rPr lang="lt-LT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3200" dirty="0">
                <a:latin typeface="Times New Roman" pitchFamily="18" charset="0"/>
                <a:cs typeface="Times New Roman" pitchFamily="18" charset="0"/>
              </a:rPr>
            </a:br>
            <a:r>
              <a:rPr lang="lt-LT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3200" dirty="0">
                <a:latin typeface="Times New Roman" pitchFamily="18" charset="0"/>
                <a:cs typeface="Times New Roman" pitchFamily="18" charset="0"/>
              </a:rPr>
            </a:br>
            <a:endParaRPr lang="lt-LT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550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62"/>
          </a:xfrm>
        </p:spPr>
        <p:txBody>
          <a:bodyPr>
            <a:normAutofit/>
          </a:bodyPr>
          <a:lstStyle/>
          <a:p>
            <a:pPr algn="l"/>
            <a:r>
              <a:rPr lang="lt-LT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Klasicizmo kūriniai turėjo būti </a:t>
            </a:r>
            <a:r>
              <a:rPr lang="lt-LT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būtinai </a:t>
            </a:r>
            <a:r>
              <a:rPr lang="lt-LT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eiliuoti. </a:t>
            </a:r>
            <a:r>
              <a:rPr lang="lt-LT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Žanrų hierarchiją palyginti galima pagal šią </a:t>
            </a:r>
            <a:r>
              <a:rPr lang="lt-LT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lentelę.</a:t>
            </a: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lt-LT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5060117"/>
              </p:ext>
            </p:extLst>
          </p:nvPr>
        </p:nvGraphicFramePr>
        <p:xfrm>
          <a:off x="2819401" y="3048001"/>
          <a:ext cx="5418137" cy="337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Document" r:id="rId4" imgW="5417618" imgH="3374313" progId="Word.Document.12">
                  <p:embed/>
                </p:oleObj>
              </mc:Choice>
              <mc:Fallback>
                <p:oleObj name="Document" r:id="rId4" imgW="5417618" imgH="337431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19401" y="3048001"/>
                        <a:ext cx="5418137" cy="337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6301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218" y="298593"/>
            <a:ext cx="4629151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91666"/>
            <a:ext cx="3163887" cy="388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1416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7086600" cy="2743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t-LT" sz="2800" dirty="0">
                <a:solidFill>
                  <a:schemeClr val="tx1"/>
                </a:solidFill>
              </a:rPr>
              <a:t>Su </a:t>
            </a:r>
            <a:r>
              <a:rPr lang="lt-LT" sz="2800" dirty="0" err="1" smtClean="0">
                <a:solidFill>
                  <a:schemeClr val="tx1"/>
                </a:solidFill>
              </a:rPr>
              <a:t>apšvietos</a:t>
            </a:r>
            <a:r>
              <a:rPr lang="lt-LT" sz="2800" dirty="0" smtClean="0">
                <a:solidFill>
                  <a:schemeClr val="tx1"/>
                </a:solidFill>
              </a:rPr>
              <a:t> </a:t>
            </a:r>
            <a:r>
              <a:rPr lang="lt-LT" sz="2800" dirty="0">
                <a:solidFill>
                  <a:schemeClr val="tx1"/>
                </a:solidFill>
              </a:rPr>
              <a:t>epocha į Lietuvą atkeliavo ir klasicistinė meno samprata, pabrėžusi Antikos estetinę mintį. Lietuvoje klasicizmas labiausiai pasireiškė architektūros ir dailės srityse. Jis sietinas su Martynu </a:t>
            </a:r>
            <a:r>
              <a:rPr lang="lt-LT" sz="2800" dirty="0" err="1">
                <a:solidFill>
                  <a:schemeClr val="tx1"/>
                </a:solidFill>
              </a:rPr>
              <a:t>Knakfusu</a:t>
            </a:r>
            <a:r>
              <a:rPr lang="lt-LT" sz="2800" dirty="0">
                <a:solidFill>
                  <a:schemeClr val="tx1"/>
                </a:solidFill>
              </a:rPr>
              <a:t> – iš Lenkijos kilusiu vokiečių kilmės vėlyvojo baroko ir ankstyvojo klasicizmo </a:t>
            </a:r>
            <a:r>
              <a:rPr lang="lt-LT" sz="2800" dirty="0" smtClean="0">
                <a:solidFill>
                  <a:schemeClr val="tx1"/>
                </a:solidFill>
              </a:rPr>
              <a:t>architektu.</a:t>
            </a:r>
            <a:endParaRPr lang="lt-LT" sz="28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7848600" cy="957072"/>
          </a:xfrm>
        </p:spPr>
        <p:txBody>
          <a:bodyPr/>
          <a:lstStyle/>
          <a:p>
            <a:r>
              <a:rPr lang="lt-LT" dirty="0" smtClean="0">
                <a:solidFill>
                  <a:schemeClr val="tx1"/>
                </a:solidFill>
              </a:rPr>
              <a:t>Klasicizmas Lietuvoje</a:t>
            </a:r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473" y="3429000"/>
            <a:ext cx="276225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580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dirty="0" smtClean="0">
                <a:solidFill>
                  <a:schemeClr val="tx1"/>
                </a:solidFill>
              </a:rPr>
              <a:t>Darbą darė: Kaltinėnų A.Stulginskio gimnazijos </a:t>
            </a:r>
            <a:r>
              <a:rPr lang="lt-LT" sz="3600" dirty="0" err="1" smtClean="0">
                <a:solidFill>
                  <a:schemeClr val="tx1"/>
                </a:solidFill>
              </a:rPr>
              <a:t>Igb</a:t>
            </a:r>
            <a:r>
              <a:rPr lang="lt-LT" sz="3600" dirty="0" smtClean="0">
                <a:solidFill>
                  <a:schemeClr val="tx1"/>
                </a:solidFill>
              </a:rPr>
              <a:t> mokinė Laima </a:t>
            </a:r>
            <a:r>
              <a:rPr lang="lt-LT" sz="3600" dirty="0" err="1" smtClean="0">
                <a:solidFill>
                  <a:schemeClr val="tx1"/>
                </a:solidFill>
              </a:rPr>
              <a:t>Donylaitė</a:t>
            </a:r>
            <a:r>
              <a:rPr lang="lt-LT" sz="3600" dirty="0" smtClean="0">
                <a:solidFill>
                  <a:schemeClr val="tx1"/>
                </a:solidFill>
              </a:rPr>
              <a:t>.</a:t>
            </a:r>
            <a:endParaRPr lang="lt-LT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683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1" y="1905000"/>
            <a:ext cx="7594600" cy="4221163"/>
          </a:xfrm>
        </p:spPr>
        <p:txBody>
          <a:bodyPr/>
          <a:lstStyle/>
          <a:p>
            <a:r>
              <a:rPr lang="lt-LT" dirty="0">
                <a:solidFill>
                  <a:schemeClr val="tx1"/>
                </a:solidFill>
                <a:hlinkClick r:id="rId2"/>
              </a:rPr>
              <a:t>http://</a:t>
            </a:r>
            <a:r>
              <a:rPr lang="lt-LT" dirty="0" smtClean="0">
                <a:solidFill>
                  <a:schemeClr val="tx1"/>
                </a:solidFill>
                <a:hlinkClick r:id="rId2"/>
              </a:rPr>
              <a:t>lt.wikipedia.org/wiki/Klasicizmas</a:t>
            </a:r>
            <a:endParaRPr lang="lt-LT" dirty="0" smtClean="0">
              <a:solidFill>
                <a:schemeClr val="tx1"/>
              </a:solidFill>
            </a:endParaRPr>
          </a:p>
          <a:p>
            <a:r>
              <a:rPr lang="lt-LT" dirty="0">
                <a:solidFill>
                  <a:schemeClr val="tx1"/>
                </a:solidFill>
                <a:hlinkClick r:id="rId3"/>
              </a:rPr>
              <a:t>http://</a:t>
            </a:r>
            <a:r>
              <a:rPr lang="lt-LT" dirty="0" smtClean="0">
                <a:solidFill>
                  <a:schemeClr val="tx1"/>
                </a:solidFill>
                <a:hlinkClick r:id="rId3"/>
              </a:rPr>
              <a:t>www.šaltiniai.info/index/details/136</a:t>
            </a:r>
            <a:endParaRPr lang="lt-LT" dirty="0" smtClean="0">
              <a:solidFill>
                <a:schemeClr val="tx1"/>
              </a:solidFill>
            </a:endParaRPr>
          </a:p>
          <a:p>
            <a:r>
              <a:rPr lang="lt-LT" dirty="0" smtClean="0">
                <a:solidFill>
                  <a:schemeClr val="tx1"/>
                </a:solidFill>
              </a:rPr>
              <a:t>http://www.kalbam.lt</a:t>
            </a:r>
            <a:endParaRPr lang="lt-LT" dirty="0" smtClean="0">
              <a:solidFill>
                <a:schemeClr val="tx1"/>
              </a:solidFill>
            </a:endParaRPr>
          </a:p>
          <a:p>
            <a:endParaRPr lang="lt-LT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tx1"/>
                </a:solidFill>
              </a:rPr>
              <a:t>Naudoti šaltiniai</a:t>
            </a:r>
            <a:endParaRPr lang="lt-L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92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124</TotalTime>
  <Words>327</Words>
  <Application>Microsoft Office PowerPoint</Application>
  <PresentationFormat>Demonstracija ekrane (4:3)</PresentationFormat>
  <Paragraphs>19</Paragraphs>
  <Slides>11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Įdėtosios OLE paslaugos</vt:lpstr>
      </vt:variant>
      <vt:variant>
        <vt:i4>1</vt:i4>
      </vt:variant>
      <vt:variant>
        <vt:lpstr>Skaidrių pavadinimai</vt:lpstr>
      </vt:variant>
      <vt:variant>
        <vt:i4>11</vt:i4>
      </vt:variant>
    </vt:vector>
  </HeadingPairs>
  <TitlesOfParts>
    <vt:vector size="13" baseType="lpstr">
      <vt:lpstr>Waveform</vt:lpstr>
      <vt:lpstr>Document</vt:lpstr>
      <vt:lpstr>Klasicizmas</vt:lpstr>
      <vt:lpstr>Kas yra klasicizmas?</vt:lpstr>
      <vt:lpstr>PowerPoint pristatymas</vt:lpstr>
      <vt:lpstr>PowerPoint pristatymas</vt:lpstr>
      <vt:lpstr>PowerPoint pristatymas</vt:lpstr>
      <vt:lpstr>Garsiausi klasicizmo epochos rašytojai  </vt:lpstr>
      <vt:lpstr>Klasicizmo kūriniai turėjo būti būtinai eiliuoti. Žanrų hierarchiją palyginti galima pagal šią lentelę..</vt:lpstr>
      <vt:lpstr>PowerPoint pristatymas</vt:lpstr>
      <vt:lpstr>Klasicizmas Lietuvoje</vt:lpstr>
      <vt:lpstr>PowerPoint pristatymas</vt:lpstr>
      <vt:lpstr>Naudoti šaltiniai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Klasicizmas</dc:title>
  <dc:creator>Tomas</dc:creator>
  <cp:lastModifiedBy>HP</cp:lastModifiedBy>
  <cp:revision>10</cp:revision>
  <dcterms:created xsi:type="dcterms:W3CDTF">2006-08-16T00:00:00Z</dcterms:created>
  <dcterms:modified xsi:type="dcterms:W3CDTF">2014-02-10T06:29:27Z</dcterms:modified>
</cp:coreProperties>
</file>