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9" r:id="rId10"/>
    <p:sldId id="265" r:id="rId11"/>
    <p:sldId id="268" r:id="rId12"/>
    <p:sldId id="270" r:id="rId13"/>
    <p:sldId id="271" r:id="rId14"/>
    <p:sldId id="263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31550-F304-4714-AB60-773AD618FFEF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 dirty="0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E05EA-7E56-4125-B410-C618EA0AB4A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4396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E05EA-7E56-4125-B410-C618EA0AB4A2}" type="slidenum">
              <a:rPr lang="lt-LT" smtClean="0"/>
              <a:t>3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55203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E05EA-7E56-4125-B410-C618EA0AB4A2}" type="slidenum">
              <a:rPr lang="lt-LT" smtClean="0"/>
              <a:t>4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73518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Antrinis pavadinimas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8" name="Skaidrės numerio vietos rezervavimo ženklas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9" name="Poraštės vietos rezervavimo ženklas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dirty="0" smtClean="0"/>
              <a:t>Spustelėkite </a:t>
            </a:r>
            <a:r>
              <a:rPr kumimoji="0" lang="lt-LT" dirty="0" err="1" smtClean="0"/>
              <a:t>piktogr</a:t>
            </a:r>
            <a:r>
              <a:rPr kumimoji="0" lang="lt-LT" dirty="0" smtClean="0"/>
              <a:t>. norėdami įtraukti pav.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aisva forma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Laisva forma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DF7D340-A87D-4139-A1EA-3B26EBC3D2C9}" type="datetimeFigureOut">
              <a:rPr lang="lt-LT" smtClean="0"/>
              <a:t>2014.02.10</a:t>
            </a:fld>
            <a:endParaRPr lang="lt-LT" dirty="0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A347649-788A-4E66-8D55-F1CCAEE256A0}" type="slidenum">
              <a:rPr lang="lt-LT" smtClean="0"/>
              <a:t>‹#›</a:t>
            </a:fld>
            <a:endParaRPr lang="lt-L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ijoms.lt/barokas-2.htm" TargetMode="External"/><Relationship Id="rId2" Type="http://schemas.openxmlformats.org/officeDocument/2006/relationships/hyperlink" Target="http://lt.wikipedia.org/wiki/Baroka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t.wikipedia.org/wiki/Motiejus_Kazimieras_Sarbievij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259632" y="2420888"/>
            <a:ext cx="6480048" cy="2301240"/>
          </a:xfrm>
        </p:spPr>
        <p:txBody>
          <a:bodyPr anchor="ctr">
            <a:normAutofit/>
          </a:bodyPr>
          <a:lstStyle/>
          <a:p>
            <a:pPr algn="ctr"/>
            <a:r>
              <a:rPr lang="lt-LT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Barokas</a:t>
            </a:r>
            <a:br>
              <a:rPr lang="lt-LT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 a. – XVIII a.</a:t>
            </a:r>
            <a:endParaRPr lang="lt-LT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199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Kas yra Barokas?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lt-LT" sz="4000" dirty="0" smtClean="0"/>
              <a:t>Barokas - </a:t>
            </a:r>
            <a:r>
              <a:rPr lang="lt-LT" sz="4000" dirty="0"/>
              <a:t> kultūros epocha ir meno </a:t>
            </a:r>
            <a:r>
              <a:rPr lang="lt-LT" sz="4000" dirty="0" smtClean="0"/>
              <a:t>kryptis, plitusi</a:t>
            </a:r>
            <a:r>
              <a:rPr lang="lt-LT" sz="4000" dirty="0"/>
              <a:t> Europoje ir Lotynų Amerikoje. </a:t>
            </a:r>
            <a:endParaRPr lang="lt-LT" sz="4000" dirty="0" smtClean="0"/>
          </a:p>
          <a:p>
            <a:pPr marL="0" indent="0" algn="ctr">
              <a:buNone/>
            </a:pPr>
            <a:r>
              <a:rPr lang="en-US" sz="4000" dirty="0" smtClean="0"/>
              <a:t>Siauresniąja prasme baroku vadinamas šio laikotarpio archite</a:t>
            </a:r>
            <a:r>
              <a:rPr lang="lt-LT" sz="4000" dirty="0" smtClean="0"/>
              <a:t>ktūros</a:t>
            </a:r>
            <a:r>
              <a:rPr lang="en-US" sz="4000" dirty="0" smtClean="0"/>
              <a:t> ir dailės stilius. 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1601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931224" cy="724942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Baroko epocha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824536"/>
          </a:xfrm>
        </p:spPr>
        <p:txBody>
          <a:bodyPr anchor="ctr">
            <a:normAutofit lnSpcReduction="10000"/>
          </a:bodyPr>
          <a:lstStyle/>
          <a:p>
            <a:pPr algn="ctr"/>
            <a:r>
              <a:rPr lang="en-US" dirty="0" smtClean="0"/>
              <a:t> </a:t>
            </a:r>
            <a:r>
              <a:rPr lang="lt-LT" sz="4000" dirty="0" smtClean="0"/>
              <a:t>Barokas p</a:t>
            </a:r>
            <a:r>
              <a:rPr lang="en-US" sz="4000" dirty="0" smtClean="0"/>
              <a:t>radėjo formuotis </a:t>
            </a:r>
            <a:r>
              <a:rPr lang="lt-LT" sz="4000" dirty="0" smtClean="0"/>
              <a:t>XVIa.</a:t>
            </a:r>
            <a:r>
              <a:rPr lang="en-US" sz="4000" dirty="0" smtClean="0"/>
              <a:t> </a:t>
            </a:r>
            <a:r>
              <a:rPr lang="en-US" sz="4000" dirty="0" err="1" smtClean="0"/>
              <a:t>pab</a:t>
            </a:r>
            <a:r>
              <a:rPr lang="en-US" sz="4000" dirty="0" smtClean="0"/>
              <a:t>.</a:t>
            </a:r>
            <a:r>
              <a:rPr lang="lt-LT" sz="4000" dirty="0" smtClean="0"/>
              <a:t>,</a:t>
            </a:r>
            <a:r>
              <a:rPr lang="en-US" sz="4000" dirty="0" smtClean="0"/>
              <a:t> </a:t>
            </a:r>
            <a:r>
              <a:rPr lang="lt-LT" sz="4000" dirty="0" smtClean="0"/>
              <a:t>Italijoje </a:t>
            </a:r>
            <a:r>
              <a:rPr lang="en-US" sz="4000" dirty="0" smtClean="0"/>
              <a:t>(keitė vėlyvąjį </a:t>
            </a:r>
            <a:r>
              <a:rPr lang="lt-LT" sz="4000" dirty="0" smtClean="0"/>
              <a:t>renesansą</a:t>
            </a:r>
            <a:r>
              <a:rPr lang="en-US" sz="4000" dirty="0" smtClean="0"/>
              <a:t> ir </a:t>
            </a:r>
            <a:r>
              <a:rPr lang="lt-LT" sz="4000" dirty="0" smtClean="0"/>
              <a:t>manierizmą</a:t>
            </a:r>
            <a:r>
              <a:rPr lang="en-US" sz="4000" dirty="0" smtClean="0"/>
              <a:t>). </a:t>
            </a:r>
            <a:endParaRPr lang="lt-LT" sz="4000" dirty="0" smtClean="0"/>
          </a:p>
          <a:p>
            <a:pPr algn="ctr"/>
            <a:r>
              <a:rPr lang="lt-LT" sz="4000" dirty="0" smtClean="0"/>
              <a:t>XVII a.</a:t>
            </a:r>
            <a:r>
              <a:rPr lang="en-US" sz="4000" dirty="0" smtClean="0"/>
              <a:t> paplito daugumoje Europos šalių. </a:t>
            </a:r>
            <a:endParaRPr lang="lt-LT" sz="4000" dirty="0" smtClean="0"/>
          </a:p>
          <a:p>
            <a:pPr algn="ctr"/>
            <a:r>
              <a:rPr lang="lt-LT" sz="4000" dirty="0" smtClean="0"/>
              <a:t>XVIII a.</a:t>
            </a:r>
            <a:r>
              <a:rPr lang="en-US" sz="4000" dirty="0" smtClean="0"/>
              <a:t> I pusėje kai kurias vėlyvojo baroko tradicijas tęsė </a:t>
            </a:r>
            <a:r>
              <a:rPr lang="lt-LT" sz="4000" dirty="0" smtClean="0"/>
              <a:t>rokokas</a:t>
            </a:r>
            <a:r>
              <a:rPr lang="en-US" sz="4000" dirty="0" smtClean="0"/>
              <a:t>.</a:t>
            </a: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7113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Baroko atsiradimas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lt-LT" dirty="0"/>
              <a:t>Manoma, kad Europoje baroko epocha įsiviešpatavo XVII – XVIII amžiaus pirmoje pusėje po renesanso</a:t>
            </a:r>
            <a:r>
              <a:rPr lang="lt-LT" dirty="0" smtClean="0"/>
              <a:t>.</a:t>
            </a:r>
          </a:p>
          <a:p>
            <a:pPr marL="0" indent="0" algn="ctr">
              <a:buNone/>
            </a:pPr>
            <a:r>
              <a:rPr lang="lt-LT" dirty="0" smtClean="0"/>
              <a:t> </a:t>
            </a:r>
            <a:r>
              <a:rPr lang="lt-LT" dirty="0"/>
              <a:t>Jo atsiradimą paskatino kontrreformacija: kovos, reakcija prieš renesanso kultūrą, viduramžių tradicijų gaivinimas. Ypač baroko raidą skatino monarchai, stambieji feodalai ir kiti kontrreformacijos šalininkai. </a:t>
            </a:r>
          </a:p>
        </p:txBody>
      </p:sp>
    </p:spTree>
    <p:extLst>
      <p:ext uri="{BB962C8B-B14F-4D97-AF65-F5344CB8AC3E}">
        <p14:creationId xmlns:p14="http://schemas.microsoft.com/office/powerpoint/2010/main" val="104066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Literatūra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Baroko literatūra pradėjo formuotis </a:t>
            </a:r>
            <a:r>
              <a:rPr lang="lt-LT" sz="4400" dirty="0" smtClean="0"/>
              <a:t>XVI a.</a:t>
            </a:r>
            <a:r>
              <a:rPr lang="en-US" sz="4400" dirty="0" smtClean="0"/>
              <a:t> </a:t>
            </a:r>
            <a:r>
              <a:rPr lang="en-US" sz="4400" dirty="0" err="1" smtClean="0"/>
              <a:t>pabaigoje</a:t>
            </a:r>
            <a:r>
              <a:rPr lang="lt-LT" sz="4400" dirty="0" smtClean="0"/>
              <a:t>,</a:t>
            </a:r>
            <a:r>
              <a:rPr lang="en-US" sz="4400" dirty="0" smtClean="0"/>
              <a:t> Italijoje. </a:t>
            </a:r>
            <a:r>
              <a:rPr lang="lt-LT" sz="4400" dirty="0" smtClean="0"/>
              <a:t>XVII a.</a:t>
            </a:r>
            <a:r>
              <a:rPr lang="en-US" sz="4400" dirty="0" smtClean="0"/>
              <a:t> išplito visoje Europoje. </a:t>
            </a:r>
          </a:p>
          <a:p>
            <a:pPr marL="0" indent="0" algn="ctr">
              <a:buNone/>
            </a:pP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25145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Baroko literatūrai būdinga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556792"/>
            <a:ext cx="7467600" cy="406531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lt-LT" sz="3600" dirty="0" smtClean="0"/>
              <a:t>Disonansai</a:t>
            </a:r>
            <a:r>
              <a:rPr lang="lt-LT" sz="3600" dirty="0"/>
              <a:t>, kontrastai, fantazijos ir religinės mistikos derinimas su humoru ir </a:t>
            </a:r>
            <a:r>
              <a:rPr lang="lt-LT" sz="3600" dirty="0" smtClean="0"/>
              <a:t>buitiškumu.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38848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Labiausiai paplitę baroko literatūros žanrai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 anchor="ctr"/>
          <a:lstStyle/>
          <a:p>
            <a:r>
              <a:rPr lang="lt-LT" sz="3600" dirty="0" smtClean="0"/>
              <a:t>Lyrika;</a:t>
            </a:r>
          </a:p>
          <a:p>
            <a:r>
              <a:rPr lang="lt-LT" sz="3600" dirty="0"/>
              <a:t>R</a:t>
            </a:r>
            <a:r>
              <a:rPr lang="en-US" sz="3600" dirty="0" smtClean="0"/>
              <a:t>iterinis </a:t>
            </a:r>
            <a:r>
              <a:rPr lang="en-US" sz="3600" dirty="0" err="1" smtClean="0"/>
              <a:t>fantastinis</a:t>
            </a:r>
            <a:r>
              <a:rPr lang="en-US" sz="3600" dirty="0" smtClean="0"/>
              <a:t> </a:t>
            </a:r>
            <a:r>
              <a:rPr lang="lt-LT" sz="3600" dirty="0" smtClean="0"/>
              <a:t>epas;</a:t>
            </a:r>
          </a:p>
          <a:p>
            <a:r>
              <a:rPr lang="lt-LT" sz="3600" dirty="0"/>
              <a:t>A</a:t>
            </a:r>
            <a:r>
              <a:rPr lang="en-US" sz="3600" dirty="0" smtClean="0"/>
              <a:t>legorinis ir </a:t>
            </a:r>
            <a:r>
              <a:rPr lang="en-US" sz="3600" dirty="0" err="1" smtClean="0"/>
              <a:t>meilės</a:t>
            </a:r>
            <a:r>
              <a:rPr lang="en-US" sz="3600" dirty="0" smtClean="0"/>
              <a:t> </a:t>
            </a:r>
            <a:r>
              <a:rPr lang="lt-LT" sz="3600" dirty="0" smtClean="0"/>
              <a:t>romanas;</a:t>
            </a:r>
          </a:p>
          <a:p>
            <a:r>
              <a:rPr lang="lt-LT" sz="3600" dirty="0"/>
              <a:t>R</a:t>
            </a:r>
            <a:r>
              <a:rPr lang="en-US" sz="3600" dirty="0" smtClean="0"/>
              <a:t>eliginė, rūmų ir liaudinė turgaus </a:t>
            </a:r>
            <a:r>
              <a:rPr lang="en-US" sz="3600" dirty="0" err="1" smtClean="0"/>
              <a:t>aikščių</a:t>
            </a:r>
            <a:r>
              <a:rPr lang="en-US" sz="3600" dirty="0" smtClean="0"/>
              <a:t> </a:t>
            </a:r>
            <a:r>
              <a:rPr lang="lt-LT" sz="3600" dirty="0" smtClean="0"/>
              <a:t>drama;</a:t>
            </a:r>
          </a:p>
          <a:p>
            <a:r>
              <a:rPr lang="en-US" sz="3600" dirty="0" smtClean="0"/>
              <a:t>Siaubo</a:t>
            </a:r>
            <a:r>
              <a:rPr lang="lt-LT" sz="3600" dirty="0" smtClean="0"/>
              <a:t> tragedija.</a:t>
            </a:r>
            <a:r>
              <a:rPr lang="en-US" sz="3600" dirty="0" smtClean="0"/>
              <a:t> </a:t>
            </a:r>
          </a:p>
          <a:p>
            <a:endParaRPr lang="lt-LT" dirty="0" smtClean="0">
              <a:solidFill>
                <a:srgbClr val="000000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267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Lietuvos barokas skirstomas į tris laikotarpius: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4000" dirty="0" smtClean="0"/>
              <a:t>Ankstyvasis barokas (1600-1650 m.)</a:t>
            </a:r>
          </a:p>
          <a:p>
            <a:pPr algn="ctr"/>
            <a:r>
              <a:rPr lang="lt-LT" sz="4000" dirty="0" smtClean="0"/>
              <a:t>Brandusis barokas (1650-1690 m.)</a:t>
            </a:r>
          </a:p>
          <a:p>
            <a:pPr algn="ctr"/>
            <a:r>
              <a:rPr lang="lt-LT" sz="4000" dirty="0" smtClean="0"/>
              <a:t>Vėlyvasis barokas - rokokas (1690-1790 m.)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6780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611560" y="836613"/>
            <a:ext cx="2447553" cy="5616723"/>
            <a:chOff x="521" y="527"/>
            <a:chExt cx="1224" cy="3269"/>
          </a:xfrm>
        </p:grpSpPr>
        <p:sp>
          <p:nvSpPr>
            <p:cNvPr id="3" name="Text Box 10"/>
            <p:cNvSpPr txBox="1">
              <a:spLocks noChangeArrowheads="1"/>
            </p:cNvSpPr>
            <p:nvPr/>
          </p:nvSpPr>
          <p:spPr bwMode="auto">
            <a:xfrm>
              <a:off x="521" y="527"/>
              <a:ext cx="1132" cy="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lt-LT" sz="3200" dirty="0">
                  <a:solidFill>
                    <a:schemeClr val="tx2"/>
                  </a:solidFill>
                  <a:latin typeface="Times New Roman" pitchFamily="18" charset="0"/>
                </a:rPr>
                <a:t>Ankstyvasis barokas</a:t>
              </a:r>
            </a:p>
          </p:txBody>
        </p:sp>
        <p:pic>
          <p:nvPicPr>
            <p:cNvPr id="4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1344"/>
              <a:ext cx="1041" cy="2086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 Box 32"/>
            <p:cNvSpPr txBox="1">
              <a:spLocks noChangeArrowheads="1"/>
            </p:cNvSpPr>
            <p:nvPr/>
          </p:nvSpPr>
          <p:spPr bwMode="auto">
            <a:xfrm>
              <a:off x="521" y="3430"/>
              <a:ext cx="122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lt-LT" sz="1600" dirty="0">
                  <a:latin typeface="Times New Roman" pitchFamily="18" charset="0"/>
                </a:rPr>
                <a:t>Vilniaus Šv. Kazimiero bažnyčia</a:t>
              </a:r>
            </a:p>
          </p:txBody>
        </p:sp>
      </p:grpSp>
      <p:grpSp>
        <p:nvGrpSpPr>
          <p:cNvPr id="6" name="Group 42"/>
          <p:cNvGrpSpPr>
            <a:grpSpLocks/>
          </p:cNvGrpSpPr>
          <p:nvPr/>
        </p:nvGrpSpPr>
        <p:grpSpPr bwMode="auto">
          <a:xfrm>
            <a:off x="3419873" y="765175"/>
            <a:ext cx="4968478" cy="5688161"/>
            <a:chOff x="2290" y="482"/>
            <a:chExt cx="2994" cy="3314"/>
          </a:xfrm>
        </p:grpSpPr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4014" y="482"/>
              <a:ext cx="1270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lt-LT" sz="3200" dirty="0">
                  <a:solidFill>
                    <a:schemeClr val="tx2"/>
                  </a:solidFill>
                  <a:latin typeface="Times New Roman" pitchFamily="18" charset="0"/>
                </a:rPr>
                <a:t>Vėlyvasis barokas</a:t>
              </a:r>
              <a:r>
                <a:rPr lang="lt-LT" dirty="0">
                  <a:latin typeface="Times New Roman" pitchFamily="18" charset="0"/>
                </a:rPr>
                <a:t>        </a:t>
              </a:r>
            </a:p>
          </p:txBody>
        </p:sp>
        <p:grpSp>
          <p:nvGrpSpPr>
            <p:cNvPr id="8" name="Group 41"/>
            <p:cNvGrpSpPr>
              <a:grpSpLocks/>
            </p:cNvGrpSpPr>
            <p:nvPr/>
          </p:nvGrpSpPr>
          <p:grpSpPr bwMode="auto">
            <a:xfrm>
              <a:off x="2290" y="482"/>
              <a:ext cx="1452" cy="3314"/>
              <a:chOff x="2290" y="482"/>
              <a:chExt cx="1452" cy="3314"/>
            </a:xfrm>
          </p:grpSpPr>
          <p:sp>
            <p:nvSpPr>
              <p:cNvPr id="11" name="Text Box 11"/>
              <p:cNvSpPr txBox="1">
                <a:spLocks noChangeArrowheads="1"/>
              </p:cNvSpPr>
              <p:nvPr/>
            </p:nvSpPr>
            <p:spPr bwMode="auto">
              <a:xfrm>
                <a:off x="2381" y="482"/>
                <a:ext cx="1171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lt-LT" sz="3200" dirty="0">
                    <a:solidFill>
                      <a:schemeClr val="tx2"/>
                    </a:solidFill>
                    <a:latin typeface="Times New Roman" pitchFamily="18" charset="0"/>
                  </a:rPr>
                  <a:t>Brandusis barokas</a:t>
                </a:r>
              </a:p>
            </p:txBody>
          </p:sp>
          <p:pic>
            <p:nvPicPr>
              <p:cNvPr id="12" name="Picture 1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4" y="1344"/>
                <a:ext cx="1176" cy="2041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" name="Text Box 21"/>
              <p:cNvSpPr txBox="1">
                <a:spLocks noChangeArrowheads="1"/>
              </p:cNvSpPr>
              <p:nvPr/>
            </p:nvSpPr>
            <p:spPr bwMode="auto">
              <a:xfrm>
                <a:off x="2290" y="3430"/>
                <a:ext cx="1452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lt-LT" sz="1600" dirty="0">
                    <a:latin typeface="Times New Roman" pitchFamily="18" charset="0"/>
                  </a:rPr>
                  <a:t>Vilniaus Šv. Petro ir Povilo bažnyčia</a:t>
                </a:r>
              </a:p>
            </p:txBody>
          </p:sp>
        </p:grpSp>
        <p:pic>
          <p:nvPicPr>
            <p:cNvPr id="9" name="Picture 3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1298"/>
              <a:ext cx="1270" cy="2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 Box 40"/>
            <p:cNvSpPr txBox="1">
              <a:spLocks noChangeArrowheads="1"/>
            </p:cNvSpPr>
            <p:nvPr/>
          </p:nvSpPr>
          <p:spPr bwMode="auto">
            <a:xfrm>
              <a:off x="4059" y="3430"/>
              <a:ext cx="122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lt-LT" sz="1600" dirty="0"/>
                <a:t>Vilniaus Šv. Kotrynos bažnyčia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31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Garsiausi atstovai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lt-LT" sz="3600" b="1" dirty="0" smtClean="0"/>
              <a:t>Muzikoje</a:t>
            </a:r>
            <a:r>
              <a:rPr lang="lt-LT" sz="3600" dirty="0" smtClean="0"/>
              <a:t>: </a:t>
            </a:r>
            <a:r>
              <a:rPr lang="en-US" sz="3600" dirty="0" smtClean="0"/>
              <a:t>J. S. Bach</a:t>
            </a:r>
            <a:r>
              <a:rPr lang="lt-LT" sz="3600" dirty="0" smtClean="0"/>
              <a:t>as,</a:t>
            </a:r>
            <a:r>
              <a:rPr lang="en-US" sz="3600" dirty="0" smtClean="0"/>
              <a:t> G. F. Hendeli</a:t>
            </a:r>
            <a:r>
              <a:rPr lang="lt-LT" sz="3600" dirty="0" smtClean="0"/>
              <a:t>s</a:t>
            </a:r>
            <a:r>
              <a:rPr lang="en-US" sz="3600" dirty="0" smtClean="0"/>
              <a:t> </a:t>
            </a:r>
            <a:r>
              <a:rPr lang="lt-LT" sz="3600" dirty="0" smtClean="0"/>
              <a:t>,</a:t>
            </a:r>
            <a:r>
              <a:rPr lang="en-US" sz="3600" dirty="0" smtClean="0"/>
              <a:t> L</a:t>
            </a:r>
            <a:r>
              <a:rPr lang="lt-LT" sz="3600" dirty="0" smtClean="0"/>
              <a:t>.</a:t>
            </a:r>
            <a:r>
              <a:rPr lang="en-US" sz="3600" dirty="0" smtClean="0"/>
              <a:t> Bokerinis</a:t>
            </a:r>
            <a:r>
              <a:rPr lang="lt-LT" sz="36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lt-LT" sz="3600" b="1" dirty="0" smtClean="0"/>
              <a:t>Architektūroje</a:t>
            </a:r>
            <a:r>
              <a:rPr lang="lt-LT" sz="3600" dirty="0" smtClean="0"/>
              <a:t>: </a:t>
            </a:r>
            <a:r>
              <a:rPr lang="en-US" sz="3600" dirty="0" smtClean="0"/>
              <a:t>K. Maderna</a:t>
            </a:r>
            <a:r>
              <a:rPr lang="lt-LT" sz="3600" dirty="0" smtClean="0"/>
              <a:t>, </a:t>
            </a:r>
            <a:r>
              <a:rPr lang="en-US" sz="3600" dirty="0" smtClean="0"/>
              <a:t>Dž. L. Berninis</a:t>
            </a:r>
            <a:r>
              <a:rPr lang="lt-LT" sz="3600" dirty="0" smtClean="0"/>
              <a:t>, </a:t>
            </a:r>
            <a:r>
              <a:rPr lang="en-US" sz="3600" dirty="0" smtClean="0"/>
              <a:t>B. Longena</a:t>
            </a:r>
            <a:r>
              <a:rPr lang="lt-LT" sz="36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lt-LT" sz="3600" b="1" dirty="0" smtClean="0"/>
              <a:t>Dailėje</a:t>
            </a:r>
            <a:r>
              <a:rPr lang="lt-LT" sz="3600" dirty="0" smtClean="0"/>
              <a:t>:</a:t>
            </a:r>
            <a:r>
              <a:rPr lang="en-US" sz="3600" dirty="0" smtClean="0"/>
              <a:t>P.P. Rubensas, A. van Deikas, J.Jordansas</a:t>
            </a:r>
            <a:r>
              <a:rPr lang="lt-LT" sz="36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lt-LT" sz="3600" b="1" dirty="0" smtClean="0"/>
              <a:t>Literatūroje</a:t>
            </a:r>
            <a:r>
              <a:rPr lang="lt-LT" sz="3600" dirty="0" smtClean="0"/>
              <a:t>: </a:t>
            </a:r>
            <a:r>
              <a:rPr lang="en-US" sz="3600" dirty="0" smtClean="0"/>
              <a:t>M. Sarbievijus</a:t>
            </a:r>
            <a:r>
              <a:rPr lang="lt-LT" sz="3600" dirty="0" smtClean="0"/>
              <a:t>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98749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>
          <a:xfrm>
            <a:off x="323528" y="620688"/>
            <a:ext cx="3240360" cy="5328592"/>
          </a:xfrm>
        </p:spPr>
        <p:txBody>
          <a:bodyPr anchor="ctr">
            <a:normAutofit/>
          </a:bodyPr>
          <a:lstStyle/>
          <a:p>
            <a:pPr algn="ctr"/>
            <a:r>
              <a:rPr lang="lt-LT" sz="3200" dirty="0"/>
              <a:t>Motiejus Kazimieras </a:t>
            </a:r>
            <a:r>
              <a:rPr lang="lt-LT" sz="3200" dirty="0" smtClean="0"/>
              <a:t>Sarbievijus - </a:t>
            </a:r>
            <a:endParaRPr lang="lt-LT" sz="3200" dirty="0"/>
          </a:p>
          <a:p>
            <a:pPr algn="ctr"/>
            <a:r>
              <a:rPr lang="lt-LT" sz="3200" dirty="0" smtClean="0"/>
              <a:t>laikomas </a:t>
            </a:r>
            <a:r>
              <a:rPr lang="lt-LT" sz="3200" dirty="0"/>
              <a:t>vienu iškiliausių Lietuvos baroko epochos poetų, rašęs lotynų kalba, populiarus XVII a. Europoje.</a:t>
            </a: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0" t="9018" r="4743" b="7790"/>
          <a:stretch/>
        </p:blipFill>
        <p:spPr>
          <a:xfrm>
            <a:off x="4788024" y="1124744"/>
            <a:ext cx="3422073" cy="4558145"/>
          </a:xfrm>
        </p:spPr>
      </p:pic>
    </p:spTree>
    <p:extLst>
      <p:ext uri="{BB962C8B-B14F-4D97-AF65-F5344CB8AC3E}">
        <p14:creationId xmlns:p14="http://schemas.microsoft.com/office/powerpoint/2010/main" val="202146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2564904"/>
            <a:ext cx="619268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t-LT" sz="4800" dirty="0" smtClean="0"/>
              <a:t>Ačiū už dėmesį </a:t>
            </a:r>
            <a:r>
              <a:rPr lang="lt-LT" sz="4800" dirty="0" smtClean="0">
                <a:sym typeface="Wingdings" pitchFamily="2" charset="2"/>
              </a:rPr>
              <a:t>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2968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124744"/>
            <a:ext cx="7467600" cy="4525963"/>
          </a:xfrm>
        </p:spPr>
        <p:txBody>
          <a:bodyPr anchor="ctr">
            <a:normAutofit/>
          </a:bodyPr>
          <a:lstStyle/>
          <a:p>
            <a:pPr marL="36576" indent="0" algn="ctr">
              <a:buNone/>
            </a:pPr>
            <a:r>
              <a:rPr lang="lt-LT" sz="3600" dirty="0" smtClean="0"/>
              <a:t>Darbą kūrė</a:t>
            </a:r>
          </a:p>
          <a:p>
            <a:pPr marL="36576" indent="0" algn="ctr">
              <a:buNone/>
            </a:pPr>
            <a:r>
              <a:rPr lang="lt-LT" sz="3600" dirty="0" smtClean="0"/>
              <a:t>Kaltinėnų  A. Stulginskio gimnazijos</a:t>
            </a:r>
          </a:p>
          <a:p>
            <a:pPr marL="36576" indent="0" algn="ctr">
              <a:buNone/>
            </a:pPr>
            <a:r>
              <a:rPr lang="lt-LT" sz="3600" dirty="0" smtClean="0"/>
              <a:t>Igb klasės mokinės</a:t>
            </a:r>
          </a:p>
          <a:p>
            <a:pPr marL="36576" indent="0" algn="ctr">
              <a:buNone/>
            </a:pPr>
            <a:r>
              <a:rPr lang="lt-LT" sz="3600" dirty="0" smtClean="0"/>
              <a:t>Jovitos </a:t>
            </a:r>
            <a:r>
              <a:rPr lang="lt-LT" sz="3600" dirty="0" err="1" smtClean="0"/>
              <a:t>Čerkauskaitės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81000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Naudoti 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hlinkClick r:id="rId2"/>
              </a:rPr>
              <a:t>http://lt.wikipedia.org/wiki/Barokas</a:t>
            </a:r>
            <a:endParaRPr lang="lt-LT" dirty="0" smtClean="0"/>
          </a:p>
          <a:p>
            <a:r>
              <a:rPr lang="lt-LT" dirty="0" smtClean="0">
                <a:hlinkClick r:id="rId3"/>
              </a:rPr>
              <a:t>http://www.studijoms.lt/barokas-2.htm</a:t>
            </a:r>
            <a:endParaRPr lang="lt-LT" dirty="0" smtClean="0"/>
          </a:p>
          <a:p>
            <a:r>
              <a:rPr lang="lt-LT" dirty="0" smtClean="0">
                <a:hlinkClick r:id="rId4"/>
              </a:rPr>
              <a:t>http://</a:t>
            </a:r>
            <a:r>
              <a:rPr lang="lt-LT" dirty="0" smtClean="0">
                <a:hlinkClick r:id="rId4"/>
              </a:rPr>
              <a:t>lt.wikipedia.org/wiki/Motiejus_Kazimieras_Sarbievijus</a:t>
            </a:r>
            <a:endParaRPr lang="lt-LT" dirty="0" smtClean="0"/>
          </a:p>
          <a:p>
            <a:r>
              <a:rPr lang="lt-LT" dirty="0" smtClean="0"/>
              <a:t>http://www.kalbam.lt</a:t>
            </a: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9250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škas">
  <a:themeElements>
    <a:clrScheme name="Techniškas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škas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ška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128</TotalTime>
  <Words>314</Words>
  <Application>Microsoft Office PowerPoint</Application>
  <PresentationFormat>Demonstracija ekrane (4:3)</PresentationFormat>
  <Paragraphs>50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Techniškas</vt:lpstr>
      <vt:lpstr>Barokas XVII a. – XVIII a.</vt:lpstr>
      <vt:lpstr>Kas yra Barokas?</vt:lpstr>
      <vt:lpstr>Baroko epocha</vt:lpstr>
      <vt:lpstr>Baroko atsiradimas</vt:lpstr>
      <vt:lpstr>Literatūra</vt:lpstr>
      <vt:lpstr>Baroko literatūrai būdinga</vt:lpstr>
      <vt:lpstr>Labiausiai paplitę baroko literatūros žanrai</vt:lpstr>
      <vt:lpstr>Lietuvos barokas skirstomas į tris laikotarpius:</vt:lpstr>
      <vt:lpstr>PowerPoint pristatymas</vt:lpstr>
      <vt:lpstr>Garsiausi atstovai</vt:lpstr>
      <vt:lpstr>PowerPoint pristatymas</vt:lpstr>
      <vt:lpstr>PowerPoint pristatymas</vt:lpstr>
      <vt:lpstr>PowerPoint pristatymas</vt:lpstr>
      <vt:lpstr>Naudoti 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Acer</dc:creator>
  <cp:lastModifiedBy>HP</cp:lastModifiedBy>
  <cp:revision>11</cp:revision>
  <dcterms:created xsi:type="dcterms:W3CDTF">2014-02-06T15:08:50Z</dcterms:created>
  <dcterms:modified xsi:type="dcterms:W3CDTF">2014-02-10T06:30:08Z</dcterms:modified>
</cp:coreProperties>
</file>