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65" r:id="rId5"/>
    <p:sldId id="270" r:id="rId6"/>
    <p:sldId id="261" r:id="rId7"/>
    <p:sldId id="268" r:id="rId8"/>
    <p:sldId id="269" r:id="rId9"/>
    <p:sldId id="266" r:id="rId10"/>
    <p:sldId id="262" r:id="rId11"/>
    <p:sldId id="259" r:id="rId12"/>
    <p:sldId id="263" r:id="rId13"/>
    <p:sldId id="271" r:id="rId14"/>
    <p:sldId id="264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BF328-B5F7-4A76-86CC-93A5A8EF27B0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24A6-A84C-4B8C-8795-E3F91653D19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294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241FBA80-EC88-40E7-A3EB-82BA12013509}" type="slidenum">
              <a:rPr lang="lt-LT">
                <a:solidFill>
                  <a:srgbClr val="000000"/>
                </a:solidFill>
                <a:latin typeface="Times New Roman" pitchFamily="16" charset="0"/>
              </a:rPr>
              <a:pPr eaLnBrk="1"/>
              <a:t>2</a:t>
            </a:fld>
            <a:endParaRPr lang="lt-LT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786" y="695134"/>
            <a:ext cx="4848989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417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740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792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14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785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149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60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066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1228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5456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361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5CF6F-BF38-4B91-A1CB-CD8CA1A6C6A4}" type="datetimeFigureOut">
              <a:rPr lang="lt-LT" smtClean="0"/>
              <a:pPr/>
              <a:t>2013.06.03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548E-9792-4CD0-B24C-636A1EFCA54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144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4800" dirty="0" smtClean="0"/>
              <a:t>Romantinis herojus </a:t>
            </a:r>
            <a:br>
              <a:rPr lang="lt-LT" sz="4800" dirty="0" smtClean="0"/>
            </a:br>
            <a:r>
              <a:rPr lang="lt-LT" sz="4800" dirty="0" smtClean="0"/>
              <a:t>A. Mickevičiaus poemoje </a:t>
            </a:r>
            <a:r>
              <a:rPr lang="lt-LT" sz="4800" dirty="0" smtClean="0"/>
              <a:t>„Konradas </a:t>
            </a:r>
            <a:r>
              <a:rPr lang="lt-LT" sz="4800" dirty="0" err="1" smtClean="0"/>
              <a:t>Valenrodas</a:t>
            </a:r>
            <a:r>
              <a:rPr lang="lt-LT" sz="4800" dirty="0" smtClean="0"/>
              <a:t>”</a:t>
            </a:r>
            <a:endParaRPr lang="lt-LT" sz="48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5357826"/>
            <a:ext cx="6400800" cy="280974"/>
          </a:xfrm>
        </p:spPr>
        <p:txBody>
          <a:bodyPr>
            <a:normAutofit fontScale="40000" lnSpcReduction="20000"/>
          </a:bodyPr>
          <a:lstStyle/>
          <a:p>
            <a:r>
              <a:rPr lang="lt-LT" dirty="0" smtClean="0"/>
              <a:t>Parengė Alytaus Putinų gimnazijos vyresnioji lietuvių kalbos mokytoja Laima </a:t>
            </a:r>
            <a:r>
              <a:rPr lang="lt-LT" dirty="0" err="1" smtClean="0"/>
              <a:t>Bautronienė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6122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3297600" y="273629"/>
            <a:ext cx="5584320" cy="4788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8004" rIns="0" bIns="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/>
            <a:r>
              <a:rPr lang="lt-LT" sz="5400" b="1" i="1">
                <a:solidFill>
                  <a:srgbClr val="000000"/>
                </a:solidFill>
              </a:rPr>
              <a:t>Adomas Mickevičius</a:t>
            </a:r>
          </a:p>
          <a:p>
            <a:pPr algn="ctr" eaLnBrk="1"/>
            <a:r>
              <a:rPr lang="lt-LT" sz="4000" b="1" i="1">
                <a:solidFill>
                  <a:srgbClr val="000000"/>
                </a:solidFill>
              </a:rPr>
              <a:t>(1798 - 1855)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1" y="1306217"/>
            <a:ext cx="3591360" cy="457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9685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Prisiminę </a:t>
            </a:r>
            <a:r>
              <a:rPr lang="en-US" sz="4000" dirty="0" err="1" smtClean="0"/>
              <a:t>svarbiausius</a:t>
            </a:r>
            <a:r>
              <a:rPr lang="en-US" sz="4000" dirty="0" smtClean="0"/>
              <a:t> </a:t>
            </a:r>
            <a:r>
              <a:rPr lang="en-US" sz="4000" dirty="0" err="1" smtClean="0"/>
              <a:t>romantizmo</a:t>
            </a:r>
            <a:r>
              <a:rPr lang="en-US" sz="4000" dirty="0" smtClean="0"/>
              <a:t> </a:t>
            </a:r>
            <a:r>
              <a:rPr lang="en-US" sz="4000" dirty="0" err="1" smtClean="0"/>
              <a:t>bruožus</a:t>
            </a:r>
            <a:r>
              <a:rPr lang="en-US" sz="4000" dirty="0" smtClean="0"/>
              <a:t>, </a:t>
            </a:r>
            <a:r>
              <a:rPr lang="lt-LT" sz="4000" dirty="0" smtClean="0"/>
              <a:t>remdamiesi A. Mickevičiaus poema 4 – 5 bruožais įrodys, kad </a:t>
            </a:r>
            <a:r>
              <a:rPr lang="en-US" sz="4000" dirty="0" smtClean="0"/>
              <a:t> </a:t>
            </a:r>
            <a:r>
              <a:rPr lang="en-US" sz="4000" dirty="0" err="1" smtClean="0"/>
              <a:t>Valenrod</a:t>
            </a:r>
            <a:r>
              <a:rPr lang="lt-LT" sz="4000" dirty="0" err="1" smtClean="0"/>
              <a:t>as</a:t>
            </a:r>
            <a:r>
              <a:rPr lang="lt-LT" sz="4000" dirty="0" smtClean="0"/>
              <a:t> -</a:t>
            </a:r>
            <a:r>
              <a:rPr lang="en-US" sz="4000" dirty="0" smtClean="0"/>
              <a:t> </a:t>
            </a:r>
            <a:r>
              <a:rPr lang="en-US" sz="4000" dirty="0" err="1" smtClean="0"/>
              <a:t>romant</a:t>
            </a:r>
            <a:r>
              <a:rPr lang="lt-LT" sz="4000" dirty="0" smtClean="0"/>
              <a:t>iškas</a:t>
            </a:r>
            <a:r>
              <a:rPr lang="en-US" sz="4000" dirty="0" smtClean="0"/>
              <a:t> </a:t>
            </a:r>
            <a:r>
              <a:rPr lang="en-US" sz="4000" dirty="0" err="1" smtClean="0"/>
              <a:t>herojus</a:t>
            </a:r>
            <a:r>
              <a:rPr lang="lt-LT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Kaip A. Mickevičius susijęs su Lietuva?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Vadovėlio psl. 112.</a:t>
            </a:r>
          </a:p>
          <a:p>
            <a:r>
              <a:rPr lang="lt-LT" sz="4000" dirty="0" smtClean="0"/>
              <a:t>Kokiuose poeto kūriniuose atskleidžiama Lietuvos praeities  tema?</a:t>
            </a:r>
            <a:endParaRPr lang="en-US" sz="4000" dirty="0"/>
          </a:p>
        </p:txBody>
      </p:sp>
      <p:pic>
        <p:nvPicPr>
          <p:cNvPr id="4" name="Picture 5" descr="Open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857628"/>
            <a:ext cx="3744913" cy="2665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Ką simbolizuoja toks knygos viršelis?</a:t>
            </a:r>
            <a:endParaRPr lang="en-US" dirty="0"/>
          </a:p>
        </p:txBody>
      </p:sp>
      <p:pic>
        <p:nvPicPr>
          <p:cNvPr id="4" name="Picture 8" descr="virselis-4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-6000"/>
          </a:blip>
          <a:srcRect/>
          <a:stretch>
            <a:fillRect/>
          </a:stretch>
        </p:blipFill>
        <p:spPr bwMode="auto">
          <a:xfrm>
            <a:off x="2428860" y="1714488"/>
            <a:ext cx="4572032" cy="4929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Ką prisimename iš 8 klasėje skaitytos poemos „Gražina“?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2857496"/>
            <a:ext cx="5786478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262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Veiksmo laikas ir vieta</a:t>
            </a:r>
            <a:endParaRPr lang="lt-LT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/>
          <a:lstStyle/>
          <a:p>
            <a:r>
              <a:rPr lang="lt-LT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Vieta- Naugarduko pilis ir mūšio laukas.</a:t>
            </a:r>
          </a:p>
          <a:p>
            <a:r>
              <a:rPr lang="lt-LT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Laikas- Viduramžiai, Vytauto valdymo metai.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3000372"/>
            <a:ext cx="4543425" cy="335280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Above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56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000" dirty="0" smtClean="0">
                <a:solidFill>
                  <a:srgbClr val="0070C0"/>
                </a:solidFill>
              </a:rPr>
              <a:t>Veikėjai</a:t>
            </a:r>
            <a:endParaRPr lang="lt-LT" sz="6000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0070C0"/>
                </a:solidFill>
              </a:rPr>
              <a:t>Gražina- kunigaikščio Liutauro žmona, pasiaukojusi dėl tėvynės.</a:t>
            </a:r>
          </a:p>
          <a:p>
            <a:r>
              <a:rPr lang="lt-LT" sz="3600" dirty="0" smtClean="0">
                <a:solidFill>
                  <a:srgbClr val="0070C0"/>
                </a:solidFill>
              </a:rPr>
              <a:t>Liutauras- Naugarduko pilies valdovas, kuris susidegino, sužinojęs, kad žuvo jo žmona.</a:t>
            </a:r>
          </a:p>
          <a:p>
            <a:r>
              <a:rPr lang="lt-LT" sz="3600" dirty="0" smtClean="0">
                <a:solidFill>
                  <a:srgbClr val="0070C0"/>
                </a:solidFill>
              </a:rPr>
              <a:t>Rimvydas- Liutauro patikėtinis, tarnas, ištikimiausias draugas. </a:t>
            </a:r>
            <a:endParaRPr lang="lt-LT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565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“Žengiu žingsnį – prisimenu” metodu prisiminsime romantizmui būdingus bruožus. </a:t>
            </a:r>
          </a:p>
          <a:p>
            <a:r>
              <a:rPr lang="lt-LT" sz="3600" dirty="0" smtClean="0"/>
              <a:t>Atėjusiems iki lentos – 1 </a:t>
            </a:r>
            <a:r>
              <a:rPr lang="lt-LT" sz="3600" dirty="0" smtClean="0"/>
              <a:t>taškas.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„</a:t>
            </a:r>
            <a:r>
              <a:rPr lang="lt-LT" dirty="0" smtClean="0"/>
              <a:t>Gražina</a:t>
            </a:r>
            <a:r>
              <a:rPr lang="lt-LT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Kokius romantizmo bruožus galima priskirti šiam kūriniui?</a:t>
            </a:r>
          </a:p>
          <a:p>
            <a:r>
              <a:rPr lang="lt-LT" sz="4000" dirty="0" smtClean="0"/>
              <a:t>Ar galima teigti, jog Gražina – romantinė veikėja? Kodėl?</a:t>
            </a:r>
            <a:br>
              <a:rPr lang="lt-LT" sz="4000" dirty="0" smtClean="0"/>
            </a:b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A. Mickevičiaus poema 4 – 5 bruožais įrodykite, kad </a:t>
            </a:r>
            <a:r>
              <a:rPr lang="en-US" sz="4000" dirty="0" smtClean="0"/>
              <a:t> </a:t>
            </a:r>
            <a:r>
              <a:rPr lang="en-US" sz="4000" dirty="0" err="1" smtClean="0"/>
              <a:t>Valenrod</a:t>
            </a:r>
            <a:r>
              <a:rPr lang="lt-LT" sz="4000" dirty="0" err="1" smtClean="0"/>
              <a:t>as</a:t>
            </a:r>
            <a:r>
              <a:rPr lang="lt-LT" sz="4000" dirty="0" smtClean="0"/>
              <a:t> -</a:t>
            </a:r>
            <a:r>
              <a:rPr lang="en-US" sz="4000" dirty="0" smtClean="0"/>
              <a:t> </a:t>
            </a:r>
            <a:r>
              <a:rPr lang="en-US" sz="4000" dirty="0" err="1" smtClean="0"/>
              <a:t>romant</a:t>
            </a:r>
            <a:r>
              <a:rPr lang="lt-LT" sz="4000" dirty="0" smtClean="0"/>
              <a:t>iškas</a:t>
            </a:r>
            <a:r>
              <a:rPr lang="en-US" sz="4000" dirty="0" smtClean="0"/>
              <a:t> </a:t>
            </a:r>
            <a:r>
              <a:rPr lang="en-US" sz="4000" dirty="0" err="1" smtClean="0"/>
              <a:t>herojus</a:t>
            </a:r>
            <a:r>
              <a:rPr lang="lt-LT" sz="4000" dirty="0" smtClean="0"/>
              <a:t>.</a:t>
            </a:r>
          </a:p>
          <a:p>
            <a:r>
              <a:rPr lang="lt-LT" sz="4000" dirty="0" smtClean="0"/>
              <a:t>(12- 15 min. ; </a:t>
            </a:r>
            <a:r>
              <a:rPr lang="lt-LT" sz="4000" u="sng" dirty="0" smtClean="0">
                <a:solidFill>
                  <a:schemeClr val="accent2"/>
                </a:solidFill>
              </a:rPr>
              <a:t>vertinimas</a:t>
            </a:r>
            <a:r>
              <a:rPr lang="lt-LT" sz="4000" dirty="0" smtClean="0"/>
              <a:t>: 4- 5 taškai)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02679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Pasitikrinkime: Konradas – romantiškas herojus, 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Prisimena Lietuvą (istorinius paminklus, menančius garbingą tautos praeitį); </a:t>
            </a:r>
          </a:p>
          <a:p>
            <a:r>
              <a:rPr lang="lt-LT" dirty="0" smtClean="0"/>
              <a:t>Herojui svarbi gamta; </a:t>
            </a:r>
          </a:p>
          <a:p>
            <a:r>
              <a:rPr lang="lt-LT" dirty="0" smtClean="0"/>
              <a:t>Konradas jausmo žmogus: išgyvena liūdesį; jam svarbiausias jausmas – meilė; </a:t>
            </a:r>
          </a:p>
          <a:p>
            <a:r>
              <a:rPr lang="lt-LT" dirty="0" smtClean="0"/>
              <a:t>Trokšta pasitraukti iš kasdienybės į svajonių pasaulį; </a:t>
            </a:r>
          </a:p>
          <a:p>
            <a:r>
              <a:rPr lang="lt-LT" dirty="0" smtClean="0"/>
              <a:t>Veikėjui neįdomu tai, kas kasdieniška.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Herojiška Lietuvos praeitis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14488"/>
            <a:ext cx="6215106" cy="415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Apibendrinkime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Poetas Kazys Inčiūra sonete “Mickevičiaus slėny” rašė: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Gluosniai stambūs – glėbiais neapimti,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Pasinėrę į vakaro rimtį.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Čia rašei, čia svajojai kadais.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Lietuvos tu ilgėjais, klajūne.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Ji nemirus- pakilus iš liūno</a:t>
            </a:r>
          </a:p>
          <a:p>
            <a:pPr>
              <a:buNone/>
            </a:pPr>
            <a:r>
              <a:rPr lang="lt-LT" i="1" dirty="0" smtClean="0">
                <a:solidFill>
                  <a:schemeClr val="accent1"/>
                </a:solidFill>
              </a:rPr>
              <a:t>Žydi tau dėkingumo žiedais.</a:t>
            </a:r>
          </a:p>
          <a:p>
            <a:pPr>
              <a:buNone/>
            </a:pPr>
            <a:r>
              <a:rPr lang="lt-LT" dirty="0" smtClean="0"/>
              <a:t>Už ką Lietuva galėtų būti dėkinga poetui </a:t>
            </a:r>
          </a:p>
          <a:p>
            <a:pPr>
              <a:buNone/>
            </a:pPr>
            <a:r>
              <a:rPr lang="lt-LT" dirty="0" smtClean="0"/>
              <a:t>A. Mickevičiui?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319</Words>
  <Application>Microsoft Office PowerPoint</Application>
  <PresentationFormat>Demonstracija ekrane (4:3)</PresentationFormat>
  <Paragraphs>44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tema</vt:lpstr>
      <vt:lpstr>Romantinis herojus  A. Mickevičiaus poemoje „Konradas Valenrodas”</vt:lpstr>
      <vt:lpstr>PowerPoint pristatymas</vt:lpstr>
      <vt:lpstr>Pamokos uždavinys</vt:lpstr>
      <vt:lpstr>Kaip A. Mickevičius susijęs su Lietuva? </vt:lpstr>
      <vt:lpstr>Ką simbolizuoja toks knygos viršelis?</vt:lpstr>
      <vt:lpstr>PowerPoint pristatymas</vt:lpstr>
      <vt:lpstr>Veiksmo laikas ir vieta</vt:lpstr>
      <vt:lpstr>Veikėjai</vt:lpstr>
      <vt:lpstr>PowerPoint pristatymas</vt:lpstr>
      <vt:lpstr>„Gražina”</vt:lpstr>
      <vt:lpstr>Užduotis </vt:lpstr>
      <vt:lpstr>Pasitikrinkime: Konradas – romantiškas herojus, nes</vt:lpstr>
      <vt:lpstr>Herojiška Lietuvos praeitis</vt:lpstr>
      <vt:lpstr>Apibendrinkime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Lietuva A. Mickevičiaus poemoje</dc:title>
  <dc:creator>intel</dc:creator>
  <cp:lastModifiedBy>intel</cp:lastModifiedBy>
  <cp:revision>15</cp:revision>
  <dcterms:created xsi:type="dcterms:W3CDTF">2013-05-21T16:58:00Z</dcterms:created>
  <dcterms:modified xsi:type="dcterms:W3CDTF">2013-06-03T09:59:19Z</dcterms:modified>
</cp:coreProperties>
</file>