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528FA26-EFE3-46E3-8A2A-B1A629E0E765}" type="datetimeFigureOut">
              <a:rPr lang="en-US" smtClean="0"/>
              <a:pPr/>
              <a:t>1/29/2014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7AA28DF-6A5F-4E6B-8FE0-DA40FF0D0A2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AA28DF-6A5F-4E6B-8FE0-DA40FF0D0A28}"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AA28DF-6A5F-4E6B-8FE0-DA40FF0D0A28}"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7AA28DF-6A5F-4E6B-8FE0-DA40FF0D0A28}"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7AA28DF-6A5F-4E6B-8FE0-DA40FF0D0A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7AA28DF-6A5F-4E6B-8FE0-DA40FF0D0A28}"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7AA28DF-6A5F-4E6B-8FE0-DA40FF0D0A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528FA26-EFE3-46E3-8A2A-B1A629E0E765}" type="datetimeFigureOut">
              <a:rPr lang="en-US" smtClean="0"/>
              <a:pPr/>
              <a:t>1/29/2014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7AA28DF-6A5F-4E6B-8FE0-DA40FF0D0A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528FA26-EFE3-46E3-8A2A-B1A629E0E765}" type="datetimeFigureOut">
              <a:rPr lang="en-US" smtClean="0"/>
              <a:pPr/>
              <a:t>1/29/2014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7AA28DF-6A5F-4E6B-8FE0-DA40FF0D0A28}"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AA28DF-6A5F-4E6B-8FE0-DA40FF0D0A2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28FA26-EFE3-46E3-8A2A-B1A629E0E765}" type="datetimeFigureOut">
              <a:rPr lang="en-US" smtClean="0"/>
              <a:pPr/>
              <a:t>1/29/2014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7AA28DF-6A5F-4E6B-8FE0-DA40FF0D0A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528FA26-EFE3-46E3-8A2A-B1A629E0E765}" type="datetimeFigureOut">
              <a:rPr lang="en-US" smtClean="0"/>
              <a:pPr/>
              <a:t>1/29/2014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7AA28DF-6A5F-4E6B-8FE0-DA40FF0D0A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1676400"/>
            <a:ext cx="7772400" cy="1470025"/>
          </a:xfrm>
        </p:spPr>
        <p:txBody>
          <a:bodyPr>
            <a:normAutofit fontScale="90000"/>
          </a:bodyPr>
          <a:lstStyle/>
          <a:p>
            <a:r>
              <a:rPr lang="en-US" b="1" dirty="0" err="1" smtClean="0">
                <a:latin typeface="Comic Sans MS" pitchFamily="66" charset="0"/>
              </a:rPr>
              <a:t>Kas</a:t>
            </a:r>
            <a:r>
              <a:rPr lang="en-US" b="1" dirty="0" smtClean="0">
                <a:latin typeface="Comic Sans MS" pitchFamily="66" charset="0"/>
              </a:rPr>
              <a:t> </a:t>
            </a:r>
            <a:r>
              <a:rPr lang="en-US" b="1" dirty="0" err="1" smtClean="0">
                <a:latin typeface="Comic Sans MS" pitchFamily="66" charset="0"/>
              </a:rPr>
              <a:t>yra</a:t>
            </a:r>
            <a:r>
              <a:rPr lang="en-US" b="1" dirty="0" smtClean="0">
                <a:latin typeface="Comic Sans MS" pitchFamily="66" charset="0"/>
              </a:rPr>
              <a:t> </a:t>
            </a:r>
            <a:r>
              <a:rPr lang="lt-LT" b="1" dirty="0" smtClean="0">
                <a:latin typeface="Comic Sans MS" pitchFamily="66" charset="0"/>
              </a:rPr>
              <a:t>geras skaitytojas?</a:t>
            </a:r>
            <a:endParaRPr lang="en-US" b="1" dirty="0">
              <a:latin typeface="Comic Sans MS" pitchFamily="66" charset="0"/>
            </a:endParaRPr>
          </a:p>
        </p:txBody>
      </p:sp>
      <p:pic>
        <p:nvPicPr>
          <p:cNvPr id="5" name="Paveikslėlis 4" descr="imagesCAICHLN8.jpg"/>
          <p:cNvPicPr>
            <a:picLocks noChangeAspect="1"/>
          </p:cNvPicPr>
          <p:nvPr/>
        </p:nvPicPr>
        <p:blipFill>
          <a:blip r:embed="rId2" cstate="print"/>
          <a:stretch>
            <a:fillRect/>
          </a:stretch>
        </p:blipFill>
        <p:spPr>
          <a:xfrm>
            <a:off x="5410200" y="3581400"/>
            <a:ext cx="2514600" cy="25050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urinio vietos rezervavimo ženklas 4"/>
          <p:cNvSpPr>
            <a:spLocks noGrp="1"/>
          </p:cNvSpPr>
          <p:nvPr>
            <p:ph sz="half" idx="1"/>
          </p:nvPr>
        </p:nvSpPr>
        <p:spPr>
          <a:xfrm>
            <a:off x="381000" y="762000"/>
            <a:ext cx="4114800" cy="5516563"/>
          </a:xfrm>
        </p:spPr>
        <p:txBody>
          <a:bodyPr>
            <a:normAutofit lnSpcReduction="10000"/>
          </a:bodyPr>
          <a:lstStyle/>
          <a:p>
            <a:pPr>
              <a:buNone/>
            </a:pPr>
            <a:r>
              <a:rPr lang="lt-LT" dirty="0" smtClean="0"/>
              <a:t>    </a:t>
            </a:r>
            <a:r>
              <a:rPr lang="lt-LT" dirty="0" smtClean="0">
                <a:latin typeface="Comic Sans MS" pitchFamily="66" charset="0"/>
              </a:rPr>
              <a:t>Geras skaitytojas nematuoja skaitymo ar knygų svarbos vien tik perskaitytų knygų skaičiumi. Kartais viena knyga gali pakeisti žmogaus mintis, jo elgesį, leisti jam suprasti daug dalykų, kurie iki šiol buvo nesuprantami. </a:t>
            </a:r>
            <a:br>
              <a:rPr lang="lt-LT" dirty="0" smtClean="0">
                <a:latin typeface="Comic Sans MS" pitchFamily="66" charset="0"/>
              </a:rPr>
            </a:br>
            <a:endParaRPr lang="en-US" dirty="0">
              <a:latin typeface="Comic Sans MS" pitchFamily="66" charset="0"/>
            </a:endParaRPr>
          </a:p>
        </p:txBody>
      </p:sp>
      <p:pic>
        <p:nvPicPr>
          <p:cNvPr id="7" name="Turinio vietos rezervavimo ženklas 6" descr="imagesCACQW9Z5.jpg"/>
          <p:cNvPicPr>
            <a:picLocks noGrp="1" noChangeAspect="1"/>
          </p:cNvPicPr>
          <p:nvPr>
            <p:ph sz="half" idx="2"/>
          </p:nvPr>
        </p:nvPicPr>
        <p:blipFill>
          <a:blip r:embed="rId2" cstate="print"/>
          <a:stretch>
            <a:fillRect/>
          </a:stretch>
        </p:blipFill>
        <p:spPr>
          <a:xfrm>
            <a:off x="5181600" y="762000"/>
            <a:ext cx="3124200" cy="43434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143000"/>
            <a:ext cx="4038600" cy="4525963"/>
          </a:xfrm>
        </p:spPr>
        <p:txBody>
          <a:bodyPr>
            <a:normAutofit fontScale="92500" lnSpcReduction="20000"/>
          </a:bodyPr>
          <a:lstStyle/>
          <a:p>
            <a:r>
              <a:rPr lang="lt-LT" dirty="0" smtClean="0">
                <a:latin typeface="Comic Sans MS" pitchFamily="66" charset="0"/>
              </a:rPr>
              <a:t>Geras skaitytojas skaito ne tik žodžius, bet mato ir tai, kas yra tarp eilučių, knygos istoriją išgyvena kaip savo paties. </a:t>
            </a:r>
          </a:p>
          <a:p>
            <a:pPr>
              <a:buNone/>
            </a:pPr>
            <a:endParaRPr lang="lt-LT" dirty="0" smtClean="0">
              <a:latin typeface="Comic Sans MS" pitchFamily="66" charset="0"/>
            </a:endParaRPr>
          </a:p>
          <a:p>
            <a:r>
              <a:rPr lang="fi-FI" dirty="0" smtClean="0">
                <a:latin typeface="Comic Sans MS" pitchFamily="66" charset="0"/>
              </a:rPr>
              <a:t>Geras skaitytojas turi mylėti knygas. </a:t>
            </a:r>
            <a:endParaRPr lang="lt-LT" dirty="0" smtClean="0">
              <a:latin typeface="Comic Sans MS" pitchFamily="66" charset="0"/>
            </a:endParaRPr>
          </a:p>
          <a:p>
            <a:pPr>
              <a:buNone/>
            </a:pPr>
            <a:r>
              <a:rPr lang="fi-FI" dirty="0" smtClean="0">
                <a:latin typeface="Comic Sans MS" pitchFamily="66" charset="0"/>
              </a:rPr>
              <a:t/>
            </a:r>
            <a:br>
              <a:rPr lang="fi-FI" dirty="0" smtClean="0">
                <a:latin typeface="Comic Sans MS" pitchFamily="66" charset="0"/>
              </a:rPr>
            </a:br>
            <a:r>
              <a:rPr lang="lt-LT" dirty="0" smtClean="0"/>
              <a:t/>
            </a:r>
            <a:br>
              <a:rPr lang="lt-LT" dirty="0" smtClean="0"/>
            </a:br>
            <a:endParaRPr lang="en-US" dirty="0"/>
          </a:p>
        </p:txBody>
      </p:sp>
      <p:pic>
        <p:nvPicPr>
          <p:cNvPr id="5" name="Turinio vietos rezervavimo ženklas 4" descr="imagesCAV4E2IH.jpg"/>
          <p:cNvPicPr>
            <a:picLocks noGrp="1" noChangeAspect="1"/>
          </p:cNvPicPr>
          <p:nvPr>
            <p:ph sz="half" idx="2"/>
          </p:nvPr>
        </p:nvPicPr>
        <p:blipFill>
          <a:blip r:embed="rId2" cstate="print"/>
          <a:stretch>
            <a:fillRect/>
          </a:stretch>
        </p:blipFill>
        <p:spPr>
          <a:xfrm>
            <a:off x="5105401" y="1447800"/>
            <a:ext cx="3200400" cy="3352799"/>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066800"/>
            <a:ext cx="4038600" cy="4525963"/>
          </a:xfrm>
        </p:spPr>
        <p:txBody>
          <a:bodyPr>
            <a:normAutofit fontScale="92500"/>
          </a:bodyPr>
          <a:lstStyle/>
          <a:p>
            <a:pPr>
              <a:buNone/>
            </a:pPr>
            <a:r>
              <a:rPr lang="lt-LT" dirty="0" smtClean="0">
                <a:latin typeface="Comic Sans MS" pitchFamily="66" charset="0"/>
              </a:rPr>
              <a:t>    Geras skaitytojas – ne tas, kuris perskaitė daug knygų, bet tas, kuris perskaitęs suvokia, ką autorius norėjo pasakyti, o skaitydamas ne tik gerai praleidžia laiką, bet kažką iš knygos ir pasiima, mokosi iš jos, keičiasi. </a:t>
            </a:r>
            <a:endParaRPr lang="en-US" dirty="0">
              <a:latin typeface="Comic Sans MS" pitchFamily="66" charset="0"/>
            </a:endParaRPr>
          </a:p>
        </p:txBody>
      </p:sp>
      <p:pic>
        <p:nvPicPr>
          <p:cNvPr id="5" name="Turinio vietos rezervavimo ženklas 4" descr="imagesCASIIK1G.jpg"/>
          <p:cNvPicPr>
            <a:picLocks noGrp="1" noChangeAspect="1"/>
          </p:cNvPicPr>
          <p:nvPr>
            <p:ph sz="half" idx="2"/>
          </p:nvPr>
        </p:nvPicPr>
        <p:blipFill>
          <a:blip r:embed="rId2" cstate="print"/>
          <a:stretch>
            <a:fillRect/>
          </a:stretch>
        </p:blipFill>
        <p:spPr>
          <a:xfrm>
            <a:off x="5105400" y="1524000"/>
            <a:ext cx="3200400" cy="2971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143000"/>
            <a:ext cx="4038600" cy="4525963"/>
          </a:xfrm>
        </p:spPr>
        <p:txBody>
          <a:bodyPr>
            <a:normAutofit fontScale="70000" lnSpcReduction="20000"/>
          </a:bodyPr>
          <a:lstStyle/>
          <a:p>
            <a:r>
              <a:rPr lang="lt-LT" dirty="0" smtClean="0">
                <a:latin typeface="Comic Sans MS" pitchFamily="66" charset="0"/>
              </a:rPr>
              <a:t>Būti geru skaitytoju, vadinasi, būti gurmanu ir jausti malonumą skaitant. Skaityti pasimėgaujant, niekur neskubant, apmąstyti frazę ar grožėtis išraiškingu posakiu, sekti minčių tėkmę. </a:t>
            </a:r>
          </a:p>
          <a:p>
            <a:pPr>
              <a:buNone/>
            </a:pPr>
            <a:endParaRPr lang="lt-LT" dirty="0" smtClean="0">
              <a:latin typeface="Comic Sans MS" pitchFamily="66" charset="0"/>
            </a:endParaRPr>
          </a:p>
          <a:p>
            <a:r>
              <a:rPr lang="lt-LT" dirty="0" smtClean="0">
                <a:latin typeface="Comic Sans MS" pitchFamily="66" charset="0"/>
              </a:rPr>
              <a:t>Geras skaitytojas yra tas, kuris pradėtą knygą perskaito iki galo, ją skaito atidžiai, vėliau geba ne tik atpasakoti jos istoriją, bet ir aptarti joje gvildentas problemas, jos temą. </a:t>
            </a:r>
            <a:br>
              <a:rPr lang="lt-LT" dirty="0" smtClean="0">
                <a:latin typeface="Comic Sans MS" pitchFamily="66" charset="0"/>
              </a:rPr>
            </a:br>
            <a:r>
              <a:rPr lang="lt-LT" dirty="0" smtClean="0">
                <a:latin typeface="Comic Sans MS" pitchFamily="66" charset="0"/>
              </a:rPr>
              <a:t> </a:t>
            </a:r>
            <a:r>
              <a:rPr lang="lt-LT" dirty="0" smtClean="0"/>
              <a:t/>
            </a:r>
            <a:br>
              <a:rPr lang="lt-LT" dirty="0" smtClean="0"/>
            </a:br>
            <a:endParaRPr lang="en-US" dirty="0"/>
          </a:p>
        </p:txBody>
      </p:sp>
      <p:pic>
        <p:nvPicPr>
          <p:cNvPr id="5" name="Turinio vietos rezervavimo ženklas 4" descr="images.jpg"/>
          <p:cNvPicPr>
            <a:picLocks noGrp="1" noChangeAspect="1"/>
          </p:cNvPicPr>
          <p:nvPr>
            <p:ph sz="half" idx="2"/>
          </p:nvPr>
        </p:nvPicPr>
        <p:blipFill>
          <a:blip r:embed="rId2" cstate="print"/>
          <a:stretch>
            <a:fillRect/>
          </a:stretch>
        </p:blipFill>
        <p:spPr>
          <a:xfrm>
            <a:off x="5334000" y="2057400"/>
            <a:ext cx="2819400" cy="24384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219200"/>
            <a:ext cx="4038600" cy="4525963"/>
          </a:xfrm>
        </p:spPr>
        <p:txBody>
          <a:bodyPr>
            <a:normAutofit fontScale="85000" lnSpcReduction="20000"/>
          </a:bodyPr>
          <a:lstStyle/>
          <a:p>
            <a:pPr>
              <a:buNone/>
            </a:pPr>
            <a:r>
              <a:rPr lang="lt-LT" dirty="0" smtClean="0">
                <a:latin typeface="Comic Sans MS" pitchFamily="66" charset="0"/>
              </a:rPr>
              <a:t>    Geras skaitytojas turi gerbti knygos autorių ir visas iki vienos jo knygoje išsakytas mintis. Geras skaitytojas nesirinks knygos tik todėl, kad ją reklamuoja per televizorių ar jos plakatais apklijuotos visos gatvės. Kaip skaitytojas suranda knygą, taip knyga turi susirasti skaitytoją.</a:t>
            </a:r>
            <a:endParaRPr lang="en-US" dirty="0">
              <a:latin typeface="Comic Sans MS" pitchFamily="66" charset="0"/>
            </a:endParaRPr>
          </a:p>
        </p:txBody>
      </p:sp>
      <p:pic>
        <p:nvPicPr>
          <p:cNvPr id="5" name="Turinio vietos rezervavimo ženklas 4" descr="imagesCA0QA8HU.jpg"/>
          <p:cNvPicPr>
            <a:picLocks noGrp="1" noChangeAspect="1"/>
          </p:cNvPicPr>
          <p:nvPr>
            <p:ph sz="half" idx="2"/>
          </p:nvPr>
        </p:nvPicPr>
        <p:blipFill>
          <a:blip r:embed="rId2" cstate="print"/>
          <a:stretch>
            <a:fillRect/>
          </a:stretch>
        </p:blipFill>
        <p:spPr>
          <a:xfrm>
            <a:off x="4724400" y="990600"/>
            <a:ext cx="2590800" cy="2401772"/>
          </a:xfrm>
        </p:spPr>
      </p:pic>
      <p:pic>
        <p:nvPicPr>
          <p:cNvPr id="6" name="Paveikslėlis 5" descr="untitled.bmp"/>
          <p:cNvPicPr>
            <a:picLocks noChangeAspect="1"/>
          </p:cNvPicPr>
          <p:nvPr/>
        </p:nvPicPr>
        <p:blipFill>
          <a:blip r:embed="rId3" cstate="print"/>
          <a:stretch>
            <a:fillRect/>
          </a:stretch>
        </p:blipFill>
        <p:spPr>
          <a:xfrm>
            <a:off x="5791200" y="3886200"/>
            <a:ext cx="2956998" cy="22098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ctrTitle"/>
          </p:nvPr>
        </p:nvSpPr>
        <p:spPr>
          <a:xfrm>
            <a:off x="685800" y="1676400"/>
            <a:ext cx="7772400" cy="1470025"/>
          </a:xfrm>
        </p:spPr>
        <p:txBody>
          <a:bodyPr>
            <a:normAutofit fontScale="90000"/>
          </a:bodyPr>
          <a:lstStyle/>
          <a:p>
            <a:r>
              <a:rPr lang="lt-LT" b="1" dirty="0" smtClean="0">
                <a:latin typeface="Comic Sans MS" pitchFamily="66" charset="0"/>
              </a:rPr>
              <a:t>Geru skaitytoju gali būti kiekvienas iš Jūsų...</a:t>
            </a:r>
            <a:endParaRPr lang="en-US" b="1" dirty="0">
              <a:latin typeface="Comic Sans MS" pitchFamily="66" charset="0"/>
            </a:endParaRPr>
          </a:p>
        </p:txBody>
      </p:sp>
      <p:pic>
        <p:nvPicPr>
          <p:cNvPr id="7" name="Paveikslėlis 6" descr="untitled.bmp"/>
          <p:cNvPicPr>
            <a:picLocks noChangeAspect="1"/>
          </p:cNvPicPr>
          <p:nvPr/>
        </p:nvPicPr>
        <p:blipFill>
          <a:blip r:embed="rId2" cstate="print"/>
          <a:stretch>
            <a:fillRect/>
          </a:stretch>
        </p:blipFill>
        <p:spPr>
          <a:xfrm>
            <a:off x="4343400" y="3581400"/>
            <a:ext cx="3778355" cy="25908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60</TotalTime>
  <Words>235</Words>
  <Application>Microsoft Office PowerPoint</Application>
  <PresentationFormat>On-screen Show (4:3)</PresentationFormat>
  <Paragraphs>12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Kas yra geras skaitytojas?</vt:lpstr>
      <vt:lpstr>Slide 2</vt:lpstr>
      <vt:lpstr>Slide 3</vt:lpstr>
      <vt:lpstr>Slide 4</vt:lpstr>
      <vt:lpstr>Slide 5</vt:lpstr>
      <vt:lpstr>Slide 6</vt:lpstr>
      <vt:lpstr>Geru skaitytoju gali būti kiekvienas iš Jūsų...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 yra geras skaitytojas?</dc:title>
  <dc:creator>Gintare</dc:creator>
  <cp:lastModifiedBy>Gintarė</cp:lastModifiedBy>
  <cp:revision>10</cp:revision>
  <dcterms:created xsi:type="dcterms:W3CDTF">2012-01-31T15:54:12Z</dcterms:created>
  <dcterms:modified xsi:type="dcterms:W3CDTF">2014-01-29T20:02:16Z</dcterms:modified>
</cp:coreProperties>
</file>