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29"/>
  </p:notesMasterIdLst>
  <p:sldIdLst>
    <p:sldId id="256" r:id="rId2"/>
    <p:sldId id="257" r:id="rId3"/>
    <p:sldId id="258" r:id="rId4"/>
    <p:sldId id="282" r:id="rId5"/>
    <p:sldId id="259" r:id="rId6"/>
    <p:sldId id="260" r:id="rId7"/>
    <p:sldId id="261" r:id="rId8"/>
    <p:sldId id="262" r:id="rId9"/>
    <p:sldId id="264" r:id="rId10"/>
    <p:sldId id="263"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B84DE3-6646-433A-B071-75BD33D34CC4}" type="datetimeFigureOut">
              <a:rPr lang="en-US" smtClean="0"/>
              <a:pPr/>
              <a:t>10/13/2013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DB30A0-3094-4349-B9BF-2F3CB794FF0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A9DB61-0A04-441C-87C5-21391EDCF70F}" type="slidenum">
              <a:rPr lang="en-GB" smtClean="0"/>
              <a:pPr/>
              <a:t>19</a:t>
            </a:fld>
            <a:endParaRPr lang="en-GB"/>
          </a:p>
        </p:txBody>
      </p:sp>
    </p:spTree>
    <p:extLst>
      <p:ext uri="{BB962C8B-B14F-4D97-AF65-F5344CB8AC3E}">
        <p14:creationId xmlns="" xmlns:p14="http://schemas.microsoft.com/office/powerpoint/2010/main" val="13025197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D43BFEC-6F72-4BE8-87D3-F70C3508B0DB}" type="datetimeFigureOut">
              <a:rPr lang="en-US" smtClean="0"/>
              <a:pPr/>
              <a:t>10/13/2013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C7D15C7-D46A-4FB8-AC6E-58C8E8A6130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D43BFEC-6F72-4BE8-87D3-F70C3508B0DB}" type="datetimeFigureOut">
              <a:rPr lang="en-US" smtClean="0"/>
              <a:pPr/>
              <a:t>10/13/2013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C7D15C7-D46A-4FB8-AC6E-58C8E8A61304}"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D43BFEC-6F72-4BE8-87D3-F70C3508B0DB}" type="datetimeFigureOut">
              <a:rPr lang="en-US" smtClean="0"/>
              <a:pPr/>
              <a:t>10/13/2013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C7D15C7-D46A-4FB8-AC6E-58C8E8A61304}"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D43BFEC-6F72-4BE8-87D3-F70C3508B0DB}" type="datetimeFigureOut">
              <a:rPr lang="en-US" smtClean="0"/>
              <a:pPr/>
              <a:t>10/13/2013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C7D15C7-D46A-4FB8-AC6E-58C8E8A61304}"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D43BFEC-6F72-4BE8-87D3-F70C3508B0DB}" type="datetimeFigureOut">
              <a:rPr lang="en-US" smtClean="0"/>
              <a:pPr/>
              <a:t>10/13/2013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C7D15C7-D46A-4FB8-AC6E-58C8E8A6130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D43BFEC-6F72-4BE8-87D3-F70C3508B0DB}" type="datetimeFigureOut">
              <a:rPr lang="en-US" smtClean="0"/>
              <a:pPr/>
              <a:t>10/13/2013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C7D15C7-D46A-4FB8-AC6E-58C8E8A61304}"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D43BFEC-6F72-4BE8-87D3-F70C3508B0DB}" type="datetimeFigureOut">
              <a:rPr lang="en-US" smtClean="0"/>
              <a:pPr/>
              <a:t>10/13/2013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C7D15C7-D46A-4FB8-AC6E-58C8E8A6130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D43BFEC-6F72-4BE8-87D3-F70C3508B0DB}" type="datetimeFigureOut">
              <a:rPr lang="en-US" smtClean="0"/>
              <a:pPr/>
              <a:t>10/13/2013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C7D15C7-D46A-4FB8-AC6E-58C8E8A6130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D43BFEC-6F72-4BE8-87D3-F70C3508B0DB}" type="datetimeFigureOut">
              <a:rPr lang="en-US" smtClean="0"/>
              <a:pPr/>
              <a:t>10/13/2013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C7D15C7-D46A-4FB8-AC6E-58C8E8A61304}"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D43BFEC-6F72-4BE8-87D3-F70C3508B0DB}" type="datetimeFigureOut">
              <a:rPr lang="en-US" smtClean="0"/>
              <a:pPr/>
              <a:t>10/13/2013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C7D15C7-D46A-4FB8-AC6E-58C8E8A6130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D43BFEC-6F72-4BE8-87D3-F70C3508B0DB}" type="datetimeFigureOut">
              <a:rPr lang="en-US" smtClean="0"/>
              <a:pPr/>
              <a:t>10/13/2013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C7D15C7-D46A-4FB8-AC6E-58C8E8A6130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D43BFEC-6F72-4BE8-87D3-F70C3508B0DB}" type="datetimeFigureOut">
              <a:rPr lang="en-US" smtClean="0"/>
              <a:pPr/>
              <a:t>10/13/2013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C7D15C7-D46A-4FB8-AC6E-58C8E8A6130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7224" y="714356"/>
            <a:ext cx="7715304" cy="1214446"/>
          </a:xfrm>
        </p:spPr>
        <p:txBody>
          <a:bodyPr>
            <a:normAutofit/>
          </a:bodyPr>
          <a:lstStyle/>
          <a:p>
            <a:r>
              <a:rPr lang="lt-LT" sz="5400" dirty="0" smtClean="0"/>
              <a:t>Henrikas Radauskas </a:t>
            </a:r>
            <a:endParaRPr lang="en-US" sz="5400" dirty="0"/>
          </a:p>
        </p:txBody>
      </p:sp>
      <p:pic>
        <p:nvPicPr>
          <p:cNvPr id="72706" name="Picture 2" descr="Henrikas Radauskas"/>
          <p:cNvPicPr>
            <a:picLocks noChangeAspect="1" noChangeArrowheads="1"/>
          </p:cNvPicPr>
          <p:nvPr/>
        </p:nvPicPr>
        <p:blipFill>
          <a:blip r:embed="rId2"/>
          <a:srcRect/>
          <a:stretch>
            <a:fillRect/>
          </a:stretch>
        </p:blipFill>
        <p:spPr bwMode="auto">
          <a:xfrm>
            <a:off x="3071802" y="2000240"/>
            <a:ext cx="2714644" cy="3732635"/>
          </a:xfrm>
          <a:prstGeom prst="rect">
            <a:avLst/>
          </a:prstGeom>
          <a:noFill/>
        </p:spPr>
      </p:pic>
      <p:sp>
        <p:nvSpPr>
          <p:cNvPr id="6" name="TextBox 5"/>
          <p:cNvSpPr txBox="1"/>
          <p:nvPr/>
        </p:nvSpPr>
        <p:spPr>
          <a:xfrm>
            <a:off x="3857620" y="6072206"/>
            <a:ext cx="5072098" cy="400110"/>
          </a:xfrm>
          <a:prstGeom prst="rect">
            <a:avLst/>
          </a:prstGeom>
          <a:noFill/>
        </p:spPr>
        <p:txBody>
          <a:bodyPr wrap="square" rtlCol="0">
            <a:spAutoFit/>
          </a:bodyPr>
          <a:lstStyle/>
          <a:p>
            <a:r>
              <a:rPr lang="lt-LT" sz="2000" dirty="0" smtClean="0"/>
              <a:t>Parengė Gabija Pugžlytė ir Akvilė Zieniūtė 4G</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571612"/>
            <a:ext cx="8229600" cy="4525963"/>
          </a:xfrm>
        </p:spPr>
        <p:txBody>
          <a:bodyPr>
            <a:normAutofit/>
          </a:bodyPr>
          <a:lstStyle/>
          <a:p>
            <a:r>
              <a:rPr lang="lt-LT" sz="2800" dirty="0" smtClean="0"/>
              <a:t>Henrikas Radauskas – vienas didžiausių XX amžiaus lietuvių poetų, augęs ir brendęs Lietuvoje, kūrybos viršūnių pasiekęs išeivijoje.</a:t>
            </a:r>
          </a:p>
          <a:p>
            <a:r>
              <a:rPr lang="pt-BR" sz="2800" dirty="0" smtClean="0"/>
              <a:t>Poetas, vertėjas Henrikas Radauskas, kaip ir </a:t>
            </a:r>
            <a:r>
              <a:rPr lang="lt-LT" sz="2800" dirty="0" smtClean="0"/>
              <a:t>brolis dvynys </a:t>
            </a:r>
            <a:r>
              <a:rPr lang="pt-BR" sz="2800" dirty="0" smtClean="0"/>
              <a:t>Brunas,</a:t>
            </a:r>
            <a:r>
              <a:rPr lang="lt-LT" sz="2800" dirty="0" smtClean="0"/>
              <a:t> gimė </a:t>
            </a:r>
            <a:r>
              <a:rPr lang="fi-FI" sz="2800" dirty="0" smtClean="0"/>
              <a:t>1910m. Krokuvoje (Lenkijoje).</a:t>
            </a:r>
            <a:endParaRPr lang="lt-LT" sz="2800" dirty="0" smtClean="0"/>
          </a:p>
          <a:p>
            <a:r>
              <a:rPr lang="lt-LT" sz="2800" dirty="0" smtClean="0"/>
              <a:t>Augo Gikonių kaime, Panevėžio apskrityje.</a:t>
            </a:r>
          </a:p>
          <a:p>
            <a:endParaRPr lang="en-US" sz="2800" dirty="0"/>
          </a:p>
        </p:txBody>
      </p:sp>
      <p:sp>
        <p:nvSpPr>
          <p:cNvPr id="2" name="Title 1"/>
          <p:cNvSpPr>
            <a:spLocks noGrp="1"/>
          </p:cNvSpPr>
          <p:nvPr>
            <p:ph type="title"/>
          </p:nvPr>
        </p:nvSpPr>
        <p:spPr/>
        <p:txBody>
          <a:bodyPr/>
          <a:lstStyle/>
          <a:p>
            <a:r>
              <a:rPr lang="lt-LT" dirty="0" smtClean="0"/>
              <a:t>Biografija</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428736"/>
            <a:ext cx="8215370" cy="3643338"/>
          </a:xfrm>
        </p:spPr>
        <p:txBody>
          <a:bodyPr>
            <a:normAutofit/>
          </a:bodyPr>
          <a:lstStyle/>
          <a:p>
            <a:r>
              <a:rPr lang="lt-LT" sz="2800" dirty="0" smtClean="0"/>
              <a:t>Pirmąjį pasaulinį karą praleido Rusijoje, Sibire lankė pradžios mokyklą. </a:t>
            </a:r>
          </a:p>
          <a:p>
            <a:r>
              <a:rPr lang="lt-LT" sz="2800" dirty="0" smtClean="0"/>
              <a:t>1921m. grįžo į Lietuvą. Mokėsi Panevėžio gimnazijoje ir mokytojų seminarijoje. Studijų metais pradėjo rašyti poeziją.</a:t>
            </a:r>
          </a:p>
          <a:p>
            <a:r>
              <a:rPr lang="en-US" sz="2800" dirty="0" smtClean="0"/>
              <a:t>1929m. </a:t>
            </a:r>
            <a:r>
              <a:rPr lang="en-US" sz="2800" dirty="0" err="1" smtClean="0"/>
              <a:t>baigęs</a:t>
            </a:r>
            <a:r>
              <a:rPr lang="en-US" sz="2800" dirty="0" smtClean="0"/>
              <a:t> </a:t>
            </a:r>
            <a:r>
              <a:rPr lang="en-US" sz="2800" dirty="0" err="1" smtClean="0"/>
              <a:t>seminariją</a:t>
            </a:r>
            <a:r>
              <a:rPr lang="en-US" sz="2800" dirty="0" smtClean="0"/>
              <a:t>, </a:t>
            </a:r>
            <a:r>
              <a:rPr lang="en-US" sz="2800" dirty="0" err="1" smtClean="0"/>
              <a:t>vienerius</a:t>
            </a:r>
            <a:r>
              <a:rPr lang="en-US" sz="2800" dirty="0" smtClean="0"/>
              <a:t> </a:t>
            </a:r>
            <a:r>
              <a:rPr lang="en-US" sz="2800" dirty="0" err="1" smtClean="0"/>
              <a:t>metus</a:t>
            </a:r>
            <a:r>
              <a:rPr lang="lt-LT" sz="2800" dirty="0"/>
              <a:t> </a:t>
            </a:r>
            <a:r>
              <a:rPr lang="en-US" sz="2800" dirty="0" err="1" smtClean="0"/>
              <a:t>mokytojavo</a:t>
            </a:r>
            <a:r>
              <a:rPr lang="en-US" sz="2800" dirty="0" smtClean="0"/>
              <a:t> </a:t>
            </a:r>
            <a:r>
              <a:rPr lang="en-US" sz="2800" dirty="0" err="1" smtClean="0"/>
              <a:t>Kazokiškio</a:t>
            </a:r>
            <a:r>
              <a:rPr lang="en-US" sz="2800" dirty="0" smtClean="0"/>
              <a:t> </a:t>
            </a:r>
            <a:r>
              <a:rPr lang="en-US" sz="2800" dirty="0" err="1" smtClean="0"/>
              <a:t>pradžios</a:t>
            </a:r>
            <a:r>
              <a:rPr lang="en-US" sz="2800" dirty="0" smtClean="0"/>
              <a:t> </a:t>
            </a:r>
            <a:r>
              <a:rPr lang="en-US" sz="2800" dirty="0" err="1" smtClean="0"/>
              <a:t>mokykloje</a:t>
            </a:r>
            <a:r>
              <a:rPr lang="en-US" sz="2800" dirty="0" smtClean="0"/>
              <a:t>. </a:t>
            </a:r>
            <a:endParaRPr lang="lt-LT" sz="2800" dirty="0" smtClean="0"/>
          </a:p>
          <a:p>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142984"/>
            <a:ext cx="8229600" cy="4525963"/>
          </a:xfrm>
        </p:spPr>
        <p:txBody>
          <a:bodyPr/>
          <a:lstStyle/>
          <a:p>
            <a:r>
              <a:rPr lang="lt-LT" sz="2800" dirty="0" smtClean="0"/>
              <a:t>1930 m. Henrikas Radauskas ryžosi atsisakyti mokytojo profesijos, persikėlė į Kauną ir iki 1935 m. Vytauto Didžiojo universiteto Humanitarinių mokslų fakultete studijavo lietuvių, vokiečių, rusų kalbas ir literatūras.</a:t>
            </a:r>
          </a:p>
          <a:p>
            <a:r>
              <a:rPr lang="lt-LT" sz="2800" dirty="0" smtClean="0"/>
              <a:t>1936m. buvo Klaipėdos radiofono pranešėjas lietuvių ir vokiečių kalbomis.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857232"/>
            <a:ext cx="8229600" cy="4525963"/>
          </a:xfrm>
        </p:spPr>
        <p:txBody>
          <a:bodyPr>
            <a:normAutofit/>
          </a:bodyPr>
          <a:lstStyle/>
          <a:p>
            <a:r>
              <a:rPr lang="lt-LT" sz="2800" dirty="0" smtClean="0"/>
              <a:t>1937-1941m. dirbo Švietimo ministerijos knygų leidimo komisijoje redaktoriumi. </a:t>
            </a:r>
          </a:p>
          <a:p>
            <a:r>
              <a:rPr lang="lt-LT" sz="2800" dirty="0" smtClean="0"/>
              <a:t>1944 m. pasitraukė į Vokietiją, Berlyną, 1949 m. persikėlė į JAV.</a:t>
            </a:r>
          </a:p>
          <a:p>
            <a:r>
              <a:rPr lang="lt-LT" sz="2800" dirty="0" smtClean="0"/>
              <a:t>Gyveno Baltimorėje, Čikagoje, kur dirbo fizinį darbą, 1959 – 1969 m. – Kongreso bibliotekos Vašingtone tarnautojas.</a:t>
            </a:r>
          </a:p>
          <a:p>
            <a:r>
              <a:rPr lang="lt-LT" sz="2800" dirty="0" smtClean="0"/>
              <a:t>Mirė ir buvo palaidotas 1970m. Vašingtone.</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lt-LT" sz="2800" dirty="0"/>
              <a:t>Radauskas buvo gana uždaras, nemėgęs viešumos žmogus, atvirai bendravęs tik su nedideliu būreliu </a:t>
            </a:r>
            <a:r>
              <a:rPr lang="lt-LT" sz="2800" dirty="0" smtClean="0"/>
              <a:t>draugų</a:t>
            </a:r>
            <a:r>
              <a:rPr lang="lt-LT" sz="2800" dirty="0"/>
              <a:t>. </a:t>
            </a:r>
            <a:endParaRPr lang="lt-LT" sz="2800" dirty="0" smtClean="0"/>
          </a:p>
          <a:p>
            <a:r>
              <a:rPr lang="lt-LT" sz="2800" dirty="0" smtClean="0"/>
              <a:t>Alfonsas Nyka </a:t>
            </a:r>
            <a:r>
              <a:rPr lang="lt-LT" sz="2800" dirty="0"/>
              <a:t>– Niliūnas Radauską apibūdino kaip „menų alkoholiką”, pripažinusį tik vieną domėjimosi vertą gyvenimo sritį – meno kūrybą. Jis nemėgo meno nesuprantančių žmonių</a:t>
            </a:r>
            <a:r>
              <a:rPr lang="lt-LT" sz="2800" dirty="0" smtClean="0"/>
              <a:t>.</a:t>
            </a:r>
          </a:p>
          <a:p>
            <a:r>
              <a:rPr lang="lt-LT" sz="2800" dirty="0"/>
              <a:t>Aistringai žavėjosi impresionistų tapyba, baroko muzika, sekė teatrą, modernųjį kino meną. </a:t>
            </a:r>
            <a:endParaRPr lang="en-US" sz="2800" dirty="0"/>
          </a:p>
        </p:txBody>
      </p:sp>
      <p:sp>
        <p:nvSpPr>
          <p:cNvPr id="2" name="Title 1"/>
          <p:cNvSpPr>
            <a:spLocks noGrp="1"/>
          </p:cNvSpPr>
          <p:nvPr>
            <p:ph type="title"/>
          </p:nvPr>
        </p:nvSpPr>
        <p:spPr/>
        <p:txBody>
          <a:bodyPr/>
          <a:lstStyle/>
          <a:p>
            <a:r>
              <a:rPr lang="lt-LT" dirty="0" smtClean="0"/>
              <a:t>Asmenybė</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928670"/>
            <a:ext cx="8229600" cy="5715040"/>
          </a:xfrm>
        </p:spPr>
        <p:txBody>
          <a:bodyPr>
            <a:normAutofit/>
          </a:bodyPr>
          <a:lstStyle/>
          <a:p>
            <a:r>
              <a:rPr lang="lt-LT" sz="2800" dirty="0"/>
              <a:t>Mėgstama jo pramoga, per darbo pertraukas su Nyka – Niliūnu vaikštinėjant po Vašingtono parką, buvo diskutuoti gramatikos, žodyno, </a:t>
            </a:r>
            <a:r>
              <a:rPr lang="lt-LT" sz="2800" dirty="0" smtClean="0"/>
              <a:t>klausimais </a:t>
            </a:r>
            <a:r>
              <a:rPr lang="lt-LT" sz="2800" dirty="0"/>
              <a:t>arba įvairiomis kalbomis deklamuoti mėgstamų poetų </a:t>
            </a:r>
            <a:r>
              <a:rPr lang="lt-LT" sz="2800" dirty="0" smtClean="0"/>
              <a:t>eiles.</a:t>
            </a:r>
          </a:p>
          <a:p>
            <a:r>
              <a:rPr lang="lt-LT" sz="2800" dirty="0"/>
              <a:t>Svarbi poeto gyvenimo atrama </a:t>
            </a:r>
            <a:r>
              <a:rPr lang="lt-LT" sz="2800" dirty="0" smtClean="0"/>
              <a:t>ir mūza buvo </a:t>
            </a:r>
            <a:r>
              <a:rPr lang="lt-LT" sz="2800" dirty="0"/>
              <a:t>jo žmona Vera Sotnikovaitė, aristokratiškos kilmės moteris, Peterburgo imperatoriškojo baleto mokyklos auklėtinė</a:t>
            </a:r>
            <a:r>
              <a:rPr lang="lt-LT" sz="2800" dirty="0" smtClean="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785794"/>
            <a:ext cx="8229600" cy="5000660"/>
          </a:xfrm>
        </p:spPr>
        <p:txBody>
          <a:bodyPr>
            <a:normAutofit/>
          </a:bodyPr>
          <a:lstStyle/>
          <a:p>
            <a:r>
              <a:rPr lang="lt-LT" sz="2500" dirty="0" smtClean="0"/>
              <a:t>„Radausko religija buvo menas, jis buvo nuoširdus, gal net fanatiškas tos religijos ir išpažinėjas, ir žynys, ir šitoje plotmėje jis negalėjo negirdomis praleisti profanacijos. Jis kaip Don Kichotas puola ginti šią neliečiamą sritį net tada, kai grėsmė jai iš tikrųjų tik tariama.“ (J. Blekaitis)</a:t>
            </a:r>
          </a:p>
          <a:p>
            <a:r>
              <a:rPr lang="lt-LT" sz="2500" dirty="0" smtClean="0"/>
              <a:t>Radauskas nemėgo, kai kas nors paviršutiniškai skverbdavosi į šventą jam sritį – poeziją, ir tokius žmones yra ne kartą viešai išjuokęs. Tačiau su kitų profesijų žmonėmis gebėjo būti draugiškas, atidus, linksmas ir paslaugus.</a:t>
            </a:r>
            <a:endParaRPr lang="en-US" sz="2500" dirty="0" smtClean="0"/>
          </a:p>
          <a:p>
            <a:endParaRPr lang="en-US" sz="28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GB" dirty="0"/>
              <a:t/>
            </a:r>
            <a:br>
              <a:rPr lang="en-GB" dirty="0"/>
            </a:br>
            <a:endParaRPr lang="en-GB" dirty="0"/>
          </a:p>
        </p:txBody>
      </p:sp>
      <p:sp>
        <p:nvSpPr>
          <p:cNvPr id="3" name="Subtitle 2"/>
          <p:cNvSpPr>
            <a:spLocks noGrp="1"/>
          </p:cNvSpPr>
          <p:nvPr>
            <p:ph type="subTitle" idx="1"/>
          </p:nvPr>
        </p:nvSpPr>
        <p:spPr>
          <a:xfrm>
            <a:off x="1142976" y="2357430"/>
            <a:ext cx="6858000" cy="1655762"/>
          </a:xfrm>
        </p:spPr>
        <p:txBody>
          <a:bodyPr>
            <a:normAutofit/>
          </a:bodyPr>
          <a:lstStyle/>
          <a:p>
            <a:pPr algn="ctr"/>
            <a:r>
              <a:rPr lang="en-US" sz="5400" dirty="0" err="1" smtClean="0">
                <a:solidFill>
                  <a:schemeClr val="tx1"/>
                </a:solidFill>
              </a:rPr>
              <a:t>Kūryba</a:t>
            </a:r>
            <a:endParaRPr lang="en-US" sz="5400" dirty="0" smtClean="0">
              <a:solidFill>
                <a:schemeClr val="tx1"/>
              </a:solidFill>
            </a:endParaRPr>
          </a:p>
          <a:p>
            <a:endParaRPr lang="en-GB" sz="4400" dirty="0"/>
          </a:p>
        </p:txBody>
      </p:sp>
    </p:spTree>
    <p:extLst>
      <p:ext uri="{BB962C8B-B14F-4D97-AF65-F5344CB8AC3E}">
        <p14:creationId xmlns="" xmlns:p14="http://schemas.microsoft.com/office/powerpoint/2010/main" val="2426456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ln>
            <a:solidFill>
              <a:schemeClr val="tx1"/>
            </a:solidFill>
          </a:ln>
        </p:spPr>
        <p:txBody>
          <a:bodyPr>
            <a:normAutofit/>
          </a:bodyPr>
          <a:lstStyle/>
          <a:p>
            <a:r>
              <a:rPr lang="en-US" dirty="0" smtClean="0"/>
              <a:t>1935</a:t>
            </a:r>
            <a:r>
              <a:rPr lang="lt-LT" dirty="0"/>
              <a:t> </a:t>
            </a:r>
            <a:r>
              <a:rPr lang="lt-LT" dirty="0" smtClean="0"/>
              <a:t>m</a:t>
            </a:r>
            <a:r>
              <a:rPr lang="lt-LT" dirty="0"/>
              <a:t>. – „</a:t>
            </a:r>
            <a:r>
              <a:rPr lang="lt-LT" dirty="0" smtClean="0"/>
              <a:t>Fontanas“</a:t>
            </a:r>
            <a:endParaRPr lang="lt-LT" dirty="0"/>
          </a:p>
          <a:p>
            <a:r>
              <a:rPr lang="en-US" dirty="0" smtClean="0"/>
              <a:t>1950</a:t>
            </a:r>
            <a:r>
              <a:rPr lang="lt-LT" dirty="0"/>
              <a:t> m. – „Strėlė danguje“</a:t>
            </a:r>
          </a:p>
          <a:p>
            <a:r>
              <a:rPr lang="en-US" dirty="0" smtClean="0"/>
              <a:t>1955</a:t>
            </a:r>
            <a:r>
              <a:rPr lang="lt-LT" dirty="0"/>
              <a:t> m. – „Žiemos daina“</a:t>
            </a:r>
          </a:p>
          <a:p>
            <a:r>
              <a:rPr lang="en-US" dirty="0" smtClean="0"/>
              <a:t>1965</a:t>
            </a:r>
            <a:r>
              <a:rPr lang="lt-LT" dirty="0"/>
              <a:t> m. – „Eilėraščiai</a:t>
            </a:r>
            <a:r>
              <a:rPr lang="lt-LT" dirty="0" smtClean="0"/>
              <a:t>“</a:t>
            </a:r>
            <a:endParaRPr lang="en-US" dirty="0" smtClean="0"/>
          </a:p>
          <a:p>
            <a:endParaRPr lang="en-US" dirty="0"/>
          </a:p>
          <a:p>
            <a:endParaRPr lang="en-US" dirty="0" smtClean="0"/>
          </a:p>
          <a:p>
            <a:r>
              <a:rPr lang="lt-LT" dirty="0"/>
              <a:t>Išvertė </a:t>
            </a:r>
            <a:r>
              <a:rPr lang="en-US" dirty="0" err="1" smtClean="0"/>
              <a:t>Tomo</a:t>
            </a:r>
            <a:r>
              <a:rPr lang="en-US" dirty="0" smtClean="0"/>
              <a:t> Mano </a:t>
            </a:r>
            <a:r>
              <a:rPr lang="lt-LT" dirty="0" smtClean="0"/>
              <a:t>,</a:t>
            </a:r>
            <a:r>
              <a:rPr lang="lt-LT" dirty="0"/>
              <a:t> </a:t>
            </a:r>
            <a:r>
              <a:rPr lang="en-US" dirty="0" smtClean="0"/>
              <a:t>Stefano </a:t>
            </a:r>
            <a:r>
              <a:rPr lang="en-US" dirty="0" err="1" smtClean="0"/>
              <a:t>Cveigo</a:t>
            </a:r>
            <a:r>
              <a:rPr lang="lt-LT" dirty="0"/>
              <a:t> </a:t>
            </a:r>
            <a:r>
              <a:rPr lang="lt-LT" dirty="0" smtClean="0"/>
              <a:t>prozos,</a:t>
            </a:r>
            <a:r>
              <a:rPr lang="lt-LT" dirty="0"/>
              <a:t> </a:t>
            </a:r>
            <a:r>
              <a:rPr lang="en-US" dirty="0" err="1" smtClean="0"/>
              <a:t>Gėtės</a:t>
            </a:r>
            <a:r>
              <a:rPr lang="lt-LT" dirty="0" smtClean="0"/>
              <a:t>,</a:t>
            </a:r>
            <a:r>
              <a:rPr lang="lt-LT" dirty="0"/>
              <a:t> </a:t>
            </a:r>
            <a:r>
              <a:rPr lang="en-US" dirty="0" err="1" smtClean="0"/>
              <a:t>Anos</a:t>
            </a:r>
            <a:r>
              <a:rPr lang="en-US" dirty="0" smtClean="0"/>
              <a:t> </a:t>
            </a:r>
            <a:r>
              <a:rPr lang="en-US" dirty="0" err="1" smtClean="0"/>
              <a:t>Achmatovos</a:t>
            </a:r>
            <a:r>
              <a:rPr lang="lt-LT" dirty="0" smtClean="0"/>
              <a:t>, </a:t>
            </a:r>
            <a:r>
              <a:rPr lang="lt-LT" dirty="0"/>
              <a:t>Boriso Pasternako </a:t>
            </a:r>
            <a:r>
              <a:rPr lang="lt-LT" dirty="0" smtClean="0"/>
              <a:t>eilėraščių.</a:t>
            </a:r>
            <a:endParaRPr lang="lt-LT" dirty="0"/>
          </a:p>
          <a:p>
            <a:endParaRPr lang="en-GB" dirty="0"/>
          </a:p>
        </p:txBody>
      </p:sp>
      <p:sp>
        <p:nvSpPr>
          <p:cNvPr id="2" name="Title 1"/>
          <p:cNvSpPr>
            <a:spLocks noGrp="1"/>
          </p:cNvSpPr>
          <p:nvPr>
            <p:ph type="title"/>
          </p:nvPr>
        </p:nvSpPr>
        <p:spPr/>
        <p:txBody>
          <a:bodyPr/>
          <a:lstStyle/>
          <a:p>
            <a:r>
              <a:rPr lang="en-US" dirty="0" err="1" smtClean="0"/>
              <a:t>Eilėraščių</a:t>
            </a:r>
            <a:r>
              <a:rPr lang="en-US" dirty="0" smtClean="0"/>
              <a:t>  </a:t>
            </a:r>
            <a:r>
              <a:rPr lang="en-US" dirty="0" err="1" smtClean="0"/>
              <a:t>rinkiniai</a:t>
            </a:r>
            <a:r>
              <a:rPr lang="en-US" dirty="0" smtClean="0"/>
              <a:t>:</a:t>
            </a:r>
            <a:endParaRPr lang="en-GB" dirty="0"/>
          </a:p>
        </p:txBody>
      </p:sp>
    </p:spTree>
    <p:extLst>
      <p:ext uri="{BB962C8B-B14F-4D97-AF65-F5344CB8AC3E}">
        <p14:creationId xmlns="" xmlns:p14="http://schemas.microsoft.com/office/powerpoint/2010/main" val="1563942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200" dirty="0" err="1"/>
              <a:t>Henrikas</a:t>
            </a:r>
            <a:r>
              <a:rPr lang="en-US" sz="3200" dirty="0"/>
              <a:t> </a:t>
            </a:r>
            <a:r>
              <a:rPr lang="en-US" sz="3200" dirty="0" err="1"/>
              <a:t>Radauskas</a:t>
            </a:r>
            <a:r>
              <a:rPr lang="en-US" sz="3200" dirty="0"/>
              <a:t> -  </a:t>
            </a:r>
            <a:r>
              <a:rPr lang="en-US" sz="3200" dirty="0" err="1"/>
              <a:t>bene</a:t>
            </a:r>
            <a:r>
              <a:rPr lang="en-US" sz="3200" dirty="0"/>
              <a:t> </a:t>
            </a:r>
            <a:r>
              <a:rPr lang="en-US" sz="3200" dirty="0" err="1"/>
              <a:t>vienintelis</a:t>
            </a:r>
            <a:r>
              <a:rPr lang="en-US" sz="3200" dirty="0"/>
              <a:t> </a:t>
            </a:r>
            <a:r>
              <a:rPr lang="en-US" sz="3200" dirty="0" err="1"/>
              <a:t>vyresnės</a:t>
            </a:r>
            <a:r>
              <a:rPr lang="en-US" sz="3200" dirty="0"/>
              <a:t> </a:t>
            </a:r>
            <a:r>
              <a:rPr lang="en-US" sz="3200" dirty="0" err="1"/>
              <a:t>kartos</a:t>
            </a:r>
            <a:r>
              <a:rPr lang="en-US" sz="3200" dirty="0"/>
              <a:t> </a:t>
            </a:r>
            <a:r>
              <a:rPr lang="en-US" sz="3200" dirty="0" err="1"/>
              <a:t>rašytojas</a:t>
            </a:r>
            <a:r>
              <a:rPr lang="en-US" sz="3200" dirty="0"/>
              <a:t>, </a:t>
            </a:r>
            <a:r>
              <a:rPr lang="en-US" sz="3200" dirty="0" err="1"/>
              <a:t>kurio</a:t>
            </a:r>
            <a:r>
              <a:rPr lang="en-US" sz="3200" dirty="0"/>
              <a:t> </a:t>
            </a:r>
            <a:r>
              <a:rPr lang="en-US" sz="3200" dirty="0" err="1"/>
              <a:t>kūrybinio</a:t>
            </a:r>
            <a:r>
              <a:rPr lang="en-US" sz="3200" dirty="0"/>
              <a:t> </a:t>
            </a:r>
            <a:r>
              <a:rPr lang="en-US" sz="3200" dirty="0" err="1"/>
              <a:t>pajėgumo</a:t>
            </a:r>
            <a:r>
              <a:rPr lang="en-US" sz="3200" dirty="0"/>
              <a:t> </a:t>
            </a:r>
            <a:r>
              <a:rPr lang="en-US" sz="3200" dirty="0" err="1"/>
              <a:t>emigracija</a:t>
            </a:r>
            <a:r>
              <a:rPr lang="en-US" sz="3200" dirty="0"/>
              <a:t> </a:t>
            </a:r>
            <a:r>
              <a:rPr lang="en-US" sz="3200" dirty="0" err="1"/>
              <a:t>nė</a:t>
            </a:r>
            <a:r>
              <a:rPr lang="en-US" sz="3200" dirty="0"/>
              <a:t> </a:t>
            </a:r>
            <a:r>
              <a:rPr lang="en-US" sz="3200" dirty="0" err="1"/>
              <a:t>kiek</a:t>
            </a:r>
            <a:r>
              <a:rPr lang="en-US" sz="3200" dirty="0"/>
              <a:t> </a:t>
            </a:r>
            <a:r>
              <a:rPr lang="en-US" sz="3200" dirty="0" err="1"/>
              <a:t>nepaveikė.Tematikos</a:t>
            </a:r>
            <a:r>
              <a:rPr lang="en-US" sz="3200" dirty="0"/>
              <a:t>,  </a:t>
            </a:r>
            <a:r>
              <a:rPr lang="en-US" sz="3200" dirty="0" err="1"/>
              <a:t>pasaulėžiūros</a:t>
            </a:r>
            <a:r>
              <a:rPr lang="en-US" sz="3200" dirty="0"/>
              <a:t>, </a:t>
            </a:r>
            <a:r>
              <a:rPr lang="en-US" sz="3200" dirty="0" err="1"/>
              <a:t>poetikos</a:t>
            </a:r>
            <a:r>
              <a:rPr lang="en-US" sz="3200" dirty="0"/>
              <a:t> </a:t>
            </a:r>
            <a:r>
              <a:rPr lang="en-US" sz="3200" dirty="0" err="1"/>
              <a:t>ir</a:t>
            </a:r>
            <a:r>
              <a:rPr lang="en-US" sz="3200" dirty="0"/>
              <a:t> </a:t>
            </a:r>
            <a:r>
              <a:rPr lang="en-US" sz="3200" dirty="0" err="1"/>
              <a:t>poezijos</a:t>
            </a:r>
            <a:r>
              <a:rPr lang="en-US" sz="3200" dirty="0"/>
              <a:t> </a:t>
            </a:r>
            <a:r>
              <a:rPr lang="en-US" sz="3200" dirty="0" err="1" smtClean="0"/>
              <a:t>kokybės</a:t>
            </a:r>
            <a:r>
              <a:rPr lang="en-US" sz="3200" dirty="0" smtClean="0"/>
              <a:t> </a:t>
            </a:r>
            <a:r>
              <a:rPr lang="en-US" sz="3200" dirty="0" err="1"/>
              <a:t>požiūriu</a:t>
            </a:r>
            <a:r>
              <a:rPr lang="en-US" sz="3200" dirty="0"/>
              <a:t>  </a:t>
            </a:r>
            <a:r>
              <a:rPr lang="en-US" sz="3200" dirty="0" err="1"/>
              <a:t>poeto</a:t>
            </a:r>
            <a:r>
              <a:rPr lang="en-US" sz="3200" dirty="0"/>
              <a:t> </a:t>
            </a:r>
            <a:r>
              <a:rPr lang="en-US" sz="3200" dirty="0" err="1"/>
              <a:t>prieškario</a:t>
            </a:r>
            <a:r>
              <a:rPr lang="en-US" sz="3200" dirty="0"/>
              <a:t> </a:t>
            </a:r>
            <a:r>
              <a:rPr lang="en-US" sz="3200" dirty="0" err="1"/>
              <a:t>ir</a:t>
            </a:r>
            <a:r>
              <a:rPr lang="en-US" sz="3200" dirty="0"/>
              <a:t> </a:t>
            </a:r>
            <a:r>
              <a:rPr lang="en-US" sz="3200" dirty="0" err="1"/>
              <a:t>pokario</a:t>
            </a:r>
            <a:r>
              <a:rPr lang="en-US" sz="3200" dirty="0"/>
              <a:t> </a:t>
            </a:r>
            <a:r>
              <a:rPr lang="en-US" sz="3200" dirty="0" err="1"/>
              <a:t>kūryba</a:t>
            </a:r>
            <a:r>
              <a:rPr lang="en-US" sz="3200" dirty="0"/>
              <a:t> </a:t>
            </a:r>
            <a:r>
              <a:rPr lang="en-US" sz="3200" dirty="0" err="1"/>
              <a:t>beveik</a:t>
            </a:r>
            <a:r>
              <a:rPr lang="en-US" sz="3200" dirty="0"/>
              <a:t> </a:t>
            </a:r>
            <a:r>
              <a:rPr lang="en-US" sz="3200" dirty="0" err="1"/>
              <a:t>nesiskiria</a:t>
            </a:r>
            <a:r>
              <a:rPr lang="en-US" sz="3200" dirty="0"/>
              <a:t>. </a:t>
            </a:r>
            <a:endParaRPr lang="en-GB" sz="3200" dirty="0"/>
          </a:p>
          <a:p>
            <a:endParaRPr lang="en-GB" dirty="0"/>
          </a:p>
        </p:txBody>
      </p:sp>
    </p:spTree>
    <p:extLst>
      <p:ext uri="{BB962C8B-B14F-4D97-AF65-F5344CB8AC3E}">
        <p14:creationId xmlns="" xmlns:p14="http://schemas.microsoft.com/office/powerpoint/2010/main" val="1980717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Gamta</a:t>
            </a:r>
            <a:endParaRPr lang="en-US" dirty="0" smtClean="0"/>
          </a:p>
          <a:p>
            <a:r>
              <a:rPr lang="en-US" dirty="0" err="1" smtClean="0"/>
              <a:t>Grožis</a:t>
            </a:r>
            <a:endParaRPr lang="en-US" dirty="0" smtClean="0"/>
          </a:p>
          <a:p>
            <a:r>
              <a:rPr lang="en-US" dirty="0" err="1" smtClean="0"/>
              <a:t>Meilė</a:t>
            </a:r>
            <a:endParaRPr lang="en-US" dirty="0" smtClean="0"/>
          </a:p>
          <a:p>
            <a:r>
              <a:rPr lang="en-US" dirty="0" err="1" smtClean="0"/>
              <a:t>Kūryba</a:t>
            </a:r>
            <a:endParaRPr lang="en-US" dirty="0" smtClean="0"/>
          </a:p>
          <a:p>
            <a:r>
              <a:rPr lang="en-US" dirty="0" err="1" smtClean="0"/>
              <a:t>Gyvenimo</a:t>
            </a:r>
            <a:r>
              <a:rPr lang="en-US" dirty="0" smtClean="0"/>
              <a:t> </a:t>
            </a:r>
            <a:r>
              <a:rPr lang="en-US" dirty="0" err="1" smtClean="0"/>
              <a:t>prasmė</a:t>
            </a:r>
            <a:endParaRPr lang="en-US" dirty="0" smtClean="0"/>
          </a:p>
          <a:p>
            <a:pPr marL="0" indent="0">
              <a:buNone/>
            </a:pPr>
            <a:endParaRPr lang="en-GB" dirty="0"/>
          </a:p>
        </p:txBody>
      </p:sp>
      <p:sp>
        <p:nvSpPr>
          <p:cNvPr id="2" name="Title 1"/>
          <p:cNvSpPr>
            <a:spLocks noGrp="1"/>
          </p:cNvSpPr>
          <p:nvPr>
            <p:ph type="title"/>
          </p:nvPr>
        </p:nvSpPr>
        <p:spPr/>
        <p:txBody>
          <a:bodyPr/>
          <a:lstStyle/>
          <a:p>
            <a:r>
              <a:rPr lang="en-US" dirty="0" err="1" smtClean="0"/>
              <a:t>Kūrybos</a:t>
            </a:r>
            <a:r>
              <a:rPr lang="en-US" dirty="0" smtClean="0"/>
              <a:t> </a:t>
            </a:r>
            <a:r>
              <a:rPr lang="en-US" dirty="0" err="1" smtClean="0"/>
              <a:t>temos</a:t>
            </a:r>
            <a:endParaRPr lang="en-GB" dirty="0"/>
          </a:p>
        </p:txBody>
      </p:sp>
    </p:spTree>
    <p:extLst>
      <p:ext uri="{BB962C8B-B14F-4D97-AF65-F5344CB8AC3E}">
        <p14:creationId xmlns="" xmlns:p14="http://schemas.microsoft.com/office/powerpoint/2010/main" val="3638613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err="1" smtClean="0">
                <a:latin typeface="+mj-lt"/>
              </a:rPr>
              <a:t>Henrikas</a:t>
            </a:r>
            <a:r>
              <a:rPr lang="en-US" dirty="0" smtClean="0">
                <a:latin typeface="+mj-lt"/>
              </a:rPr>
              <a:t> </a:t>
            </a:r>
            <a:r>
              <a:rPr lang="en-US" dirty="0" err="1" smtClean="0">
                <a:latin typeface="+mj-lt"/>
              </a:rPr>
              <a:t>Radauskas</a:t>
            </a:r>
            <a:r>
              <a:rPr lang="en-US" dirty="0" smtClean="0">
                <a:latin typeface="+mj-lt"/>
              </a:rPr>
              <a:t>, </a:t>
            </a:r>
            <a:r>
              <a:rPr lang="en-US" dirty="0" err="1" smtClean="0">
                <a:latin typeface="+mj-lt"/>
              </a:rPr>
              <a:t>atitrūkęs</a:t>
            </a:r>
            <a:r>
              <a:rPr lang="en-US" dirty="0" smtClean="0">
                <a:latin typeface="+mj-lt"/>
              </a:rPr>
              <a:t> </a:t>
            </a:r>
            <a:r>
              <a:rPr lang="en-US" dirty="0" err="1" smtClean="0">
                <a:latin typeface="+mj-lt"/>
              </a:rPr>
              <a:t>nuo</a:t>
            </a:r>
            <a:r>
              <a:rPr lang="en-US" dirty="0" smtClean="0">
                <a:latin typeface="+mj-lt"/>
              </a:rPr>
              <a:t> </a:t>
            </a:r>
            <a:r>
              <a:rPr lang="en-US" dirty="0" err="1" smtClean="0">
                <a:latin typeface="+mj-lt"/>
              </a:rPr>
              <a:t>tradicinės</a:t>
            </a:r>
            <a:r>
              <a:rPr lang="en-US" dirty="0" smtClean="0">
                <a:latin typeface="+mj-lt"/>
              </a:rPr>
              <a:t> </a:t>
            </a:r>
            <a:r>
              <a:rPr lang="en-US" dirty="0" err="1" smtClean="0">
                <a:latin typeface="+mj-lt"/>
              </a:rPr>
              <a:t>lietuviškos</a:t>
            </a:r>
            <a:r>
              <a:rPr lang="en-US" dirty="0" smtClean="0">
                <a:latin typeface="+mj-lt"/>
              </a:rPr>
              <a:t> </a:t>
            </a:r>
            <a:r>
              <a:rPr lang="en-US" dirty="0" err="1" smtClean="0">
                <a:latin typeface="+mj-lt"/>
              </a:rPr>
              <a:t>aplinkos</a:t>
            </a:r>
            <a:r>
              <a:rPr lang="en-US" dirty="0" smtClean="0">
                <a:latin typeface="+mj-lt"/>
              </a:rPr>
              <a:t>,  </a:t>
            </a:r>
            <a:r>
              <a:rPr lang="en-US" dirty="0" err="1" smtClean="0">
                <a:latin typeface="+mj-lt"/>
              </a:rPr>
              <a:t>griauna</a:t>
            </a:r>
            <a:r>
              <a:rPr lang="en-US" dirty="0" smtClean="0">
                <a:latin typeface="+mj-lt"/>
              </a:rPr>
              <a:t> </a:t>
            </a:r>
            <a:r>
              <a:rPr lang="en-US" dirty="0" err="1" smtClean="0">
                <a:latin typeface="+mj-lt"/>
              </a:rPr>
              <a:t>tautinės</a:t>
            </a:r>
            <a:r>
              <a:rPr lang="en-US" dirty="0" smtClean="0">
                <a:latin typeface="+mj-lt"/>
              </a:rPr>
              <a:t> </a:t>
            </a:r>
            <a:r>
              <a:rPr lang="en-US" dirty="0" err="1" smtClean="0">
                <a:latin typeface="+mj-lt"/>
              </a:rPr>
              <a:t>literatūros</a:t>
            </a:r>
            <a:r>
              <a:rPr lang="en-US" dirty="0" smtClean="0">
                <a:latin typeface="+mj-lt"/>
              </a:rPr>
              <a:t> </a:t>
            </a:r>
            <a:r>
              <a:rPr lang="en-US" dirty="0" err="1" smtClean="0">
                <a:latin typeface="+mj-lt"/>
              </a:rPr>
              <a:t>tradiciją</a:t>
            </a:r>
            <a:r>
              <a:rPr lang="en-US" dirty="0" smtClean="0">
                <a:latin typeface="+mj-lt"/>
              </a:rPr>
              <a:t>-  </a:t>
            </a:r>
            <a:r>
              <a:rPr lang="en-US" dirty="0" err="1" smtClean="0">
                <a:latin typeface="+mj-lt"/>
              </a:rPr>
              <a:t>tuo</a:t>
            </a:r>
            <a:r>
              <a:rPr lang="en-US" dirty="0" smtClean="0">
                <a:latin typeface="+mj-lt"/>
              </a:rPr>
              <a:t> </a:t>
            </a:r>
            <a:r>
              <a:rPr lang="en-US" dirty="0" err="1" smtClean="0">
                <a:latin typeface="+mj-lt"/>
              </a:rPr>
              <a:t>jis</a:t>
            </a:r>
            <a:r>
              <a:rPr lang="en-US" dirty="0" smtClean="0">
                <a:latin typeface="+mj-lt"/>
              </a:rPr>
              <a:t> </a:t>
            </a:r>
            <a:r>
              <a:rPr lang="en-US" dirty="0" err="1" smtClean="0">
                <a:latin typeface="+mj-lt"/>
              </a:rPr>
              <a:t>artimas</a:t>
            </a:r>
            <a:r>
              <a:rPr lang="en-US" dirty="0" smtClean="0">
                <a:latin typeface="+mj-lt"/>
              </a:rPr>
              <a:t> </a:t>
            </a:r>
            <a:r>
              <a:rPr lang="en-US" dirty="0" err="1" smtClean="0">
                <a:latin typeface="+mj-lt"/>
              </a:rPr>
              <a:t>prozininkui</a:t>
            </a:r>
            <a:r>
              <a:rPr lang="en-US" dirty="0" smtClean="0">
                <a:latin typeface="+mj-lt"/>
              </a:rPr>
              <a:t> </a:t>
            </a:r>
            <a:r>
              <a:rPr lang="en-US" dirty="0" err="1" smtClean="0">
                <a:latin typeface="+mj-lt"/>
              </a:rPr>
              <a:t>Jurgiui</a:t>
            </a:r>
            <a:r>
              <a:rPr lang="en-US" dirty="0" smtClean="0">
                <a:latin typeface="+mj-lt"/>
              </a:rPr>
              <a:t>  </a:t>
            </a:r>
            <a:r>
              <a:rPr lang="en-US" dirty="0" err="1" smtClean="0">
                <a:latin typeface="+mj-lt"/>
              </a:rPr>
              <a:t>Savickiui</a:t>
            </a:r>
            <a:r>
              <a:rPr lang="en-US" dirty="0">
                <a:latin typeface="+mj-lt"/>
              </a:rPr>
              <a:t>.</a:t>
            </a:r>
            <a:endParaRPr lang="en-US" dirty="0" smtClean="0">
              <a:latin typeface="+mj-lt"/>
            </a:endParaRPr>
          </a:p>
          <a:p>
            <a:endParaRPr lang="en-US" dirty="0" smtClean="0">
              <a:latin typeface="+mj-lt"/>
            </a:endParaRPr>
          </a:p>
          <a:p>
            <a:r>
              <a:rPr lang="lt-LT" dirty="0" smtClean="0">
                <a:latin typeface="+mj-lt"/>
              </a:rPr>
              <a:t>Minimi literatūros personažai (A</a:t>
            </a:r>
            <a:r>
              <a:rPr lang="en-US" dirty="0" smtClean="0">
                <a:latin typeface="+mj-lt"/>
              </a:rPr>
              <a:t>d</a:t>
            </a:r>
            <a:r>
              <a:rPr lang="lt-LT" dirty="0" smtClean="0">
                <a:latin typeface="+mj-lt"/>
              </a:rPr>
              <a:t>omas, Kainas, velnias), daug teatro, mitologinių dalykų.</a:t>
            </a:r>
            <a:endParaRPr lang="en-US" dirty="0" smtClean="0">
              <a:latin typeface="+mj-lt"/>
            </a:endParaRPr>
          </a:p>
          <a:p>
            <a:endParaRPr lang="en-US" dirty="0">
              <a:latin typeface="+mj-lt"/>
            </a:endParaRPr>
          </a:p>
          <a:p>
            <a:r>
              <a:rPr lang="lt-LT" dirty="0" smtClean="0">
                <a:latin typeface="+mj-lt"/>
              </a:rPr>
              <a:t>Eilėraščiuose daug </a:t>
            </a:r>
            <a:r>
              <a:rPr lang="en-US" dirty="0" err="1" smtClean="0">
                <a:latin typeface="+mj-lt"/>
              </a:rPr>
              <a:t>Europos</a:t>
            </a:r>
            <a:r>
              <a:rPr lang="en-US" dirty="0" smtClean="0">
                <a:latin typeface="+mj-lt"/>
              </a:rPr>
              <a:t> </a:t>
            </a:r>
            <a:r>
              <a:rPr lang="lt-LT" dirty="0" smtClean="0">
                <a:latin typeface="+mj-lt"/>
              </a:rPr>
              <a:t>kultūros ženklų. Kalbama apie žmogaus prigimtį, santykį su aplinka, miestą ir visiškai nėra įprastinių lietuviškų motyvų. </a:t>
            </a:r>
          </a:p>
          <a:p>
            <a:endParaRPr lang="lt-LT" dirty="0" smtClean="0">
              <a:latin typeface="Times New Roman" panose="02020603050405020304" pitchFamily="18" charset="0"/>
            </a:endParaRPr>
          </a:p>
          <a:p>
            <a:pPr marL="0" indent="0">
              <a:buNone/>
            </a:pPr>
            <a:endParaRPr lang="en-US" dirty="0" smtClean="0"/>
          </a:p>
          <a:p>
            <a:endParaRPr lang="en-GB" dirty="0"/>
          </a:p>
        </p:txBody>
      </p:sp>
    </p:spTree>
    <p:extLst>
      <p:ext uri="{BB962C8B-B14F-4D97-AF65-F5344CB8AC3E}">
        <p14:creationId xmlns="" xmlns:p14="http://schemas.microsoft.com/office/powerpoint/2010/main" val="1325338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140" y="1690688"/>
            <a:ext cx="8075210" cy="4486275"/>
          </a:xfrm>
        </p:spPr>
        <p:txBody>
          <a:bodyPr>
            <a:normAutofit lnSpcReduction="10000"/>
          </a:bodyPr>
          <a:lstStyle/>
          <a:p>
            <a:r>
              <a:rPr lang="en-US" dirty="0" smtClean="0"/>
              <a:t> </a:t>
            </a:r>
            <a:r>
              <a:rPr lang="en-US" dirty="0" err="1" smtClean="0"/>
              <a:t>H.Radausko</a:t>
            </a:r>
            <a:r>
              <a:rPr lang="en-US" dirty="0" smtClean="0"/>
              <a:t>  </a:t>
            </a:r>
            <a:r>
              <a:rPr lang="en-US" dirty="0" err="1" smtClean="0"/>
              <a:t>poezijoje</a:t>
            </a:r>
            <a:r>
              <a:rPr lang="en-US" dirty="0" smtClean="0"/>
              <a:t> </a:t>
            </a:r>
            <a:r>
              <a:rPr lang="en-US" dirty="0" err="1" smtClean="0"/>
              <a:t>nėra</a:t>
            </a:r>
            <a:r>
              <a:rPr lang="en-US" dirty="0" smtClean="0"/>
              <a:t> </a:t>
            </a:r>
            <a:r>
              <a:rPr lang="en-US" dirty="0" err="1" smtClean="0"/>
              <a:t>tautinio</a:t>
            </a:r>
            <a:r>
              <a:rPr lang="en-US" dirty="0" smtClean="0"/>
              <a:t> </a:t>
            </a:r>
            <a:r>
              <a:rPr lang="en-US" dirty="0" err="1" smtClean="0"/>
              <a:t>idealizmo</a:t>
            </a:r>
            <a:r>
              <a:rPr lang="en-US" dirty="0" smtClean="0"/>
              <a:t>,  </a:t>
            </a:r>
            <a:r>
              <a:rPr lang="en-US" dirty="0" err="1" smtClean="0"/>
              <a:t>Lietuvos</a:t>
            </a:r>
            <a:r>
              <a:rPr lang="en-US" dirty="0" smtClean="0"/>
              <a:t>, </a:t>
            </a:r>
            <a:r>
              <a:rPr lang="en-US" dirty="0" err="1" smtClean="0"/>
              <a:t>lietuvių</a:t>
            </a:r>
            <a:r>
              <a:rPr lang="en-US" dirty="0" smtClean="0"/>
              <a:t>  </a:t>
            </a:r>
            <a:r>
              <a:rPr lang="en-US" dirty="0" err="1" smtClean="0"/>
              <a:t>likimo</a:t>
            </a:r>
            <a:r>
              <a:rPr lang="en-US" dirty="0" smtClean="0"/>
              <a:t> </a:t>
            </a:r>
            <a:r>
              <a:rPr lang="en-US" dirty="0" err="1" smtClean="0"/>
              <a:t>apmąstymo</a:t>
            </a:r>
            <a:r>
              <a:rPr lang="en-US" dirty="0" smtClean="0"/>
              <a:t>, </a:t>
            </a:r>
            <a:r>
              <a:rPr lang="en-US" dirty="0" err="1" smtClean="0"/>
              <a:t>įprasto</a:t>
            </a:r>
            <a:r>
              <a:rPr lang="en-US" dirty="0" smtClean="0"/>
              <a:t> </a:t>
            </a:r>
            <a:r>
              <a:rPr lang="en-US" dirty="0" err="1" smtClean="0"/>
              <a:t>išeivijos</a:t>
            </a:r>
            <a:r>
              <a:rPr lang="en-US" dirty="0" smtClean="0"/>
              <a:t> </a:t>
            </a:r>
            <a:r>
              <a:rPr lang="en-US" dirty="0" err="1" smtClean="0"/>
              <a:t>poetams</a:t>
            </a:r>
            <a:r>
              <a:rPr lang="en-US" dirty="0" smtClean="0"/>
              <a:t>, </a:t>
            </a:r>
            <a:r>
              <a:rPr lang="en-US" dirty="0" err="1" smtClean="0"/>
              <a:t>neoromantinio</a:t>
            </a:r>
            <a:r>
              <a:rPr lang="en-US" dirty="0" smtClean="0"/>
              <a:t> </a:t>
            </a:r>
            <a:r>
              <a:rPr lang="en-US" dirty="0" err="1" smtClean="0"/>
              <a:t>lyrizmo</a:t>
            </a:r>
            <a:r>
              <a:rPr lang="en-US" dirty="0" smtClean="0"/>
              <a:t>.</a:t>
            </a:r>
          </a:p>
          <a:p>
            <a:endParaRPr lang="en-US" dirty="0" smtClean="0"/>
          </a:p>
          <a:p>
            <a:r>
              <a:rPr lang="lt-LT" dirty="0" smtClean="0"/>
              <a:t>Eilėraščiai nėra autobiografiniai (dažniausiai kalbama trečiuoju asmeniu)</a:t>
            </a:r>
            <a:r>
              <a:rPr lang="en-US" dirty="0" smtClean="0"/>
              <a:t>.</a:t>
            </a:r>
            <a:r>
              <a:rPr lang="lt-LT" dirty="0"/>
              <a:t> </a:t>
            </a:r>
            <a:endParaRPr lang="en-US" dirty="0"/>
          </a:p>
          <a:p>
            <a:pPr marL="0" indent="0">
              <a:buNone/>
            </a:pPr>
            <a:endParaRPr lang="en-US" dirty="0" smtClean="0"/>
          </a:p>
          <a:p>
            <a:r>
              <a:rPr lang="en-US" dirty="0" err="1" smtClean="0"/>
              <a:t>Henrikas</a:t>
            </a:r>
            <a:r>
              <a:rPr lang="en-US" dirty="0" smtClean="0"/>
              <a:t> </a:t>
            </a:r>
            <a:r>
              <a:rPr lang="en-US" dirty="0" err="1" smtClean="0"/>
              <a:t>Radauskas</a:t>
            </a:r>
            <a:r>
              <a:rPr lang="en-US" dirty="0" smtClean="0"/>
              <a:t> </a:t>
            </a:r>
            <a:r>
              <a:rPr lang="en-US" dirty="0" err="1" smtClean="0"/>
              <a:t>išstūmė</a:t>
            </a:r>
            <a:r>
              <a:rPr lang="en-US" dirty="0" smtClean="0"/>
              <a:t> </a:t>
            </a:r>
            <a:r>
              <a:rPr lang="en-US" dirty="0" err="1" smtClean="0"/>
              <a:t>iš</a:t>
            </a:r>
            <a:r>
              <a:rPr lang="en-US" dirty="0" smtClean="0"/>
              <a:t> </a:t>
            </a:r>
            <a:r>
              <a:rPr lang="en-US" dirty="0" err="1" smtClean="0"/>
              <a:t>eilėraščio</a:t>
            </a:r>
            <a:r>
              <a:rPr lang="en-US" dirty="0" smtClean="0"/>
              <a:t> </a:t>
            </a:r>
            <a:r>
              <a:rPr lang="en-US" dirty="0" err="1" smtClean="0"/>
              <a:t>emocingą</a:t>
            </a:r>
            <a:r>
              <a:rPr lang="en-US" dirty="0" smtClean="0"/>
              <a:t> </a:t>
            </a:r>
            <a:r>
              <a:rPr lang="en-US" dirty="0" err="1" smtClean="0"/>
              <a:t>išpažintį.Poetas</a:t>
            </a:r>
            <a:r>
              <a:rPr lang="en-US" dirty="0" smtClean="0"/>
              <a:t> </a:t>
            </a:r>
            <a:r>
              <a:rPr lang="en-US" dirty="0" err="1" smtClean="0"/>
              <a:t>rašė</a:t>
            </a:r>
            <a:r>
              <a:rPr lang="en-US" dirty="0" smtClean="0"/>
              <a:t> </a:t>
            </a:r>
            <a:r>
              <a:rPr lang="en-US" dirty="0" err="1" smtClean="0"/>
              <a:t>pasikliaudamas</a:t>
            </a:r>
            <a:r>
              <a:rPr lang="en-US" dirty="0" smtClean="0"/>
              <a:t> ne </a:t>
            </a:r>
            <a:r>
              <a:rPr lang="en-US" dirty="0" err="1" smtClean="0"/>
              <a:t>jausmu</a:t>
            </a:r>
            <a:r>
              <a:rPr lang="en-US" dirty="0" smtClean="0"/>
              <a:t>, o </a:t>
            </a:r>
            <a:r>
              <a:rPr lang="en-US" dirty="0" err="1" smtClean="0"/>
              <a:t>intelektu</a:t>
            </a:r>
            <a:r>
              <a:rPr lang="en-US" dirty="0"/>
              <a:t>.</a:t>
            </a:r>
            <a:r>
              <a:rPr lang="en-US" dirty="0" smtClean="0"/>
              <a:t> </a:t>
            </a:r>
          </a:p>
          <a:p>
            <a:endParaRPr lang="en-US" dirty="0"/>
          </a:p>
          <a:p>
            <a:endParaRPr lang="lt-LT" dirty="0" smtClean="0">
              <a:latin typeface="Times New Roman" panose="02020603050405020304" pitchFamily="18" charset="0"/>
            </a:endParaRPr>
          </a:p>
        </p:txBody>
      </p:sp>
      <p:sp>
        <p:nvSpPr>
          <p:cNvPr id="2" name="Title 1"/>
          <p:cNvSpPr>
            <a:spLocks noGrp="1"/>
          </p:cNvSpPr>
          <p:nvPr>
            <p:ph type="title"/>
          </p:nvPr>
        </p:nvSpPr>
        <p:spPr/>
        <p:txBody>
          <a:bodyPr/>
          <a:lstStyle/>
          <a:p>
            <a:pPr algn="ctr"/>
            <a:r>
              <a:rPr lang="en-US" dirty="0" err="1" smtClean="0"/>
              <a:t>H.Radauskas</a:t>
            </a:r>
            <a:r>
              <a:rPr lang="en-US" dirty="0" smtClean="0"/>
              <a:t> -  </a:t>
            </a:r>
            <a:r>
              <a:rPr lang="en-US" dirty="0" err="1" smtClean="0"/>
              <a:t>modernistas</a:t>
            </a:r>
            <a:endParaRPr lang="en-GB" dirty="0"/>
          </a:p>
        </p:txBody>
      </p:sp>
    </p:spTree>
    <p:extLst>
      <p:ext uri="{BB962C8B-B14F-4D97-AF65-F5344CB8AC3E}">
        <p14:creationId xmlns="" xmlns:p14="http://schemas.microsoft.com/office/powerpoint/2010/main" val="2361075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584" y="515440"/>
            <a:ext cx="8286750" cy="5666996"/>
          </a:xfrm>
        </p:spPr>
        <p:txBody>
          <a:bodyPr>
            <a:normAutofit fontScale="92500" lnSpcReduction="20000"/>
          </a:bodyPr>
          <a:lstStyle/>
          <a:p>
            <a:pPr marL="0" indent="0">
              <a:buNone/>
            </a:pPr>
            <a:r>
              <a:rPr lang="en-US" b="1" dirty="0"/>
              <a:t>Tomas </a:t>
            </a:r>
            <a:r>
              <a:rPr lang="en-US" b="1" dirty="0" err="1"/>
              <a:t>Venclova</a:t>
            </a:r>
            <a:r>
              <a:rPr lang="en-US" dirty="0" smtClean="0"/>
              <a:t>:</a:t>
            </a:r>
          </a:p>
          <a:p>
            <a:endParaRPr lang="en-US" dirty="0"/>
          </a:p>
          <a:p>
            <a:pPr marL="0" indent="0">
              <a:buNone/>
            </a:pPr>
            <a:r>
              <a:rPr lang="en-GB" sz="3200" dirty="0" smtClean="0"/>
              <a:t>„</a:t>
            </a:r>
            <a:r>
              <a:rPr lang="en-US" sz="3200" dirty="0" err="1" smtClean="0"/>
              <a:t>Lietuviška</a:t>
            </a:r>
            <a:r>
              <a:rPr lang="en-US" sz="3200" dirty="0" smtClean="0"/>
              <a:t> </a:t>
            </a:r>
            <a:r>
              <a:rPr lang="en-US" sz="3200" dirty="0" err="1" smtClean="0"/>
              <a:t>aplika</a:t>
            </a:r>
            <a:r>
              <a:rPr lang="en-US" sz="3200" dirty="0" smtClean="0"/>
              <a:t> -  </a:t>
            </a:r>
            <a:r>
              <a:rPr lang="en-US" sz="3200" dirty="0" err="1" smtClean="0"/>
              <a:t>ypač</a:t>
            </a:r>
            <a:r>
              <a:rPr lang="en-US" sz="3200" dirty="0" smtClean="0"/>
              <a:t> </a:t>
            </a:r>
            <a:r>
              <a:rPr lang="en-US" sz="3200" dirty="0" err="1" smtClean="0"/>
              <a:t>parapinė</a:t>
            </a:r>
            <a:r>
              <a:rPr lang="en-US" sz="3200" dirty="0" smtClean="0"/>
              <a:t> </a:t>
            </a:r>
            <a:r>
              <a:rPr lang="en-US" sz="3200" dirty="0" err="1" smtClean="0"/>
              <a:t>aplinka</a:t>
            </a:r>
            <a:r>
              <a:rPr lang="en-US" sz="3200" dirty="0" smtClean="0"/>
              <a:t> -  </a:t>
            </a:r>
            <a:r>
              <a:rPr lang="en-US" sz="3200" dirty="0" err="1" smtClean="0"/>
              <a:t>Radauskui</a:t>
            </a:r>
            <a:r>
              <a:rPr lang="en-US" sz="3200" dirty="0" smtClean="0"/>
              <a:t> </a:t>
            </a:r>
            <a:r>
              <a:rPr lang="en-US" sz="3200" dirty="0" err="1" smtClean="0"/>
              <a:t>svetima</a:t>
            </a:r>
            <a:r>
              <a:rPr lang="en-US" sz="3200" dirty="0" smtClean="0"/>
              <a:t>.  Jo </a:t>
            </a:r>
            <a:r>
              <a:rPr lang="en-US" sz="3200" dirty="0" err="1" smtClean="0"/>
              <a:t>eilėraščiuose</a:t>
            </a:r>
            <a:r>
              <a:rPr lang="en-US" sz="3200" dirty="0" smtClean="0"/>
              <a:t> </a:t>
            </a:r>
            <a:r>
              <a:rPr lang="en-US" sz="3200" dirty="0" err="1" smtClean="0"/>
              <a:t>itin</a:t>
            </a:r>
            <a:r>
              <a:rPr lang="en-US" sz="3200" dirty="0" smtClean="0"/>
              <a:t> </a:t>
            </a:r>
            <a:r>
              <a:rPr lang="en-US" sz="3200" dirty="0" err="1" smtClean="0"/>
              <a:t>sunku</a:t>
            </a:r>
            <a:r>
              <a:rPr lang="en-US" sz="3200" dirty="0" smtClean="0"/>
              <a:t> </a:t>
            </a:r>
            <a:r>
              <a:rPr lang="en-US" sz="3200" dirty="0" err="1" smtClean="0"/>
              <a:t>įžvelgti</a:t>
            </a:r>
            <a:r>
              <a:rPr lang="en-US" sz="3200" dirty="0" smtClean="0"/>
              <a:t>  </a:t>
            </a:r>
            <a:r>
              <a:rPr lang="en-US" sz="3200" dirty="0" err="1" smtClean="0"/>
              <a:t>kokį</a:t>
            </a:r>
            <a:r>
              <a:rPr lang="en-US" sz="3200" dirty="0" smtClean="0"/>
              <a:t> </a:t>
            </a:r>
            <a:r>
              <a:rPr lang="en-US" sz="3200" dirty="0" err="1" smtClean="0"/>
              <a:t>nors</a:t>
            </a:r>
            <a:r>
              <a:rPr lang="en-US" sz="3200" dirty="0" smtClean="0"/>
              <a:t> </a:t>
            </a:r>
            <a:r>
              <a:rPr lang="en-US" sz="3200" dirty="0" err="1" smtClean="0"/>
              <a:t>įprastinį</a:t>
            </a:r>
            <a:r>
              <a:rPr lang="en-US" sz="3200" dirty="0" smtClean="0"/>
              <a:t> </a:t>
            </a:r>
            <a:r>
              <a:rPr lang="en-US" sz="3200" dirty="0" err="1" smtClean="0"/>
              <a:t>lietuvišką</a:t>
            </a:r>
            <a:r>
              <a:rPr lang="en-US" sz="3200" dirty="0" smtClean="0"/>
              <a:t> </a:t>
            </a:r>
            <a:r>
              <a:rPr lang="en-US" sz="3200" dirty="0" err="1" smtClean="0"/>
              <a:t>motyvą</a:t>
            </a:r>
            <a:r>
              <a:rPr lang="en-US" sz="3200" dirty="0" smtClean="0"/>
              <a:t> </a:t>
            </a:r>
            <a:r>
              <a:rPr lang="en-US" sz="3200" dirty="0" err="1" smtClean="0"/>
              <a:t>ar</a:t>
            </a:r>
            <a:r>
              <a:rPr lang="en-US" sz="3200" dirty="0" smtClean="0"/>
              <a:t> </a:t>
            </a:r>
            <a:r>
              <a:rPr lang="en-US" sz="3200" dirty="0" err="1" smtClean="0"/>
              <a:t>mitą</a:t>
            </a:r>
            <a:r>
              <a:rPr lang="en-US" sz="3200" dirty="0" smtClean="0"/>
              <a:t>,  </a:t>
            </a:r>
            <a:r>
              <a:rPr lang="en-US" sz="3200" dirty="0" err="1" smtClean="0"/>
              <a:t>nusistovėjusią</a:t>
            </a:r>
            <a:r>
              <a:rPr lang="en-US" sz="3200" dirty="0" smtClean="0"/>
              <a:t> </a:t>
            </a:r>
            <a:r>
              <a:rPr lang="en-US" sz="3200" dirty="0" err="1" smtClean="0"/>
              <a:t>poetinėje</a:t>
            </a:r>
            <a:r>
              <a:rPr lang="en-US" sz="3200" dirty="0" smtClean="0"/>
              <a:t> </a:t>
            </a:r>
            <a:r>
              <a:rPr lang="en-US" sz="3200" dirty="0" err="1" smtClean="0"/>
              <a:t>kūryboje</a:t>
            </a:r>
            <a:r>
              <a:rPr lang="en-US" sz="3200" dirty="0" smtClean="0"/>
              <a:t> </a:t>
            </a:r>
            <a:r>
              <a:rPr lang="en-US" sz="3200" dirty="0" err="1" smtClean="0"/>
              <a:t>peizažo</a:t>
            </a:r>
            <a:r>
              <a:rPr lang="en-US" sz="3200" dirty="0" smtClean="0"/>
              <a:t> </a:t>
            </a:r>
            <a:r>
              <a:rPr lang="en-US" sz="3200" dirty="0" err="1" smtClean="0"/>
              <a:t>dalelę</a:t>
            </a:r>
            <a:r>
              <a:rPr lang="en-US" sz="3200" dirty="0" smtClean="0"/>
              <a:t>.  </a:t>
            </a:r>
            <a:r>
              <a:rPr lang="en-US" sz="3200" dirty="0" err="1" smtClean="0"/>
              <a:t>Netgi</a:t>
            </a:r>
            <a:r>
              <a:rPr lang="en-US" sz="3200" dirty="0" smtClean="0"/>
              <a:t> </a:t>
            </a:r>
            <a:r>
              <a:rPr lang="en-US" sz="3200" dirty="0" err="1" smtClean="0"/>
              <a:t>artojas</a:t>
            </a:r>
            <a:r>
              <a:rPr lang="en-US" sz="3200" dirty="0" smtClean="0"/>
              <a:t>, </a:t>
            </a:r>
            <a:r>
              <a:rPr lang="en-US" sz="3200" dirty="0" err="1" smtClean="0"/>
              <a:t>kurį</a:t>
            </a:r>
            <a:r>
              <a:rPr lang="en-US" sz="3200" dirty="0" smtClean="0"/>
              <a:t> </a:t>
            </a:r>
            <a:r>
              <a:rPr lang="en-US" sz="3200" dirty="0" err="1" smtClean="0"/>
              <a:t>išmeta</a:t>
            </a:r>
            <a:r>
              <a:rPr lang="en-US" sz="3200" dirty="0" smtClean="0"/>
              <a:t> Į </a:t>
            </a:r>
            <a:r>
              <a:rPr lang="en-GB" sz="3200" dirty="0" smtClean="0"/>
              <a:t>„</a:t>
            </a:r>
            <a:r>
              <a:rPr lang="en-US" sz="3200" dirty="0" err="1" smtClean="0"/>
              <a:t>karštą</a:t>
            </a:r>
            <a:r>
              <a:rPr lang="en-US" sz="3200" dirty="0" smtClean="0"/>
              <a:t> </a:t>
            </a:r>
            <a:r>
              <a:rPr lang="en-US" sz="3200" dirty="0" err="1" smtClean="0"/>
              <a:t>dangų</a:t>
            </a:r>
            <a:r>
              <a:rPr lang="en-US" sz="3200" dirty="0" smtClean="0"/>
              <a:t>  </a:t>
            </a:r>
            <a:r>
              <a:rPr lang="en-US" sz="3200" dirty="0" err="1" smtClean="0"/>
              <a:t>vyturio</a:t>
            </a:r>
            <a:r>
              <a:rPr lang="en-US" sz="3200" dirty="0" smtClean="0"/>
              <a:t>  </a:t>
            </a:r>
            <a:r>
              <a:rPr lang="en-US" sz="3200" dirty="0" err="1" smtClean="0"/>
              <a:t>giesmė</a:t>
            </a:r>
            <a:r>
              <a:rPr lang="en-GB" sz="3200" dirty="0" smtClean="0"/>
              <a:t> “</a:t>
            </a:r>
            <a:r>
              <a:rPr lang="en-US" sz="3200" dirty="0" err="1" smtClean="0"/>
              <a:t>yra</a:t>
            </a:r>
            <a:r>
              <a:rPr lang="en-US" sz="3200" dirty="0" smtClean="0"/>
              <a:t> </a:t>
            </a:r>
            <a:r>
              <a:rPr lang="en-US" sz="3200" dirty="0" err="1" smtClean="0"/>
              <a:t>lygiai</a:t>
            </a:r>
            <a:r>
              <a:rPr lang="en-US" sz="3200" dirty="0" smtClean="0"/>
              <a:t> </a:t>
            </a:r>
            <a:r>
              <a:rPr lang="en-US" sz="3200" dirty="0" err="1" smtClean="0"/>
              <a:t>tiek</a:t>
            </a:r>
            <a:r>
              <a:rPr lang="en-US" sz="3200" dirty="0" smtClean="0"/>
              <a:t> pat </a:t>
            </a:r>
            <a:r>
              <a:rPr lang="en-US" sz="3200" dirty="0" err="1" smtClean="0"/>
              <a:t>itališkas</a:t>
            </a:r>
            <a:r>
              <a:rPr lang="en-US" sz="3200" dirty="0" smtClean="0"/>
              <a:t> </a:t>
            </a:r>
            <a:r>
              <a:rPr lang="en-US" sz="3200" dirty="0" err="1" smtClean="0"/>
              <a:t>ar</a:t>
            </a:r>
            <a:r>
              <a:rPr lang="en-US" sz="3200" dirty="0" smtClean="0"/>
              <a:t> </a:t>
            </a:r>
            <a:r>
              <a:rPr lang="en-US" sz="3200" dirty="0" err="1" smtClean="0"/>
              <a:t>olandiškas</a:t>
            </a:r>
            <a:r>
              <a:rPr lang="en-US" sz="3200" dirty="0" smtClean="0"/>
              <a:t>, </a:t>
            </a:r>
            <a:r>
              <a:rPr lang="en-US" sz="3200" dirty="0" err="1" smtClean="0"/>
              <a:t>kiek</a:t>
            </a:r>
            <a:r>
              <a:rPr lang="en-US" sz="3200" dirty="0" smtClean="0"/>
              <a:t> </a:t>
            </a:r>
            <a:r>
              <a:rPr lang="en-US" sz="3200" dirty="0" err="1" smtClean="0"/>
              <a:t>ir</a:t>
            </a:r>
            <a:r>
              <a:rPr lang="en-US" sz="3200" dirty="0" smtClean="0"/>
              <a:t> </a:t>
            </a:r>
            <a:r>
              <a:rPr lang="en-US" sz="3200" dirty="0" err="1" smtClean="0"/>
              <a:t>lietuviškas</a:t>
            </a:r>
            <a:r>
              <a:rPr lang="en-US" sz="3200" dirty="0" smtClean="0"/>
              <a:t>. </a:t>
            </a:r>
            <a:r>
              <a:rPr lang="en-US" sz="3200" dirty="0" err="1" smtClean="0"/>
              <a:t>Radauskas</a:t>
            </a:r>
            <a:r>
              <a:rPr lang="en-US" sz="3200" dirty="0" smtClean="0"/>
              <a:t> </a:t>
            </a:r>
            <a:r>
              <a:rPr lang="en-US" sz="3200" dirty="0" err="1" smtClean="0"/>
              <a:t>yra</a:t>
            </a:r>
            <a:r>
              <a:rPr lang="en-US" sz="3200" dirty="0" smtClean="0"/>
              <a:t> </a:t>
            </a:r>
            <a:r>
              <a:rPr lang="en-US" sz="3200" dirty="0" err="1" smtClean="0"/>
              <a:t>stačiai</a:t>
            </a:r>
            <a:r>
              <a:rPr lang="en-US" sz="3200" dirty="0" smtClean="0"/>
              <a:t>  </a:t>
            </a:r>
            <a:r>
              <a:rPr lang="en-US" sz="3200" dirty="0" err="1" smtClean="0"/>
              <a:t>apsvaigęs</a:t>
            </a:r>
            <a:r>
              <a:rPr lang="en-US" sz="3200" dirty="0" smtClean="0"/>
              <a:t> Europa.  </a:t>
            </a:r>
            <a:r>
              <a:rPr lang="en-US" sz="3200" dirty="0" err="1" smtClean="0"/>
              <a:t>Tradicine</a:t>
            </a:r>
            <a:r>
              <a:rPr lang="en-US" sz="3200" dirty="0" smtClean="0"/>
              <a:t>, </a:t>
            </a:r>
            <a:r>
              <a:rPr lang="en-US" sz="3200" dirty="0" err="1" smtClean="0"/>
              <a:t>amžina</a:t>
            </a:r>
            <a:r>
              <a:rPr lang="en-US" sz="3200" dirty="0" smtClean="0"/>
              <a:t> Europa,  </a:t>
            </a:r>
            <a:r>
              <a:rPr lang="en-US" sz="3200" dirty="0" err="1" smtClean="0"/>
              <a:t>jos</a:t>
            </a:r>
            <a:r>
              <a:rPr lang="en-US" sz="3200" dirty="0" smtClean="0"/>
              <a:t> </a:t>
            </a:r>
            <a:r>
              <a:rPr lang="en-US" sz="3200" dirty="0" err="1" smtClean="0"/>
              <a:t>pastatais</a:t>
            </a:r>
            <a:r>
              <a:rPr lang="en-US" sz="3200" dirty="0" smtClean="0"/>
              <a:t> </a:t>
            </a:r>
            <a:r>
              <a:rPr lang="en-US" sz="3200" dirty="0" err="1" smtClean="0"/>
              <a:t>ir</a:t>
            </a:r>
            <a:r>
              <a:rPr lang="en-US" sz="3200" dirty="0" smtClean="0"/>
              <a:t> </a:t>
            </a:r>
            <a:r>
              <a:rPr lang="en-US" sz="3200" dirty="0" err="1" smtClean="0"/>
              <a:t>muziejais</a:t>
            </a:r>
            <a:r>
              <a:rPr lang="en-US" sz="3200" dirty="0" smtClean="0"/>
              <a:t>,  </a:t>
            </a:r>
            <a:r>
              <a:rPr lang="en-US" sz="3200" dirty="0" err="1" smtClean="0"/>
              <a:t>jos</a:t>
            </a:r>
            <a:r>
              <a:rPr lang="en-US" sz="3200" dirty="0" smtClean="0"/>
              <a:t> </a:t>
            </a:r>
            <a:r>
              <a:rPr lang="en-US" sz="3200" dirty="0" err="1" smtClean="0"/>
              <a:t>viduramžiais</a:t>
            </a:r>
            <a:r>
              <a:rPr lang="en-US" sz="3200" dirty="0" smtClean="0"/>
              <a:t>, </a:t>
            </a:r>
            <a:r>
              <a:rPr lang="en-US" sz="3200" dirty="0" err="1" smtClean="0"/>
              <a:t>Renesansu</a:t>
            </a:r>
            <a:r>
              <a:rPr lang="en-US" sz="3200" dirty="0" smtClean="0"/>
              <a:t> -  </a:t>
            </a:r>
            <a:r>
              <a:rPr lang="en-US" sz="3200" dirty="0" err="1" smtClean="0"/>
              <a:t>ypač</a:t>
            </a:r>
            <a:r>
              <a:rPr lang="en-US" sz="3200" dirty="0" smtClean="0"/>
              <a:t> </a:t>
            </a:r>
            <a:r>
              <a:rPr lang="en-US" sz="3200" dirty="0" err="1" smtClean="0"/>
              <a:t>Renesansu</a:t>
            </a:r>
            <a:r>
              <a:rPr lang="en-US" sz="3200" dirty="0" smtClean="0"/>
              <a:t>- </a:t>
            </a:r>
            <a:r>
              <a:rPr lang="en-US" sz="3200" dirty="0" err="1" smtClean="0"/>
              <a:t>ir</a:t>
            </a:r>
            <a:r>
              <a:rPr lang="en-US" sz="3200" dirty="0" smtClean="0"/>
              <a:t> </a:t>
            </a:r>
            <a:r>
              <a:rPr lang="en-US" sz="3200" dirty="0" err="1" smtClean="0"/>
              <a:t>dabartimi</a:t>
            </a:r>
            <a:r>
              <a:rPr lang="en-US" sz="3200" dirty="0" smtClean="0"/>
              <a:t> </a:t>
            </a:r>
            <a:r>
              <a:rPr lang="en-GB" sz="3200" dirty="0" smtClean="0"/>
              <a:t>“</a:t>
            </a:r>
          </a:p>
          <a:p>
            <a:pPr marL="0" indent="0">
              <a:buNone/>
            </a:pPr>
            <a:endParaRPr lang="en-GB" sz="3200" dirty="0"/>
          </a:p>
        </p:txBody>
      </p:sp>
    </p:spTree>
    <p:extLst>
      <p:ext uri="{BB962C8B-B14F-4D97-AF65-F5344CB8AC3E}">
        <p14:creationId xmlns="" xmlns:p14="http://schemas.microsoft.com/office/powerpoint/2010/main" val="4236643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28596" y="1071546"/>
            <a:ext cx="8229600" cy="4525963"/>
          </a:xfrm>
        </p:spPr>
        <p:txBody>
          <a:bodyPr>
            <a:normAutofit/>
          </a:bodyPr>
          <a:lstStyle/>
          <a:p>
            <a:r>
              <a:rPr lang="en-US" sz="3200" dirty="0" smtClean="0"/>
              <a:t>H.  </a:t>
            </a:r>
            <a:r>
              <a:rPr lang="en-US" sz="3200" dirty="0" err="1" smtClean="0"/>
              <a:t>Radausko</a:t>
            </a:r>
            <a:r>
              <a:rPr lang="en-US" sz="3200" dirty="0" smtClean="0"/>
              <a:t> </a:t>
            </a:r>
            <a:r>
              <a:rPr lang="en-US" sz="3200" dirty="0" err="1" smtClean="0"/>
              <a:t>eilėraščiuose</a:t>
            </a:r>
            <a:r>
              <a:rPr lang="en-US" sz="3200" dirty="0" smtClean="0"/>
              <a:t> </a:t>
            </a:r>
            <a:r>
              <a:rPr lang="en-US" sz="3200" dirty="0" err="1" smtClean="0"/>
              <a:t>atsiskleidžia</a:t>
            </a:r>
            <a:r>
              <a:rPr lang="en-US" sz="3200" dirty="0" smtClean="0"/>
              <a:t> </a:t>
            </a:r>
            <a:r>
              <a:rPr lang="en-US" sz="3200" dirty="0" err="1" smtClean="0"/>
              <a:t>savitas</a:t>
            </a:r>
            <a:r>
              <a:rPr lang="en-US" sz="3200" dirty="0" smtClean="0"/>
              <a:t> </a:t>
            </a:r>
            <a:r>
              <a:rPr lang="en-US" sz="3200" dirty="0" err="1" smtClean="0"/>
              <a:t>poeto</a:t>
            </a:r>
            <a:r>
              <a:rPr lang="en-US" sz="3200" dirty="0" smtClean="0"/>
              <a:t> </a:t>
            </a:r>
            <a:r>
              <a:rPr lang="en-US" sz="3200" dirty="0" err="1" smtClean="0"/>
              <a:t>požiūris</a:t>
            </a:r>
            <a:r>
              <a:rPr lang="en-US" sz="3200" dirty="0" smtClean="0"/>
              <a:t> į </a:t>
            </a:r>
            <a:r>
              <a:rPr lang="en-US" sz="3200" dirty="0" err="1" smtClean="0"/>
              <a:t>kūrybą</a:t>
            </a:r>
            <a:r>
              <a:rPr lang="en-US" sz="3200" dirty="0" smtClean="0"/>
              <a:t> –</a:t>
            </a:r>
            <a:r>
              <a:rPr lang="en-US" sz="3200" dirty="0" err="1" smtClean="0"/>
              <a:t>koncepcija</a:t>
            </a:r>
            <a:r>
              <a:rPr lang="lt-LT" sz="3200" dirty="0" smtClean="0"/>
              <a:t> </a:t>
            </a:r>
            <a:r>
              <a:rPr lang="en-GB" sz="3200" dirty="0" smtClean="0"/>
              <a:t>„</a:t>
            </a:r>
            <a:r>
              <a:rPr lang="en-GB" sz="3200" dirty="0" err="1" smtClean="0"/>
              <a:t>menas</a:t>
            </a:r>
            <a:r>
              <a:rPr lang="en-GB" sz="3200" dirty="0" smtClean="0"/>
              <a:t> </a:t>
            </a:r>
            <a:r>
              <a:rPr lang="en-GB" sz="3200" dirty="0" err="1" smtClean="0"/>
              <a:t>menui</a:t>
            </a:r>
            <a:r>
              <a:rPr lang="en-GB" sz="3200" dirty="0" smtClean="0"/>
              <a:t>“.</a:t>
            </a:r>
            <a:r>
              <a:rPr lang="lt-LT" sz="3200" dirty="0" smtClean="0"/>
              <a:t> </a:t>
            </a:r>
            <a:endParaRPr lang="en-US" sz="3200" dirty="0" smtClean="0"/>
          </a:p>
          <a:p>
            <a:endParaRPr lang="en-US" sz="3200" dirty="0"/>
          </a:p>
          <a:p>
            <a:r>
              <a:rPr lang="en-US" sz="3200" dirty="0"/>
              <a:t>S</a:t>
            </a:r>
            <a:r>
              <a:rPr lang="lt-LT" sz="3200" dirty="0" smtClean="0"/>
              <a:t>kelbiamas meno apolitiškumas</a:t>
            </a:r>
            <a:r>
              <a:rPr lang="en-US" sz="3200" dirty="0" smtClean="0"/>
              <a:t>.</a:t>
            </a:r>
            <a:r>
              <a:rPr lang="lt-LT" sz="3200" dirty="0" smtClean="0"/>
              <a:t> H. Radausko nuomone, menas yra ne tautos suvienijimo priemonė, o </a:t>
            </a:r>
            <a:r>
              <a:rPr lang="en-US" sz="3200" dirty="0" err="1" smtClean="0"/>
              <a:t>individo</a:t>
            </a:r>
            <a:r>
              <a:rPr lang="en-US" sz="3200" dirty="0" smtClean="0"/>
              <a:t> </a:t>
            </a:r>
            <a:r>
              <a:rPr lang="lt-LT" sz="3200" dirty="0" smtClean="0"/>
              <a:t>laisvės išraiška.</a:t>
            </a:r>
            <a:endParaRPr lang="en-US" sz="3200" dirty="0" smtClean="0"/>
          </a:p>
          <a:p>
            <a:endParaRPr lang="en-US" sz="3200" dirty="0"/>
          </a:p>
          <a:p>
            <a:pPr marL="0" indent="0">
              <a:buNone/>
            </a:pPr>
            <a:endParaRPr lang="en-GB" dirty="0"/>
          </a:p>
        </p:txBody>
      </p:sp>
    </p:spTree>
    <p:extLst>
      <p:ext uri="{BB962C8B-B14F-4D97-AF65-F5344CB8AC3E}">
        <p14:creationId xmlns="" xmlns:p14="http://schemas.microsoft.com/office/powerpoint/2010/main" val="3742308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err="1" smtClean="0"/>
              <a:t>Radauskui</a:t>
            </a:r>
            <a:r>
              <a:rPr lang="en-US" sz="3200" dirty="0" smtClean="0"/>
              <a:t> </a:t>
            </a:r>
            <a:r>
              <a:rPr lang="en-US" sz="3200" dirty="0" err="1" smtClean="0"/>
              <a:t>svarbiausia</a:t>
            </a:r>
            <a:r>
              <a:rPr lang="en-US" sz="3200" dirty="0" smtClean="0"/>
              <a:t> - </a:t>
            </a:r>
            <a:r>
              <a:rPr lang="lt-LT" sz="3200" dirty="0" smtClean="0"/>
              <a:t>žmogaus </a:t>
            </a:r>
            <a:r>
              <a:rPr lang="lt-LT" sz="3200" dirty="0"/>
              <a:t>gyvenimo apmąstymas, dažnai teatrališkas ir ironiškas, paremtas paradoksais. </a:t>
            </a:r>
            <a:r>
              <a:rPr lang="en-US" sz="3200" dirty="0" smtClean="0"/>
              <a:t>Jo</a:t>
            </a:r>
            <a:r>
              <a:rPr lang="lt-LT" sz="3200" dirty="0" smtClean="0"/>
              <a:t> </a:t>
            </a:r>
            <a:r>
              <a:rPr lang="lt-LT" sz="3200" dirty="0"/>
              <a:t>kūryboje pabrėžiama nuostata, kad poezija neturi spręsti politinio gyvenimo problemų, kad ji netarnauja kokiems nors aktualiems visuomeninio gyvenimo tikslams.</a:t>
            </a:r>
            <a:endParaRPr lang="en-GB" sz="3200" dirty="0"/>
          </a:p>
        </p:txBody>
      </p:sp>
    </p:spTree>
    <p:extLst>
      <p:ext uri="{BB962C8B-B14F-4D97-AF65-F5344CB8AC3E}">
        <p14:creationId xmlns="" xmlns:p14="http://schemas.microsoft.com/office/powerpoint/2010/main" val="2288396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5" y="433554"/>
            <a:ext cx="4391626" cy="4561527"/>
          </a:xfrm>
        </p:spPr>
        <p:txBody>
          <a:bodyPr>
            <a:normAutofit/>
          </a:bodyPr>
          <a:lstStyle/>
          <a:p>
            <a:pPr marL="0" indent="0">
              <a:buNone/>
            </a:pPr>
            <a:r>
              <a:rPr lang="en-GB" dirty="0" err="1" smtClean="0"/>
              <a:t>Šaukiu</a:t>
            </a:r>
            <a:r>
              <a:rPr lang="en-GB" dirty="0" smtClean="0"/>
              <a:t> </a:t>
            </a:r>
            <a:r>
              <a:rPr lang="en-GB" dirty="0" err="1" smtClean="0"/>
              <a:t>aš</a:t>
            </a:r>
            <a:r>
              <a:rPr lang="en-GB" dirty="0" smtClean="0"/>
              <a:t> </a:t>
            </a:r>
            <a:r>
              <a:rPr lang="en-GB" dirty="0" err="1" smtClean="0"/>
              <a:t>tautą</a:t>
            </a:r>
            <a:r>
              <a:rPr lang="en-GB" dirty="0" smtClean="0"/>
              <a:t>, GPU </a:t>
            </a:r>
            <a:r>
              <a:rPr lang="en-GB" dirty="0" err="1" smtClean="0"/>
              <a:t>užguitą</a:t>
            </a:r>
            <a:endParaRPr lang="en-GB" dirty="0" smtClean="0"/>
          </a:p>
          <a:p>
            <a:pPr marL="0" indent="0">
              <a:buNone/>
            </a:pPr>
            <a:r>
              <a:rPr lang="en-GB" dirty="0" err="1" smtClean="0"/>
              <a:t>ir</a:t>
            </a:r>
            <a:r>
              <a:rPr lang="en-GB" dirty="0" smtClean="0"/>
              <a:t> </a:t>
            </a:r>
            <a:r>
              <a:rPr lang="en-GB" dirty="0" err="1"/>
              <a:t>blaškomą</a:t>
            </a:r>
            <a:r>
              <a:rPr lang="en-GB" dirty="0"/>
              <a:t> it </a:t>
            </a:r>
            <a:r>
              <a:rPr lang="en-GB" dirty="0" err="1"/>
              <a:t>rudenio</a:t>
            </a:r>
            <a:r>
              <a:rPr lang="en-GB" dirty="0"/>
              <a:t> </a:t>
            </a:r>
            <a:r>
              <a:rPr lang="en-GB" dirty="0" err="1"/>
              <a:t>lapus</a:t>
            </a:r>
            <a:r>
              <a:rPr lang="en-GB" dirty="0"/>
              <a:t>,</a:t>
            </a:r>
          </a:p>
          <a:p>
            <a:pPr marL="0" indent="0">
              <a:buNone/>
            </a:pPr>
            <a:r>
              <a:rPr lang="en-GB" dirty="0"/>
              <a:t>į </a:t>
            </a:r>
            <a:r>
              <a:rPr lang="en-GB" dirty="0" err="1" smtClean="0"/>
              <a:t>nauj</a:t>
            </a:r>
            <a:r>
              <a:rPr lang="lt-LT" dirty="0" smtClean="0"/>
              <a:t>ą</a:t>
            </a:r>
            <a:r>
              <a:rPr lang="en-GB" dirty="0" smtClean="0"/>
              <a:t> </a:t>
            </a:r>
            <a:r>
              <a:rPr lang="en-GB" dirty="0" err="1"/>
              <a:t>vieškelį</a:t>
            </a:r>
            <a:r>
              <a:rPr lang="en-GB" dirty="0"/>
              <a:t>, į </a:t>
            </a:r>
            <a:r>
              <a:rPr lang="en-GB" dirty="0" err="1" smtClean="0"/>
              <a:t>nauj</a:t>
            </a:r>
            <a:r>
              <a:rPr lang="lt-LT" dirty="0" smtClean="0"/>
              <a:t>ą</a:t>
            </a:r>
            <a:r>
              <a:rPr lang="en-GB" dirty="0" smtClean="0"/>
              <a:t> </a:t>
            </a:r>
            <a:r>
              <a:rPr lang="en-GB" dirty="0" err="1"/>
              <a:t>buitį</a:t>
            </a:r>
            <a:r>
              <a:rPr lang="en-GB" dirty="0"/>
              <a:t>,</a:t>
            </a:r>
          </a:p>
          <a:p>
            <a:pPr marL="0" indent="0">
              <a:buNone/>
            </a:pPr>
            <a:r>
              <a:rPr lang="en-GB" dirty="0" err="1"/>
              <a:t>kur</a:t>
            </a:r>
            <a:r>
              <a:rPr lang="en-GB" dirty="0"/>
              <a:t> </a:t>
            </a:r>
            <a:r>
              <a:rPr lang="en-GB" dirty="0" err="1"/>
              <a:t>niekad</a:t>
            </a:r>
            <a:r>
              <a:rPr lang="en-GB" dirty="0"/>
              <a:t> </a:t>
            </a:r>
            <a:r>
              <a:rPr lang="en-GB" dirty="0" err="1"/>
              <a:t>šiaurūs</a:t>
            </a:r>
            <a:r>
              <a:rPr lang="en-GB" dirty="0"/>
              <a:t> </a:t>
            </a:r>
            <a:r>
              <a:rPr lang="en-GB" dirty="0" err="1"/>
              <a:t>vėjai</a:t>
            </a:r>
            <a:r>
              <a:rPr lang="en-GB" dirty="0"/>
              <a:t> </a:t>
            </a:r>
            <a:r>
              <a:rPr lang="en-GB" dirty="0" err="1" smtClean="0"/>
              <a:t>neužpūs</a:t>
            </a:r>
            <a:endParaRPr lang="en-GB" dirty="0" smtClean="0"/>
          </a:p>
          <a:p>
            <a:pPr marL="0" indent="0">
              <a:buNone/>
            </a:pPr>
            <a:endParaRPr lang="en-US" dirty="0"/>
          </a:p>
          <a:p>
            <a:r>
              <a:rPr lang="en-US" dirty="0" err="1" smtClean="0"/>
              <a:t>B.Brazdžionis</a:t>
            </a:r>
            <a:endParaRPr lang="en-GB" dirty="0"/>
          </a:p>
        </p:txBody>
      </p:sp>
      <p:sp>
        <p:nvSpPr>
          <p:cNvPr id="4" name="TextBox 3"/>
          <p:cNvSpPr txBox="1"/>
          <p:nvPr/>
        </p:nvSpPr>
        <p:spPr>
          <a:xfrm>
            <a:off x="4534471" y="433554"/>
            <a:ext cx="4411637" cy="4185761"/>
          </a:xfrm>
          <a:prstGeom prst="rect">
            <a:avLst/>
          </a:prstGeom>
          <a:noFill/>
        </p:spPr>
        <p:txBody>
          <a:bodyPr wrap="square" rtlCol="0">
            <a:spAutoFit/>
          </a:bodyPr>
          <a:lstStyle/>
          <a:p>
            <a:r>
              <a:rPr lang="en-US" sz="2800" dirty="0" err="1" smtClean="0"/>
              <a:t>Aš</a:t>
            </a:r>
            <a:r>
              <a:rPr lang="en-US" sz="2800" dirty="0" smtClean="0"/>
              <a:t> </a:t>
            </a:r>
            <a:r>
              <a:rPr lang="en-US" sz="2800" dirty="0" err="1" smtClean="0"/>
              <a:t>nestatau</a:t>
            </a:r>
            <a:r>
              <a:rPr lang="en-US" sz="2800" dirty="0" smtClean="0"/>
              <a:t> </a:t>
            </a:r>
            <a:r>
              <a:rPr lang="en-US" sz="2800" dirty="0" err="1" smtClean="0"/>
              <a:t>namų,aš</a:t>
            </a:r>
            <a:r>
              <a:rPr lang="en-US" sz="2800" dirty="0" smtClean="0"/>
              <a:t> </a:t>
            </a:r>
            <a:r>
              <a:rPr lang="en-US" sz="2800" dirty="0" err="1" smtClean="0"/>
              <a:t>nevedu</a:t>
            </a:r>
            <a:r>
              <a:rPr lang="en-US" sz="2800" dirty="0" smtClean="0"/>
              <a:t> </a:t>
            </a:r>
            <a:r>
              <a:rPr lang="en-US" sz="2800" dirty="0" err="1" smtClean="0"/>
              <a:t>tautos</a:t>
            </a:r>
            <a:r>
              <a:rPr lang="en-US" sz="2800" dirty="0" smtClean="0"/>
              <a:t>,</a:t>
            </a:r>
          </a:p>
          <a:p>
            <a:r>
              <a:rPr lang="en-US" sz="2800" dirty="0" err="1" smtClean="0"/>
              <a:t>Aš</a:t>
            </a:r>
            <a:r>
              <a:rPr lang="en-US" sz="2800" dirty="0" smtClean="0"/>
              <a:t> </a:t>
            </a:r>
            <a:r>
              <a:rPr lang="en-US" sz="2800" dirty="0" smtClean="0"/>
              <a:t>s</a:t>
            </a:r>
            <a:r>
              <a:rPr lang="lt-LT" sz="2800" dirty="0" smtClean="0"/>
              <a:t>ė</a:t>
            </a:r>
            <a:r>
              <a:rPr lang="en-US" sz="2800" dirty="0" err="1" smtClean="0"/>
              <a:t>džiu</a:t>
            </a:r>
            <a:r>
              <a:rPr lang="en-US" sz="2800" dirty="0" smtClean="0"/>
              <a:t> </a:t>
            </a:r>
            <a:r>
              <a:rPr lang="en-US" sz="2800" dirty="0" err="1" smtClean="0"/>
              <a:t>po</a:t>
            </a:r>
            <a:r>
              <a:rPr lang="en-US" sz="2800" dirty="0" smtClean="0"/>
              <a:t> </a:t>
            </a:r>
            <a:r>
              <a:rPr lang="en-US" sz="2800" dirty="0" err="1" smtClean="0"/>
              <a:t>šakom</a:t>
            </a:r>
            <a:r>
              <a:rPr lang="en-US" sz="2800" dirty="0" smtClean="0"/>
              <a:t> </a:t>
            </a:r>
            <a:r>
              <a:rPr lang="en-US" sz="2800" dirty="0" err="1" smtClean="0"/>
              <a:t>akacijos</a:t>
            </a:r>
            <a:r>
              <a:rPr lang="en-US" sz="2800" dirty="0" smtClean="0"/>
              <a:t> </a:t>
            </a:r>
            <a:r>
              <a:rPr lang="en-US" sz="2800" dirty="0" err="1" smtClean="0"/>
              <a:t>baltos</a:t>
            </a:r>
            <a:endParaRPr lang="en-US" sz="2800"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sz="2800" dirty="0" err="1" smtClean="0"/>
              <a:t>H.Radauskas</a:t>
            </a:r>
            <a:endParaRPr lang="en-GB" sz="2800" dirty="0"/>
          </a:p>
        </p:txBody>
      </p:sp>
      <p:cxnSp>
        <p:nvCxnSpPr>
          <p:cNvPr id="6" name="Straight Connector 5"/>
          <p:cNvCxnSpPr/>
          <p:nvPr/>
        </p:nvCxnSpPr>
        <p:spPr>
          <a:xfrm>
            <a:off x="4357686" y="428604"/>
            <a:ext cx="51179" cy="606278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 xmlns:p14="http://schemas.microsoft.com/office/powerpoint/2010/main" val="4222189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7471" y="392610"/>
            <a:ext cx="8470995" cy="6267497"/>
          </a:xfrm>
        </p:spPr>
        <p:txBody>
          <a:bodyPr>
            <a:normAutofit/>
          </a:bodyPr>
          <a:lstStyle/>
          <a:p>
            <a:r>
              <a:rPr lang="lt-LT" dirty="0" smtClean="0">
                <a:latin typeface="Calibri" panose="020F0502020204030204" pitchFamily="34" charset="0"/>
              </a:rPr>
              <a:t>Dominuoja ne realusis, bet pasakiškas pasaulis.</a:t>
            </a:r>
            <a:r>
              <a:rPr lang="en-US" dirty="0" err="1" smtClean="0">
                <a:latin typeface="Calibri" panose="020F0502020204030204" pitchFamily="34" charset="0"/>
              </a:rPr>
              <a:t>Nusivylimas</a:t>
            </a:r>
            <a:r>
              <a:rPr lang="en-US" dirty="0" smtClean="0">
                <a:latin typeface="Calibri" panose="020F0502020204030204" pitchFamily="34" charset="0"/>
              </a:rPr>
              <a:t> </a:t>
            </a:r>
            <a:r>
              <a:rPr lang="en-US" dirty="0" err="1" smtClean="0">
                <a:latin typeface="Calibri" panose="020F0502020204030204" pitchFamily="34" charset="0"/>
              </a:rPr>
              <a:t>tikrove</a:t>
            </a:r>
            <a:r>
              <a:rPr lang="en-US" dirty="0" smtClean="0">
                <a:latin typeface="Calibri" panose="020F0502020204030204" pitchFamily="34" charset="0"/>
              </a:rPr>
              <a:t> </a:t>
            </a:r>
            <a:r>
              <a:rPr lang="en-US" dirty="0" err="1" smtClean="0">
                <a:latin typeface="Calibri" panose="020F0502020204030204" pitchFamily="34" charset="0"/>
              </a:rPr>
              <a:t>ir</a:t>
            </a:r>
            <a:r>
              <a:rPr lang="en-US" dirty="0" smtClean="0">
                <a:latin typeface="Calibri" panose="020F0502020204030204" pitchFamily="34" charset="0"/>
              </a:rPr>
              <a:t> </a:t>
            </a:r>
            <a:r>
              <a:rPr lang="en-US" dirty="0" err="1" smtClean="0">
                <a:latin typeface="Calibri" panose="020F0502020204030204" pitchFamily="34" charset="0"/>
              </a:rPr>
              <a:t>tikėjimas</a:t>
            </a:r>
            <a:r>
              <a:rPr lang="en-US" dirty="0" smtClean="0">
                <a:latin typeface="Calibri" panose="020F0502020204030204" pitchFamily="34" charset="0"/>
              </a:rPr>
              <a:t> </a:t>
            </a:r>
            <a:r>
              <a:rPr lang="en-US" dirty="0" err="1" smtClean="0">
                <a:latin typeface="Calibri" panose="020F0502020204030204" pitchFamily="34" charset="0"/>
              </a:rPr>
              <a:t>vaizduotės</a:t>
            </a:r>
            <a:r>
              <a:rPr lang="en-US" dirty="0" smtClean="0">
                <a:latin typeface="Calibri" panose="020F0502020204030204" pitchFamily="34" charset="0"/>
              </a:rPr>
              <a:t>, </a:t>
            </a:r>
            <a:r>
              <a:rPr lang="en-US" dirty="0" err="1" smtClean="0">
                <a:latin typeface="Calibri" panose="020F0502020204030204" pitchFamily="34" charset="0"/>
              </a:rPr>
              <a:t>pasakos</a:t>
            </a:r>
            <a:r>
              <a:rPr lang="en-US" dirty="0" smtClean="0">
                <a:latin typeface="Calibri" panose="020F0502020204030204" pitchFamily="34" charset="0"/>
              </a:rPr>
              <a:t> </a:t>
            </a:r>
            <a:r>
              <a:rPr lang="en-US" dirty="0" err="1" smtClean="0">
                <a:latin typeface="Calibri" panose="020F0502020204030204" pitchFamily="34" charset="0"/>
              </a:rPr>
              <a:t>galia</a:t>
            </a:r>
            <a:r>
              <a:rPr lang="en-US" dirty="0" smtClean="0">
                <a:latin typeface="Calibri" panose="020F0502020204030204" pitchFamily="34" charset="0"/>
              </a:rPr>
              <a:t> -  </a:t>
            </a:r>
            <a:r>
              <a:rPr lang="en-US" dirty="0" err="1" smtClean="0">
                <a:latin typeface="Calibri" panose="020F0502020204030204" pitchFamily="34" charset="0"/>
              </a:rPr>
              <a:t>dažnas</a:t>
            </a:r>
            <a:r>
              <a:rPr lang="en-US" dirty="0" smtClean="0">
                <a:latin typeface="Calibri" panose="020F0502020204030204" pitchFamily="34" charset="0"/>
              </a:rPr>
              <a:t> </a:t>
            </a:r>
            <a:r>
              <a:rPr lang="en-US" dirty="0" err="1" smtClean="0">
                <a:latin typeface="Calibri" panose="020F0502020204030204" pitchFamily="34" charset="0"/>
              </a:rPr>
              <a:t>eilėraščių</a:t>
            </a:r>
            <a:r>
              <a:rPr lang="en-US" dirty="0" smtClean="0">
                <a:latin typeface="Calibri" panose="020F0502020204030204" pitchFamily="34" charset="0"/>
              </a:rPr>
              <a:t>  </a:t>
            </a:r>
            <a:r>
              <a:rPr lang="en-US" dirty="0" err="1" smtClean="0">
                <a:latin typeface="Calibri" panose="020F0502020204030204" pitchFamily="34" charset="0"/>
              </a:rPr>
              <a:t>motyvas</a:t>
            </a:r>
            <a:r>
              <a:rPr lang="en-US" dirty="0" smtClean="0">
                <a:latin typeface="Calibri" panose="020F0502020204030204" pitchFamily="34" charset="0"/>
              </a:rPr>
              <a:t>.</a:t>
            </a:r>
            <a:r>
              <a:rPr lang="lt-LT" dirty="0" smtClean="0">
                <a:latin typeface="Calibri" panose="020F0502020204030204" pitchFamily="34" charset="0"/>
              </a:rPr>
              <a:t> H. Radausko pasaka</a:t>
            </a:r>
            <a:r>
              <a:rPr lang="en-US" dirty="0" smtClean="0">
                <a:latin typeface="Calibri" panose="020F0502020204030204" pitchFamily="34" charset="0"/>
              </a:rPr>
              <a:t>-</a:t>
            </a:r>
            <a:r>
              <a:rPr lang="en-US" dirty="0" err="1" smtClean="0">
                <a:latin typeface="Calibri" panose="020F0502020204030204" pitchFamily="34" charset="0"/>
              </a:rPr>
              <a:t>siurrealistinė</a:t>
            </a:r>
            <a:r>
              <a:rPr lang="lt-LT" dirty="0" smtClean="0">
                <a:latin typeface="Calibri" panose="020F0502020204030204" pitchFamily="34" charset="0"/>
              </a:rPr>
              <a:t>, kurioje klaidžioja keisti personažai, sapnai,  neįprasčiausios vizijos.</a:t>
            </a:r>
            <a:endParaRPr lang="en-US" dirty="0" smtClean="0">
              <a:latin typeface="Calibri" panose="020F0502020204030204" pitchFamily="34" charset="0"/>
            </a:endParaRPr>
          </a:p>
          <a:p>
            <a:endParaRPr lang="en-US" dirty="0">
              <a:latin typeface="Calibri" panose="020F0502020204030204" pitchFamily="34" charset="0"/>
            </a:endParaRPr>
          </a:p>
          <a:p>
            <a:pPr marL="0" indent="0">
              <a:buNone/>
            </a:pPr>
            <a:r>
              <a:rPr lang="en-US" dirty="0" smtClean="0">
                <a:latin typeface="Calibri" panose="020F0502020204030204" pitchFamily="34" charset="0"/>
              </a:rPr>
              <a:t> </a:t>
            </a:r>
            <a:r>
              <a:rPr lang="en-GB" dirty="0" smtClean="0">
                <a:latin typeface="Calibri" panose="020F0502020204030204" pitchFamily="34" charset="0"/>
              </a:rPr>
              <a:t>„</a:t>
            </a:r>
            <a:r>
              <a:rPr lang="en-GB" dirty="0" err="1" smtClean="0">
                <a:latin typeface="Calibri" panose="020F0502020204030204" pitchFamily="34" charset="0"/>
              </a:rPr>
              <a:t>Pasaulis</a:t>
            </a:r>
            <a:r>
              <a:rPr lang="en-GB" dirty="0" smtClean="0">
                <a:latin typeface="Calibri" panose="020F0502020204030204" pitchFamily="34" charset="0"/>
              </a:rPr>
              <a:t> </a:t>
            </a:r>
            <a:r>
              <a:rPr lang="en-GB" dirty="0" err="1" smtClean="0">
                <a:latin typeface="Calibri" panose="020F0502020204030204" pitchFamily="34" charset="0"/>
              </a:rPr>
              <a:t>juokiasi</a:t>
            </a:r>
            <a:r>
              <a:rPr lang="en-GB" dirty="0" smtClean="0">
                <a:latin typeface="Calibri" panose="020F0502020204030204" pitchFamily="34" charset="0"/>
              </a:rPr>
              <a:t>,  </a:t>
            </a:r>
            <a:r>
              <a:rPr lang="en-GB" dirty="0" err="1" smtClean="0">
                <a:latin typeface="Calibri" panose="020F0502020204030204" pitchFamily="34" charset="0"/>
              </a:rPr>
              <a:t>paspendęs</a:t>
            </a:r>
            <a:r>
              <a:rPr lang="en-GB" dirty="0" smtClean="0">
                <a:latin typeface="Calibri" panose="020F0502020204030204" pitchFamily="34" charset="0"/>
              </a:rPr>
              <a:t> </a:t>
            </a:r>
            <a:r>
              <a:rPr lang="en-GB" dirty="0" err="1" smtClean="0">
                <a:latin typeface="Calibri" panose="020F0502020204030204" pitchFamily="34" charset="0"/>
              </a:rPr>
              <a:t>savo</a:t>
            </a:r>
            <a:r>
              <a:rPr lang="en-GB" dirty="0" smtClean="0">
                <a:latin typeface="Calibri" panose="020F0502020204030204" pitchFamily="34" charset="0"/>
              </a:rPr>
              <a:t> </a:t>
            </a:r>
            <a:r>
              <a:rPr lang="en-GB" dirty="0" err="1" smtClean="0">
                <a:latin typeface="Calibri" panose="020F0502020204030204" pitchFamily="34" charset="0"/>
              </a:rPr>
              <a:t>tinklą</a:t>
            </a:r>
            <a:endParaRPr lang="en-GB" dirty="0" smtClean="0">
              <a:latin typeface="Calibri" panose="020F0502020204030204" pitchFamily="34" charset="0"/>
            </a:endParaRPr>
          </a:p>
          <a:p>
            <a:pPr marL="0" indent="0">
              <a:buNone/>
            </a:pPr>
            <a:r>
              <a:rPr lang="en-GB" dirty="0" smtClean="0">
                <a:latin typeface="Calibri" panose="020F0502020204030204" pitchFamily="34" charset="0"/>
              </a:rPr>
              <a:t>   Ant </a:t>
            </a:r>
            <a:r>
              <a:rPr lang="en-GB" dirty="0" err="1" smtClean="0">
                <a:latin typeface="Calibri" panose="020F0502020204030204" pitchFamily="34" charset="0"/>
              </a:rPr>
              <a:t>žemės</a:t>
            </a:r>
            <a:r>
              <a:rPr lang="en-GB" dirty="0" smtClean="0">
                <a:latin typeface="Calibri" panose="020F0502020204030204" pitchFamily="34" charset="0"/>
              </a:rPr>
              <a:t> </a:t>
            </a:r>
            <a:r>
              <a:rPr lang="en-GB" dirty="0" err="1" smtClean="0">
                <a:latin typeface="Calibri" panose="020F0502020204030204" pitchFamily="34" charset="0"/>
              </a:rPr>
              <a:t>vieškelių</a:t>
            </a:r>
            <a:r>
              <a:rPr lang="en-GB" dirty="0" smtClean="0">
                <a:latin typeface="Calibri" panose="020F0502020204030204" pitchFamily="34" charset="0"/>
              </a:rPr>
              <a:t>,  </a:t>
            </a:r>
            <a:r>
              <a:rPr lang="en-GB" dirty="0" err="1" smtClean="0">
                <a:latin typeface="Calibri" panose="020F0502020204030204" pitchFamily="34" charset="0"/>
              </a:rPr>
              <a:t>takelių</a:t>
            </a:r>
            <a:r>
              <a:rPr lang="en-GB" dirty="0" smtClean="0">
                <a:latin typeface="Calibri" panose="020F0502020204030204" pitchFamily="34" charset="0"/>
              </a:rPr>
              <a:t> </a:t>
            </a:r>
            <a:r>
              <a:rPr lang="en-GB" dirty="0" err="1" smtClean="0">
                <a:latin typeface="Calibri" panose="020F0502020204030204" pitchFamily="34" charset="0"/>
              </a:rPr>
              <a:t>ir</a:t>
            </a:r>
            <a:r>
              <a:rPr lang="en-GB" dirty="0" smtClean="0">
                <a:latin typeface="Calibri" panose="020F0502020204030204" pitchFamily="34" charset="0"/>
              </a:rPr>
              <a:t> </a:t>
            </a:r>
            <a:r>
              <a:rPr lang="en-GB" dirty="0" err="1" smtClean="0">
                <a:latin typeface="Calibri" panose="020F0502020204030204" pitchFamily="34" charset="0"/>
              </a:rPr>
              <a:t>takų</a:t>
            </a:r>
            <a:r>
              <a:rPr lang="en-GB" dirty="0" smtClean="0">
                <a:latin typeface="Calibri" panose="020F0502020204030204" pitchFamily="34" charset="0"/>
              </a:rPr>
              <a:t>.</a:t>
            </a:r>
          </a:p>
          <a:p>
            <a:pPr marL="0" indent="0">
              <a:buNone/>
            </a:pPr>
            <a:r>
              <a:rPr lang="en-GB" dirty="0" smtClean="0">
                <a:latin typeface="Calibri" panose="020F0502020204030204" pitchFamily="34" charset="0"/>
              </a:rPr>
              <a:t>   </a:t>
            </a:r>
            <a:r>
              <a:rPr lang="en-GB" dirty="0" err="1" smtClean="0">
                <a:latin typeface="Calibri" panose="020F0502020204030204" pitchFamily="34" charset="0"/>
              </a:rPr>
              <a:t>Klausau</a:t>
            </a:r>
            <a:r>
              <a:rPr lang="en-GB" dirty="0" smtClean="0">
                <a:latin typeface="Calibri" panose="020F0502020204030204" pitchFamily="34" charset="0"/>
              </a:rPr>
              <a:t>,  </a:t>
            </a:r>
            <a:r>
              <a:rPr lang="en-GB" dirty="0" err="1" smtClean="0">
                <a:latin typeface="Calibri" panose="020F0502020204030204" pitchFamily="34" charset="0"/>
              </a:rPr>
              <a:t>ka</a:t>
            </a:r>
            <a:r>
              <a:rPr lang="en-GB" dirty="0" smtClean="0">
                <a:latin typeface="Calibri" panose="020F0502020204030204" pitchFamily="34" charset="0"/>
              </a:rPr>
              <a:t> </a:t>
            </a:r>
            <a:r>
              <a:rPr lang="en-GB" dirty="0" err="1" smtClean="0">
                <a:latin typeface="Calibri" panose="020F0502020204030204" pitchFamily="34" charset="0"/>
              </a:rPr>
              <a:t>Pasaka</a:t>
            </a:r>
            <a:r>
              <a:rPr lang="en-GB" dirty="0">
                <a:latin typeface="Calibri" panose="020F0502020204030204" pitchFamily="34" charset="0"/>
              </a:rPr>
              <a:t> </a:t>
            </a:r>
            <a:r>
              <a:rPr lang="en-GB" dirty="0" smtClean="0">
                <a:latin typeface="Calibri" panose="020F0502020204030204" pitchFamily="34" charset="0"/>
              </a:rPr>
              <a:t>man </a:t>
            </a:r>
            <a:r>
              <a:rPr lang="en-GB" dirty="0" err="1" smtClean="0">
                <a:latin typeface="Calibri" panose="020F0502020204030204" pitchFamily="34" charset="0"/>
              </a:rPr>
              <a:t>gieda</a:t>
            </a:r>
            <a:r>
              <a:rPr lang="en-GB" dirty="0" smtClean="0">
                <a:latin typeface="Calibri" panose="020F0502020204030204" pitchFamily="34" charset="0"/>
              </a:rPr>
              <a:t> </a:t>
            </a:r>
            <a:r>
              <a:rPr lang="en-GB" dirty="0" err="1" smtClean="0">
                <a:latin typeface="Calibri" panose="020F0502020204030204" pitchFamily="34" charset="0"/>
              </a:rPr>
              <a:t>kaip</a:t>
            </a:r>
            <a:r>
              <a:rPr lang="en-GB" dirty="0" smtClean="0">
                <a:latin typeface="Calibri" panose="020F0502020204030204" pitchFamily="34" charset="0"/>
              </a:rPr>
              <a:t> </a:t>
            </a:r>
            <a:r>
              <a:rPr lang="en-GB" dirty="0" err="1" smtClean="0">
                <a:latin typeface="Calibri" panose="020F0502020204030204" pitchFamily="34" charset="0"/>
              </a:rPr>
              <a:t>lakštingala</a:t>
            </a:r>
            <a:r>
              <a:rPr lang="en-GB" dirty="0" smtClean="0">
                <a:latin typeface="Calibri" panose="020F0502020204030204" pitchFamily="34" charset="0"/>
              </a:rPr>
              <a:t>,</a:t>
            </a:r>
          </a:p>
          <a:p>
            <a:pPr marL="0" indent="0">
              <a:buNone/>
            </a:pPr>
            <a:r>
              <a:rPr lang="en-GB" dirty="0" smtClean="0">
                <a:latin typeface="Calibri" panose="020F0502020204030204" pitchFamily="34" charset="0"/>
              </a:rPr>
              <a:t>   </a:t>
            </a:r>
            <a:r>
              <a:rPr lang="en-GB" dirty="0" err="1" smtClean="0">
                <a:latin typeface="Calibri" panose="020F0502020204030204" pitchFamily="34" charset="0"/>
              </a:rPr>
              <a:t>Pasauliu</a:t>
            </a:r>
            <a:r>
              <a:rPr lang="en-GB" dirty="0" smtClean="0">
                <a:latin typeface="Calibri" panose="020F0502020204030204" pitchFamily="34" charset="0"/>
              </a:rPr>
              <a:t> </a:t>
            </a:r>
            <a:r>
              <a:rPr lang="en-GB" dirty="0" err="1" smtClean="0">
                <a:latin typeface="Calibri" panose="020F0502020204030204" pitchFamily="34" charset="0"/>
              </a:rPr>
              <a:t>netikiu</a:t>
            </a:r>
            <a:r>
              <a:rPr lang="en-GB" dirty="0" smtClean="0">
                <a:latin typeface="Calibri" panose="020F0502020204030204" pitchFamily="34" charset="0"/>
              </a:rPr>
              <a:t>,  o </a:t>
            </a:r>
            <a:r>
              <a:rPr lang="en-GB" dirty="0" err="1" smtClean="0">
                <a:latin typeface="Calibri" panose="020F0502020204030204" pitchFamily="34" charset="0"/>
              </a:rPr>
              <a:t>Pasaka</a:t>
            </a:r>
            <a:r>
              <a:rPr lang="en-GB" dirty="0" smtClean="0">
                <a:latin typeface="Calibri" panose="020F0502020204030204" pitchFamily="34" charset="0"/>
              </a:rPr>
              <a:t> </a:t>
            </a:r>
            <a:r>
              <a:rPr lang="en-GB" dirty="0" err="1" smtClean="0">
                <a:latin typeface="Calibri" panose="020F0502020204030204" pitchFamily="34" charset="0"/>
              </a:rPr>
              <a:t>tikiu</a:t>
            </a:r>
            <a:r>
              <a:rPr lang="en-GB" dirty="0" smtClean="0">
                <a:latin typeface="Calibri" panose="020F0502020204030204" pitchFamily="34" charset="0"/>
              </a:rPr>
              <a:t>“.</a:t>
            </a:r>
            <a:endParaRPr lang="lt-LT" dirty="0" smtClean="0">
              <a:latin typeface="Calibri" panose="020F0502020204030204" pitchFamily="34" charset="0"/>
            </a:endParaRPr>
          </a:p>
          <a:p>
            <a:pPr marL="0" indent="0" algn="r">
              <a:buNone/>
            </a:pPr>
            <a:r>
              <a:rPr lang="en-GB" dirty="0" smtClean="0"/>
              <a:t>„</a:t>
            </a:r>
            <a:r>
              <a:rPr lang="en-GB" dirty="0" err="1" smtClean="0"/>
              <a:t>Pasaka</a:t>
            </a:r>
            <a:r>
              <a:rPr lang="en-GB" dirty="0" smtClean="0"/>
              <a:t>“</a:t>
            </a:r>
            <a:endParaRPr lang="en-GB" dirty="0"/>
          </a:p>
        </p:txBody>
      </p:sp>
    </p:spTree>
    <p:extLst>
      <p:ext uri="{BB962C8B-B14F-4D97-AF65-F5344CB8AC3E}">
        <p14:creationId xmlns="" xmlns:p14="http://schemas.microsoft.com/office/powerpoint/2010/main" val="4121463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428736"/>
            <a:ext cx="8229600" cy="4525963"/>
          </a:xfrm>
        </p:spPr>
        <p:txBody>
          <a:bodyPr/>
          <a:lstStyle/>
          <a:p>
            <a:pPr algn="ctr"/>
            <a:endParaRPr lang="en-GB" dirty="0" smtClean="0"/>
          </a:p>
          <a:p>
            <a:pPr algn="ctr"/>
            <a:endParaRPr lang="en-GB" dirty="0"/>
          </a:p>
          <a:p>
            <a:pPr marL="0" indent="0" algn="ctr">
              <a:buNone/>
            </a:pPr>
            <a:r>
              <a:rPr lang="en-GB" sz="3200" dirty="0" smtClean="0"/>
              <a:t>„</a:t>
            </a:r>
            <a:r>
              <a:rPr lang="en-GB" sz="3200" dirty="0" err="1" smtClean="0"/>
              <a:t>Jis</a:t>
            </a:r>
            <a:r>
              <a:rPr lang="en-GB" sz="3200" dirty="0" smtClean="0"/>
              <a:t> ne </a:t>
            </a:r>
            <a:r>
              <a:rPr lang="en-GB" sz="3200" dirty="0" err="1" smtClean="0"/>
              <a:t>tiek</a:t>
            </a:r>
            <a:r>
              <a:rPr lang="en-GB" sz="3200" dirty="0" smtClean="0"/>
              <a:t> </a:t>
            </a:r>
            <a:r>
              <a:rPr lang="en-GB" sz="3200" dirty="0" err="1" smtClean="0"/>
              <a:t>širdimi</a:t>
            </a:r>
            <a:r>
              <a:rPr lang="en-GB" sz="3200" dirty="0" smtClean="0"/>
              <a:t> </a:t>
            </a:r>
            <a:r>
              <a:rPr lang="en-GB" sz="3200" dirty="0" err="1" smtClean="0"/>
              <a:t>kalba</a:t>
            </a:r>
            <a:r>
              <a:rPr lang="en-GB" sz="3200" dirty="0" smtClean="0"/>
              <a:t>, </a:t>
            </a:r>
            <a:r>
              <a:rPr lang="en-GB" sz="3200" dirty="0" err="1" smtClean="0"/>
              <a:t>kiek</a:t>
            </a:r>
            <a:r>
              <a:rPr lang="en-GB" sz="3200" dirty="0" smtClean="0"/>
              <a:t> </a:t>
            </a:r>
            <a:r>
              <a:rPr lang="en-GB" sz="3200" dirty="0" err="1" smtClean="0"/>
              <a:t>dailina</a:t>
            </a:r>
            <a:r>
              <a:rPr lang="en-GB" sz="3200" dirty="0" smtClean="0"/>
              <a:t> </a:t>
            </a:r>
            <a:r>
              <a:rPr lang="en-GB" sz="3200" dirty="0" err="1" smtClean="0"/>
              <a:t>eilėraščius</a:t>
            </a:r>
            <a:r>
              <a:rPr lang="en-GB" sz="3200" dirty="0" smtClean="0"/>
              <a:t> </a:t>
            </a:r>
            <a:r>
              <a:rPr lang="en-GB" sz="3200" dirty="0" err="1" smtClean="0"/>
              <a:t>plunksna</a:t>
            </a:r>
            <a:r>
              <a:rPr lang="en-GB" sz="3200" dirty="0" smtClean="0"/>
              <a:t>“. -  </a:t>
            </a:r>
            <a:r>
              <a:rPr lang="en-GB" sz="3200" dirty="0" err="1" smtClean="0"/>
              <a:t>A.Miškinis</a:t>
            </a:r>
            <a:endParaRPr lang="en-GB" sz="3200" dirty="0"/>
          </a:p>
        </p:txBody>
      </p:sp>
      <p:sp>
        <p:nvSpPr>
          <p:cNvPr id="2" name="Title 1"/>
          <p:cNvSpPr>
            <a:spLocks noGrp="1"/>
          </p:cNvSpPr>
          <p:nvPr>
            <p:ph type="title"/>
          </p:nvPr>
        </p:nvSpPr>
        <p:spPr/>
        <p:txBody>
          <a:bodyPr/>
          <a:lstStyle/>
          <a:p>
            <a:pPr algn="ctr"/>
            <a:r>
              <a:rPr lang="en-US" dirty="0" err="1" smtClean="0"/>
              <a:t>Estetizmas</a:t>
            </a:r>
            <a:endParaRPr lang="en-GB" dirty="0"/>
          </a:p>
        </p:txBody>
      </p:sp>
    </p:spTree>
    <p:extLst>
      <p:ext uri="{BB962C8B-B14F-4D97-AF65-F5344CB8AC3E}">
        <p14:creationId xmlns="" xmlns:p14="http://schemas.microsoft.com/office/powerpoint/2010/main" val="554712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sz="3200" dirty="0" smtClean="0"/>
              <a:t>Į kasdienybės chaose besiblaškantį žmogų poetas žvelgia ironišku, bet kartu ir užjaučiančiu žvilgsniu. </a:t>
            </a:r>
            <a:r>
              <a:rPr lang="lt-LT" sz="3200" b="1" dirty="0" smtClean="0">
                <a:solidFill>
                  <a:schemeClr val="accent2"/>
                </a:solidFill>
              </a:rPr>
              <a:t>Nors pasaulyje viešpatauja likimas, tačiau už jį aukštesnis ir galingesnis yra grožis.</a:t>
            </a:r>
            <a:endParaRPr lang="en-US" sz="3200" b="1" dirty="0" smtClean="0">
              <a:solidFill>
                <a:schemeClr val="accent2"/>
              </a:solidFill>
            </a:endParaRPr>
          </a:p>
          <a:p>
            <a:endParaRPr lang="en-GB" dirty="0"/>
          </a:p>
        </p:txBody>
      </p:sp>
    </p:spTree>
    <p:extLst>
      <p:ext uri="{BB962C8B-B14F-4D97-AF65-F5344CB8AC3E}">
        <p14:creationId xmlns="" xmlns:p14="http://schemas.microsoft.com/office/powerpoint/2010/main" val="641795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142984"/>
            <a:ext cx="8229600" cy="4525963"/>
          </a:xfrm>
        </p:spPr>
        <p:txBody>
          <a:bodyPr>
            <a:normAutofit/>
          </a:bodyPr>
          <a:lstStyle/>
          <a:p>
            <a:r>
              <a:rPr lang="lt-LT" dirty="0" smtClean="0"/>
              <a:t>Pirmenybė teikiama grožiui. Estetinis įspūdis – stipriausias H. Radausko kūrybos impulsas</a:t>
            </a:r>
          </a:p>
          <a:p>
            <a:r>
              <a:rPr lang="lt-LT" dirty="0" smtClean="0"/>
              <a:t> </a:t>
            </a:r>
            <a:r>
              <a:rPr lang="en-US" dirty="0"/>
              <a:t>D</a:t>
            </a:r>
            <a:r>
              <a:rPr lang="lt-LT" dirty="0" smtClean="0"/>
              <a:t>aug meno detalių.</a:t>
            </a:r>
          </a:p>
          <a:p>
            <a:r>
              <a:rPr lang="lt-LT" dirty="0"/>
              <a:t>Labai taisyklinga, skaidri H.Radausko eilėraščio struktūra: strofų sandara, eilėdara, </a:t>
            </a:r>
            <a:r>
              <a:rPr lang="lt-LT" dirty="0" smtClean="0"/>
              <a:t>intonacija.</a:t>
            </a:r>
            <a:endParaRPr lang="en-US" dirty="0" smtClean="0"/>
          </a:p>
          <a:p>
            <a:r>
              <a:rPr lang="lt-LT" dirty="0" smtClean="0"/>
              <a:t>Pasaulis matomas ne tiesiogiai, bet ironiškai ir paradoksaliai (prieštarauja sveikam protui).</a:t>
            </a:r>
          </a:p>
          <a:p>
            <a:r>
              <a:rPr lang="lt-LT" dirty="0" smtClean="0"/>
              <a:t>Visi eilėraščiai labai ekspresyvūs (daug judėjimo).</a:t>
            </a:r>
          </a:p>
          <a:p>
            <a:endParaRPr lang="en-GB" dirty="0"/>
          </a:p>
        </p:txBody>
      </p:sp>
    </p:spTree>
    <p:extLst>
      <p:ext uri="{BB962C8B-B14F-4D97-AF65-F5344CB8AC3E}">
        <p14:creationId xmlns="" xmlns:p14="http://schemas.microsoft.com/office/powerpoint/2010/main" val="1292761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142984"/>
            <a:ext cx="8229600" cy="4525963"/>
          </a:xfrm>
        </p:spPr>
        <p:txBody>
          <a:bodyPr>
            <a:normAutofit fontScale="92500"/>
          </a:bodyPr>
          <a:lstStyle/>
          <a:p>
            <a:r>
              <a:rPr lang="lt-LT" sz="3200" dirty="0" smtClean="0"/>
              <a:t>H. Radausko poetinis pasaulis – paradokalus ir kontrastingas, fragmentiška</a:t>
            </a:r>
            <a:r>
              <a:rPr lang="en-US" sz="3200" dirty="0" smtClean="0"/>
              <a:t>s</a:t>
            </a:r>
            <a:r>
              <a:rPr lang="lt-LT" sz="3200" dirty="0" smtClean="0"/>
              <a:t> ir barokiškai puošnus. </a:t>
            </a:r>
          </a:p>
          <a:p>
            <a:r>
              <a:rPr lang="lt-LT" sz="3200" dirty="0" smtClean="0"/>
              <a:t>Jame dera viskas, ką realiajame pasaulyje pavadintume anomalija ar beprotybe</a:t>
            </a:r>
            <a:r>
              <a:rPr lang="en-US" sz="3200" dirty="0" smtClean="0"/>
              <a:t>.</a:t>
            </a:r>
          </a:p>
          <a:p>
            <a:endParaRPr lang="en-US" sz="3200" dirty="0"/>
          </a:p>
          <a:p>
            <a:r>
              <a:rPr lang="en-US" sz="3200" dirty="0" err="1" smtClean="0"/>
              <a:t>Vaizdų</a:t>
            </a:r>
            <a:r>
              <a:rPr lang="en-US" sz="3200" dirty="0" smtClean="0"/>
              <a:t> </a:t>
            </a:r>
            <a:r>
              <a:rPr lang="en-US" sz="3200" dirty="0" err="1" smtClean="0"/>
              <a:t>ryšiai</a:t>
            </a:r>
            <a:r>
              <a:rPr lang="en-US" sz="3200" dirty="0" smtClean="0"/>
              <a:t>, </a:t>
            </a:r>
            <a:r>
              <a:rPr lang="en-US" sz="3200" dirty="0" err="1" smtClean="0"/>
              <a:t>iš</a:t>
            </a:r>
            <a:r>
              <a:rPr lang="en-US" sz="3200" dirty="0" smtClean="0"/>
              <a:t> </a:t>
            </a:r>
            <a:r>
              <a:rPr lang="en-US" sz="3200" dirty="0" err="1" smtClean="0"/>
              <a:t>pirmo</a:t>
            </a:r>
            <a:r>
              <a:rPr lang="en-US" sz="3200" dirty="0" smtClean="0"/>
              <a:t> </a:t>
            </a:r>
            <a:r>
              <a:rPr lang="en-US" sz="3200" dirty="0" err="1" smtClean="0"/>
              <a:t>žvilgsnio</a:t>
            </a:r>
            <a:r>
              <a:rPr lang="en-US" sz="3200" dirty="0" smtClean="0"/>
              <a:t> </a:t>
            </a:r>
            <a:r>
              <a:rPr lang="en-US" sz="3200" dirty="0" err="1" smtClean="0"/>
              <a:t>nelogiški</a:t>
            </a:r>
            <a:r>
              <a:rPr lang="en-US" sz="3200" dirty="0" smtClean="0"/>
              <a:t>, </a:t>
            </a:r>
            <a:r>
              <a:rPr lang="en-US" sz="3200" dirty="0" err="1" smtClean="0"/>
              <a:t>pagrįsti</a:t>
            </a:r>
            <a:r>
              <a:rPr lang="en-US" sz="3200" dirty="0" smtClean="0"/>
              <a:t> </a:t>
            </a:r>
            <a:r>
              <a:rPr lang="en-US" sz="3200" dirty="0" err="1" smtClean="0"/>
              <a:t>spalvos</a:t>
            </a:r>
            <a:r>
              <a:rPr lang="en-US" sz="3200" dirty="0" smtClean="0"/>
              <a:t>, </a:t>
            </a:r>
            <a:r>
              <a:rPr lang="en-US" sz="3200" dirty="0" err="1" smtClean="0"/>
              <a:t>garso</a:t>
            </a:r>
            <a:r>
              <a:rPr lang="en-US" sz="3200" dirty="0" smtClean="0"/>
              <a:t> </a:t>
            </a:r>
            <a:r>
              <a:rPr lang="en-US" sz="3200" dirty="0" err="1" smtClean="0"/>
              <a:t>asociacijomis</a:t>
            </a:r>
            <a:r>
              <a:rPr lang="lt-LT" sz="3200" dirty="0" smtClean="0"/>
              <a:t>.</a:t>
            </a:r>
            <a:endParaRPr lang="en-GB" sz="3200" dirty="0"/>
          </a:p>
        </p:txBody>
      </p:sp>
    </p:spTree>
    <p:extLst>
      <p:ext uri="{BB962C8B-B14F-4D97-AF65-F5344CB8AC3E}">
        <p14:creationId xmlns="" xmlns:p14="http://schemas.microsoft.com/office/powerpoint/2010/main" val="860000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0536" y="433554"/>
            <a:ext cx="8020619" cy="5421336"/>
          </a:xfrm>
        </p:spPr>
        <p:txBody>
          <a:bodyPr>
            <a:normAutofit fontScale="85000" lnSpcReduction="20000"/>
          </a:bodyPr>
          <a:lstStyle/>
          <a:p>
            <a:pPr marL="0" indent="0">
              <a:buNone/>
            </a:pPr>
            <a:r>
              <a:rPr lang="lt-LT" b="1" dirty="0" smtClean="0"/>
              <a:t>KATĖS</a:t>
            </a:r>
            <a:endParaRPr lang="lt-LT" dirty="0" smtClean="0"/>
          </a:p>
          <a:p>
            <a:pPr marL="0" indent="0">
              <a:buNone/>
            </a:pPr>
            <a:r>
              <a:rPr lang="lt-LT" dirty="0" smtClean="0"/>
              <a:t>Čia gyvena persiškos katės,</a:t>
            </a:r>
            <a:br>
              <a:rPr lang="lt-LT" dirty="0" smtClean="0"/>
            </a:br>
            <a:r>
              <a:rPr lang="lt-LT" dirty="0" smtClean="0"/>
              <a:t>Nesirūpinančios vaikais.</a:t>
            </a:r>
            <a:br>
              <a:rPr lang="lt-LT" dirty="0" smtClean="0"/>
            </a:br>
            <a:r>
              <a:rPr lang="lt-LT" dirty="0" smtClean="0"/>
              <a:t>Kambarys, jų kūnus pamatęs,</a:t>
            </a:r>
            <a:br>
              <a:rPr lang="lt-LT" dirty="0" smtClean="0"/>
            </a:br>
            <a:r>
              <a:rPr lang="lt-LT" dirty="0" smtClean="0"/>
              <a:t>Ėmė klotis lėtais šilkais.</a:t>
            </a:r>
          </a:p>
          <a:p>
            <a:pPr marL="0" indent="0">
              <a:buNone/>
            </a:pPr>
            <a:r>
              <a:rPr lang="lt-LT" dirty="0" smtClean="0"/>
              <a:t>Jos nuėjo per kilimo taką</a:t>
            </a:r>
            <a:br>
              <a:rPr lang="lt-LT" dirty="0" smtClean="0"/>
            </a:br>
            <a:r>
              <a:rPr lang="lt-LT" dirty="0" smtClean="0"/>
              <a:t>Ir ištirpo šilko klane.</a:t>
            </a:r>
            <a:br>
              <a:rPr lang="lt-LT" dirty="0" smtClean="0"/>
            </a:br>
            <a:r>
              <a:rPr lang="lt-LT" dirty="0" smtClean="0"/>
              <a:t>O nuo sienų muzika teka,</a:t>
            </a:r>
            <a:br>
              <a:rPr lang="lt-LT" dirty="0" smtClean="0"/>
            </a:br>
            <a:r>
              <a:rPr lang="lt-LT" dirty="0" smtClean="0"/>
              <a:t>Susikaupus ąsočio dugne.</a:t>
            </a:r>
          </a:p>
          <a:p>
            <a:pPr marL="0" indent="0">
              <a:buNone/>
            </a:pPr>
            <a:r>
              <a:rPr lang="lt-LT" dirty="0" smtClean="0"/>
              <a:t>Natiurmorte, sklaidydamas tamsą,</a:t>
            </a:r>
            <a:br>
              <a:rPr lang="lt-LT" dirty="0" smtClean="0"/>
            </a:br>
            <a:r>
              <a:rPr lang="lt-LT" dirty="0" smtClean="0"/>
              <a:t>Tyliai liejasi žemas do.</a:t>
            </a:r>
            <a:br>
              <a:rPr lang="lt-LT" dirty="0" smtClean="0"/>
            </a:br>
            <a:r>
              <a:rPr lang="lt-LT" dirty="0" smtClean="0"/>
              <a:t>O vandentieky tragišką Brahmsą</a:t>
            </a:r>
            <a:br>
              <a:rPr lang="lt-LT" dirty="0" smtClean="0"/>
            </a:br>
            <a:r>
              <a:rPr lang="lt-LT" dirty="0" smtClean="0"/>
              <a:t>Repetuoja pamišęs vanduo.</a:t>
            </a:r>
          </a:p>
          <a:p>
            <a:pPr marL="0" indent="0">
              <a:buNone/>
            </a:pPr>
            <a:r>
              <a:rPr lang="lt-LT" dirty="0" smtClean="0"/>
              <a:t>Pergamentu apvilktas tomas</a:t>
            </a:r>
            <a:br>
              <a:rPr lang="lt-LT" dirty="0" smtClean="0"/>
            </a:br>
            <a:r>
              <a:rPr lang="lt-LT" dirty="0" smtClean="0"/>
              <a:t>Zaratustrą cituoja sapne,</a:t>
            </a:r>
            <a:br>
              <a:rPr lang="lt-LT" dirty="0" smtClean="0"/>
            </a:br>
            <a:r>
              <a:rPr lang="lt-LT" dirty="0" smtClean="0"/>
              <a:t>Ir praeina katės fantomas,</a:t>
            </a:r>
            <a:br>
              <a:rPr lang="lt-LT" dirty="0" smtClean="0"/>
            </a:br>
            <a:r>
              <a:rPr lang="lt-LT" dirty="0" smtClean="0"/>
              <a:t>Atsimušęs šilko klane.</a:t>
            </a:r>
          </a:p>
          <a:p>
            <a:endParaRPr lang="en-GB" dirty="0"/>
          </a:p>
        </p:txBody>
      </p:sp>
    </p:spTree>
    <p:extLst>
      <p:ext uri="{BB962C8B-B14F-4D97-AF65-F5344CB8AC3E}">
        <p14:creationId xmlns="" xmlns:p14="http://schemas.microsoft.com/office/powerpoint/2010/main" val="3533151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dirty="0" smtClean="0"/>
              <a:t>Klausa, regėjimas ir sąmonė yra svarbiausios žmogiškosios galios.</a:t>
            </a:r>
          </a:p>
          <a:p>
            <a:r>
              <a:rPr lang="lt-LT" dirty="0" smtClean="0"/>
              <a:t>Lyrinis subjektas gali būti bet kokios tautybės, nes jam nerūpi tautos bruožai, o tik </a:t>
            </a:r>
            <a:r>
              <a:rPr lang="lt-LT" b="1" dirty="0" smtClean="0"/>
              <a:t>grožio paieška pasaulyje</a:t>
            </a:r>
            <a:r>
              <a:rPr lang="lt-LT" dirty="0" smtClean="0"/>
              <a:t>.</a:t>
            </a:r>
            <a:endParaRPr lang="en-US" dirty="0" smtClean="0"/>
          </a:p>
          <a:p>
            <a:r>
              <a:rPr lang="lt-LT" dirty="0" smtClean="0"/>
              <a:t>Gyvenimas – žaidimas, spektaklis, kuriame tik dalyvaujama; kasdienybė – mirtis.</a:t>
            </a:r>
          </a:p>
        </p:txBody>
      </p:sp>
      <p:sp>
        <p:nvSpPr>
          <p:cNvPr id="2" name="Title 1"/>
          <p:cNvSpPr>
            <a:spLocks noGrp="1"/>
          </p:cNvSpPr>
          <p:nvPr>
            <p:ph type="title"/>
          </p:nvPr>
        </p:nvSpPr>
        <p:spPr/>
        <p:txBody>
          <a:bodyPr/>
          <a:lstStyle/>
          <a:p>
            <a:pPr algn="ctr"/>
            <a:r>
              <a:rPr lang="en-US" dirty="0" err="1" smtClean="0"/>
              <a:t>Eilėraščio</a:t>
            </a:r>
            <a:r>
              <a:rPr lang="en-US" dirty="0" smtClean="0"/>
              <a:t> </a:t>
            </a:r>
            <a:r>
              <a:rPr lang="en-US" dirty="0" err="1" smtClean="0"/>
              <a:t>žmogus</a:t>
            </a:r>
            <a:endParaRPr lang="en-GB" dirty="0"/>
          </a:p>
        </p:txBody>
      </p:sp>
    </p:spTree>
    <p:extLst>
      <p:ext uri="{BB962C8B-B14F-4D97-AF65-F5344CB8AC3E}">
        <p14:creationId xmlns="" xmlns:p14="http://schemas.microsoft.com/office/powerpoint/2010/main" val="2717171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642918"/>
            <a:ext cx="7886700" cy="4351338"/>
          </a:xfrm>
        </p:spPr>
        <p:txBody>
          <a:bodyPr>
            <a:normAutofit/>
          </a:bodyPr>
          <a:lstStyle/>
          <a:p>
            <a:pPr marL="0" indent="0">
              <a:buNone/>
            </a:pPr>
            <a:r>
              <a:rPr lang="lt-LT" b="1" dirty="0" smtClean="0"/>
              <a:t>Žmogus yra dvilypis</a:t>
            </a:r>
            <a:r>
              <a:rPr lang="lt-LT" dirty="0" smtClean="0"/>
              <a:t>: vienišas, apimtas liūdesio ir linksmas, ironiškas, ciniškas.</a:t>
            </a:r>
            <a:r>
              <a:rPr lang="en-US" dirty="0" smtClean="0"/>
              <a:t> </a:t>
            </a:r>
          </a:p>
          <a:p>
            <a:pPr marL="0" indent="0">
              <a:buNone/>
            </a:pPr>
            <a:endParaRPr lang="en-US" dirty="0" smtClean="0"/>
          </a:p>
          <a:p>
            <a:pPr marL="0" indent="0">
              <a:buNone/>
            </a:pPr>
            <a:r>
              <a:rPr lang="en-US" dirty="0" err="1" smtClean="0"/>
              <a:t>Jis</a:t>
            </a:r>
            <a:r>
              <a:rPr lang="en-US" dirty="0" smtClean="0"/>
              <a:t> </a:t>
            </a:r>
            <a:r>
              <a:rPr lang="en-US" dirty="0" err="1" smtClean="0"/>
              <a:t>mėgaujasi</a:t>
            </a:r>
            <a:r>
              <a:rPr lang="en-US" dirty="0" smtClean="0"/>
              <a:t> </a:t>
            </a:r>
            <a:r>
              <a:rPr lang="en-US" dirty="0" err="1" smtClean="0"/>
              <a:t>pilnatve</a:t>
            </a:r>
            <a:r>
              <a:rPr lang="en-US" dirty="0" smtClean="0"/>
              <a:t> (</a:t>
            </a:r>
            <a:r>
              <a:rPr lang="en-GB" dirty="0" smtClean="0"/>
              <a:t>„</a:t>
            </a:r>
            <a:r>
              <a:rPr lang="en-US" dirty="0" err="1" smtClean="0"/>
              <a:t>Vakaras</a:t>
            </a:r>
            <a:r>
              <a:rPr lang="en-US" dirty="0" smtClean="0"/>
              <a:t>. </a:t>
            </a:r>
            <a:r>
              <a:rPr lang="en-US" dirty="0" err="1" smtClean="0"/>
              <a:t>Nereikia</a:t>
            </a:r>
            <a:r>
              <a:rPr lang="en-US" dirty="0" smtClean="0"/>
              <a:t> </a:t>
            </a:r>
            <a:r>
              <a:rPr lang="en-US" dirty="0" err="1" smtClean="0"/>
              <a:t>nieko</a:t>
            </a:r>
            <a:r>
              <a:rPr lang="en-US" dirty="0" smtClean="0"/>
              <a:t>,/ </a:t>
            </a:r>
            <a:r>
              <a:rPr lang="en-US" dirty="0" err="1" smtClean="0"/>
              <a:t>tik</a:t>
            </a:r>
            <a:r>
              <a:rPr lang="en-US" dirty="0" smtClean="0"/>
              <a:t> </a:t>
            </a:r>
            <a:r>
              <a:rPr lang="en-US" dirty="0" err="1" smtClean="0"/>
              <a:t>sėdėt</a:t>
            </a:r>
            <a:r>
              <a:rPr lang="en-US" dirty="0" smtClean="0"/>
              <a:t> </a:t>
            </a:r>
            <a:r>
              <a:rPr lang="en-US" dirty="0" err="1" smtClean="0"/>
              <a:t>ir</a:t>
            </a:r>
            <a:r>
              <a:rPr lang="en-US" dirty="0" smtClean="0"/>
              <a:t> </a:t>
            </a:r>
            <a:r>
              <a:rPr lang="en-US" dirty="0" err="1" smtClean="0"/>
              <a:t>žiūrėt</a:t>
            </a:r>
            <a:r>
              <a:rPr lang="en-US" dirty="0" smtClean="0"/>
              <a:t>, / </a:t>
            </a:r>
            <a:r>
              <a:rPr lang="en-US" dirty="0" err="1" smtClean="0"/>
              <a:t>kaip</a:t>
            </a:r>
            <a:r>
              <a:rPr lang="en-US" dirty="0" smtClean="0"/>
              <a:t> ta </a:t>
            </a:r>
            <a:r>
              <a:rPr lang="en-US" dirty="0" err="1" smtClean="0"/>
              <a:t>saulė</a:t>
            </a:r>
            <a:r>
              <a:rPr lang="en-US" dirty="0" smtClean="0"/>
              <a:t> </a:t>
            </a:r>
            <a:r>
              <a:rPr lang="en-US" dirty="0" err="1" smtClean="0"/>
              <a:t>mus</a:t>
            </a:r>
            <a:r>
              <a:rPr lang="en-US" dirty="0" smtClean="0"/>
              <a:t> </a:t>
            </a:r>
            <a:r>
              <a:rPr lang="en-US" dirty="0" err="1" smtClean="0"/>
              <a:t>palieka</a:t>
            </a:r>
            <a:r>
              <a:rPr lang="en-US" dirty="0"/>
              <a:t>.</a:t>
            </a:r>
            <a:r>
              <a:rPr lang="en-US" dirty="0" smtClean="0"/>
              <a:t>/ </a:t>
            </a:r>
            <a:r>
              <a:rPr lang="en-US" dirty="0" err="1" smtClean="0"/>
              <a:t>ir</a:t>
            </a:r>
            <a:r>
              <a:rPr lang="en-US" dirty="0" smtClean="0"/>
              <a:t> </a:t>
            </a:r>
            <a:r>
              <a:rPr lang="en-US" dirty="0" err="1" smtClean="0"/>
              <a:t>lyg</a:t>
            </a:r>
            <a:r>
              <a:rPr lang="en-US" dirty="0" smtClean="0"/>
              <a:t> </a:t>
            </a:r>
            <a:r>
              <a:rPr lang="en-US" dirty="0" err="1" smtClean="0"/>
              <a:t>vakaras</a:t>
            </a:r>
            <a:r>
              <a:rPr lang="en-US" dirty="0" smtClean="0"/>
              <a:t> </a:t>
            </a:r>
            <a:r>
              <a:rPr lang="en-US" dirty="0" err="1" smtClean="0"/>
              <a:t>žėrėt</a:t>
            </a:r>
            <a:r>
              <a:rPr lang="en-US" dirty="0" smtClean="0"/>
              <a:t>.</a:t>
            </a:r>
            <a:r>
              <a:rPr lang="en-GB" dirty="0" smtClean="0"/>
              <a:t> “</a:t>
            </a:r>
            <a:r>
              <a:rPr lang="en-US" dirty="0" smtClean="0"/>
              <a:t> -</a:t>
            </a:r>
            <a:r>
              <a:rPr lang="en-GB" dirty="0" smtClean="0"/>
              <a:t> „</a:t>
            </a:r>
            <a:r>
              <a:rPr lang="en-US" dirty="0" smtClean="0"/>
              <a:t> </a:t>
            </a:r>
            <a:r>
              <a:rPr lang="en-US" dirty="0" err="1" smtClean="0"/>
              <a:t>Vakaras</a:t>
            </a:r>
            <a:r>
              <a:rPr lang="en-GB" dirty="0" smtClean="0"/>
              <a:t>“)</a:t>
            </a:r>
          </a:p>
          <a:p>
            <a:pPr marL="0" indent="0">
              <a:buNone/>
            </a:pPr>
            <a:r>
              <a:rPr lang="en-US" dirty="0" err="1" smtClean="0"/>
              <a:t>Yra</a:t>
            </a:r>
            <a:r>
              <a:rPr lang="en-US" dirty="0" smtClean="0"/>
              <a:t> </a:t>
            </a:r>
            <a:r>
              <a:rPr lang="en-US" dirty="0" err="1" smtClean="0"/>
              <a:t>apimtas</a:t>
            </a:r>
            <a:r>
              <a:rPr lang="en-US" dirty="0" smtClean="0"/>
              <a:t> </a:t>
            </a:r>
            <a:r>
              <a:rPr lang="en-US" dirty="0" err="1" smtClean="0"/>
              <a:t>liūdesio</a:t>
            </a:r>
            <a:r>
              <a:rPr lang="en-US" dirty="0" smtClean="0"/>
              <a:t>(</a:t>
            </a:r>
            <a:r>
              <a:rPr lang="en-GB" dirty="0" smtClean="0"/>
              <a:t>„O </a:t>
            </a:r>
            <a:r>
              <a:rPr lang="en-GB" dirty="0" err="1" smtClean="0"/>
              <a:t>žemėj</a:t>
            </a:r>
            <a:r>
              <a:rPr lang="en-GB" dirty="0" smtClean="0"/>
              <a:t>  </a:t>
            </a:r>
            <a:r>
              <a:rPr lang="en-GB" dirty="0" err="1" smtClean="0"/>
              <a:t>žydi</a:t>
            </a:r>
            <a:r>
              <a:rPr lang="en-GB" dirty="0" smtClean="0"/>
              <a:t>  </a:t>
            </a:r>
            <a:r>
              <a:rPr lang="en-GB" dirty="0" err="1" smtClean="0"/>
              <a:t>baltos</a:t>
            </a:r>
            <a:r>
              <a:rPr lang="en-GB" dirty="0" smtClean="0"/>
              <a:t> </a:t>
            </a:r>
            <a:r>
              <a:rPr lang="en-GB" dirty="0" err="1" smtClean="0"/>
              <a:t>vyšnios</a:t>
            </a:r>
            <a:r>
              <a:rPr lang="en-GB" dirty="0" smtClean="0"/>
              <a:t>/</a:t>
            </a:r>
            <a:r>
              <a:rPr lang="en-GB" dirty="0" err="1" smtClean="0"/>
              <a:t>Ir</a:t>
            </a:r>
            <a:r>
              <a:rPr lang="en-GB" dirty="0" smtClean="0"/>
              <a:t> </a:t>
            </a:r>
            <a:r>
              <a:rPr lang="en-GB" dirty="0" err="1" smtClean="0"/>
              <a:t>begalinis</a:t>
            </a:r>
            <a:r>
              <a:rPr lang="en-GB" dirty="0" smtClean="0"/>
              <a:t> </a:t>
            </a:r>
            <a:r>
              <a:rPr lang="en-GB" dirty="0" err="1" smtClean="0"/>
              <a:t>liūdesys</a:t>
            </a:r>
            <a:r>
              <a:rPr lang="en-GB" dirty="0" smtClean="0"/>
              <a:t>“ - „</a:t>
            </a:r>
            <a:r>
              <a:rPr lang="en-GB" dirty="0" err="1" smtClean="0"/>
              <a:t>Begalinis</a:t>
            </a:r>
            <a:r>
              <a:rPr lang="en-GB" dirty="0" smtClean="0"/>
              <a:t> </a:t>
            </a:r>
            <a:r>
              <a:rPr lang="en-GB" dirty="0" err="1" smtClean="0"/>
              <a:t>liūdesys</a:t>
            </a:r>
            <a:r>
              <a:rPr lang="en-GB" dirty="0" smtClean="0"/>
              <a:t>“</a:t>
            </a:r>
            <a:r>
              <a:rPr lang="lt-LT" dirty="0" smtClean="0"/>
              <a:t>)</a:t>
            </a:r>
          </a:p>
          <a:p>
            <a:endParaRPr lang="en-GB" dirty="0"/>
          </a:p>
        </p:txBody>
      </p:sp>
    </p:spTree>
    <p:extLst>
      <p:ext uri="{BB962C8B-B14F-4D97-AF65-F5344CB8AC3E}">
        <p14:creationId xmlns="" xmlns:p14="http://schemas.microsoft.com/office/powerpoint/2010/main" val="2777686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571744"/>
            <a:ext cx="7886700" cy="1325563"/>
          </a:xfrm>
        </p:spPr>
        <p:txBody>
          <a:bodyPr>
            <a:normAutofit/>
          </a:bodyPr>
          <a:lstStyle/>
          <a:p>
            <a:pPr algn="ctr"/>
            <a:r>
              <a:rPr lang="en-US" sz="4800" dirty="0" err="1" smtClean="0"/>
              <a:t>Ačiū</a:t>
            </a:r>
            <a:r>
              <a:rPr lang="en-US" sz="4800" dirty="0" smtClean="0"/>
              <a:t> </a:t>
            </a:r>
            <a:r>
              <a:rPr lang="en-US" sz="4800" dirty="0" err="1" smtClean="0"/>
              <a:t>už</a:t>
            </a:r>
            <a:r>
              <a:rPr lang="en-US" sz="4800" dirty="0" smtClean="0"/>
              <a:t>  </a:t>
            </a:r>
            <a:r>
              <a:rPr lang="en-US" sz="4800" dirty="0" err="1" smtClean="0"/>
              <a:t>dėmesį</a:t>
            </a:r>
            <a:r>
              <a:rPr lang="en-US" sz="4800" dirty="0" smtClean="0"/>
              <a:t> </a:t>
            </a:r>
            <a:r>
              <a:rPr lang="en-US" sz="4800" dirty="0" smtClean="0">
                <a:sym typeface="Wingdings" panose="05000000000000000000" pitchFamily="2" charset="2"/>
              </a:rPr>
              <a:t></a:t>
            </a:r>
            <a:endParaRPr lang="en-GB" sz="4800" dirty="0"/>
          </a:p>
        </p:txBody>
      </p:sp>
    </p:spTree>
    <p:extLst>
      <p:ext uri="{BB962C8B-B14F-4D97-AF65-F5344CB8AC3E}">
        <p14:creationId xmlns="" xmlns:p14="http://schemas.microsoft.com/office/powerpoint/2010/main" val="37460164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279</TotalTime>
  <Words>1101</Words>
  <Application>Microsoft Office PowerPoint</Application>
  <PresentationFormat>On-screen Show (4:3)</PresentationFormat>
  <Paragraphs>111</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Concourse</vt:lpstr>
      <vt:lpstr>Henrikas Radauskas </vt:lpstr>
      <vt:lpstr>Biografija</vt:lpstr>
      <vt:lpstr>Slide 3</vt:lpstr>
      <vt:lpstr>Slide 4</vt:lpstr>
      <vt:lpstr>Slide 5</vt:lpstr>
      <vt:lpstr>Asmenybė</vt:lpstr>
      <vt:lpstr>Slide 7</vt:lpstr>
      <vt:lpstr>Slide 8</vt:lpstr>
      <vt:lpstr>  </vt:lpstr>
      <vt:lpstr>Eilėraščių  rinkiniai:</vt:lpstr>
      <vt:lpstr>Slide 11</vt:lpstr>
      <vt:lpstr>Kūrybos temos</vt:lpstr>
      <vt:lpstr>Slide 13</vt:lpstr>
      <vt:lpstr>H.Radauskas -  modernistas</vt:lpstr>
      <vt:lpstr>Slide 15</vt:lpstr>
      <vt:lpstr>Slide 16</vt:lpstr>
      <vt:lpstr>Slide 17</vt:lpstr>
      <vt:lpstr>Slide 18</vt:lpstr>
      <vt:lpstr>Slide 19</vt:lpstr>
      <vt:lpstr>Estetizmas</vt:lpstr>
      <vt:lpstr>Slide 21</vt:lpstr>
      <vt:lpstr>Slide 22</vt:lpstr>
      <vt:lpstr>Slide 23</vt:lpstr>
      <vt:lpstr>Slide 24</vt:lpstr>
      <vt:lpstr>Eilėraščio žmogus</vt:lpstr>
      <vt:lpstr>Slide 26</vt:lpstr>
      <vt:lpstr>Ačiū už  dėmesį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gabija</dc:creator>
  <cp:lastModifiedBy>gabija</cp:lastModifiedBy>
  <cp:revision>30</cp:revision>
  <dcterms:created xsi:type="dcterms:W3CDTF">2013-10-13T11:39:49Z</dcterms:created>
  <dcterms:modified xsi:type="dcterms:W3CDTF">2013-10-13T16:38:11Z</dcterms:modified>
</cp:coreProperties>
</file>