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4" autoAdjust="0"/>
    <p:restoredTop sz="94660"/>
  </p:normalViewPr>
  <p:slideViewPr>
    <p:cSldViewPr>
      <p:cViewPr>
        <p:scale>
          <a:sx n="76" d="100"/>
          <a:sy n="76" d="100"/>
        </p:scale>
        <p:origin x="-116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878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465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067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348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661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635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850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6352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907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181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1408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2014.01.08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384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4719"/>
          </a:xfrm>
        </p:spPr>
        <p:txBody>
          <a:bodyPr>
            <a:noAutofit/>
          </a:bodyPr>
          <a:lstStyle/>
          <a:p>
            <a:r>
              <a:rPr lang="lt-LT" sz="4400" dirty="0" smtClean="0">
                <a:latin typeface="Bookman Old Style" panose="02050604050505020204" pitchFamily="18" charset="0"/>
                <a:cs typeface="Arabic Typesetting" panose="03020402040406030203" pitchFamily="66" charset="-78"/>
              </a:rPr>
              <a:t>Egzistencializmo ženklai A. Škėmos romane „Balta drobulė“ ir </a:t>
            </a:r>
            <a:r>
              <a:rPr lang="lt-LT" sz="4400" dirty="0" err="1">
                <a:latin typeface="Bookman Old Style" panose="02050604050505020204" pitchFamily="18" charset="0"/>
                <a:cs typeface="Arabic Typesetting" panose="03020402040406030203" pitchFamily="66" charset="-78"/>
              </a:rPr>
              <a:t>A</a:t>
            </a:r>
            <a:r>
              <a:rPr lang="lt-LT" sz="4400" dirty="0" err="1" smtClean="0">
                <a:latin typeface="Bookman Old Style" panose="02050604050505020204" pitchFamily="18" charset="0"/>
                <a:cs typeface="Arabic Typesetting" panose="03020402040406030203" pitchFamily="66" charset="-78"/>
              </a:rPr>
              <a:t>lbero</a:t>
            </a:r>
            <a:r>
              <a:rPr lang="lt-LT" sz="4400" dirty="0" smtClean="0">
                <a:latin typeface="Bookman Old Style" panose="02050604050505020204" pitchFamily="18" charset="0"/>
                <a:cs typeface="Arabic Typesetting" panose="03020402040406030203" pitchFamily="66" charset="-78"/>
              </a:rPr>
              <a:t> </a:t>
            </a:r>
            <a:r>
              <a:rPr lang="lt-LT" sz="4400" dirty="0" err="1" smtClean="0">
                <a:latin typeface="Bookman Old Style" panose="02050604050505020204" pitchFamily="18" charset="0"/>
                <a:cs typeface="Arabic Typesetting" panose="03020402040406030203" pitchFamily="66" charset="-78"/>
              </a:rPr>
              <a:t>Kamiu</a:t>
            </a:r>
            <a:r>
              <a:rPr lang="lt-LT" sz="4400" dirty="0" smtClean="0">
                <a:latin typeface="Bookman Old Style" panose="02050604050505020204" pitchFamily="18" charset="0"/>
                <a:cs typeface="Arabic Typesetting" panose="03020402040406030203" pitchFamily="66" charset="-78"/>
              </a:rPr>
              <a:t> „Svetimas“</a:t>
            </a:r>
            <a:endParaRPr lang="lt-LT" sz="4400" dirty="0">
              <a:latin typeface="Bookman Old Style" panose="020506040505050202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067944" y="6165304"/>
            <a:ext cx="5076056" cy="692696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Evelina Nedzinskaitė </a:t>
            </a:r>
            <a:r>
              <a:rPr lang="lt-LT" dirty="0" err="1" smtClean="0"/>
              <a:t>IVc</a:t>
            </a:r>
            <a:r>
              <a:rPr lang="lt-LT" dirty="0" smtClean="0"/>
              <a:t>, 2013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37719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pPr algn="l"/>
            <a:r>
              <a:rPr lang="lt-LT" sz="3600" dirty="0" smtClean="0"/>
              <a:t>TRUMPAI APIE EGZISTENCIALIZMĄ</a:t>
            </a:r>
            <a:endParaRPr lang="lt-LT" sz="3600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>
              <a:buNone/>
            </a:pPr>
            <a:r>
              <a:rPr lang="lt-LT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Egzistencializmas</a:t>
            </a:r>
            <a:r>
              <a:rPr lang="lt-LT" sz="2800" b="1" dirty="0"/>
              <a:t> – XX a. </a:t>
            </a:r>
            <a:r>
              <a:rPr lang="lt-LT" sz="2800" dirty="0"/>
              <a:t>filosofijos kryptis, analizavusi žmogaus egzistenciją, </a:t>
            </a:r>
            <a:r>
              <a:rPr lang="lt-LT" sz="2800" b="1" dirty="0"/>
              <a:t>būties prasmę</a:t>
            </a:r>
            <a:r>
              <a:rPr lang="lt-LT" sz="2800" dirty="0"/>
              <a:t> ir galimybes, siekusi paaiškinti žmogaus </a:t>
            </a:r>
            <a:r>
              <a:rPr lang="lt-LT" sz="2800" b="1" dirty="0"/>
              <a:t>buvimą</a:t>
            </a:r>
            <a:r>
              <a:rPr lang="lt-LT" sz="2800" dirty="0"/>
              <a:t> (egzistenciją), jo </a:t>
            </a:r>
            <a:r>
              <a:rPr lang="lt-LT" sz="2800" b="1" dirty="0"/>
              <a:t>vietą</a:t>
            </a:r>
            <a:r>
              <a:rPr lang="lt-LT" sz="2800" dirty="0"/>
              <a:t> ir </a:t>
            </a:r>
            <a:r>
              <a:rPr lang="lt-LT" sz="2800" b="1" dirty="0"/>
              <a:t>vaidmenį</a:t>
            </a:r>
            <a:r>
              <a:rPr lang="lt-LT" sz="2800" dirty="0"/>
              <a:t> pasaulyje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800" dirty="0" smtClean="0"/>
              <a:t>Egzistencializmas </a:t>
            </a:r>
            <a:r>
              <a:rPr lang="lt-LT" sz="2800" dirty="0"/>
              <a:t>atsirado kaip </a:t>
            </a:r>
            <a:r>
              <a:rPr lang="lt-LT" sz="2800" b="1" dirty="0"/>
              <a:t>pesimistinė </a:t>
            </a:r>
            <a:r>
              <a:rPr lang="lt-LT" sz="2800" b="1" dirty="0" smtClean="0"/>
              <a:t>pasaulėžiūra</a:t>
            </a:r>
            <a:r>
              <a:rPr lang="lt-LT" sz="2800" dirty="0"/>
              <a:t>, kelianti sau klausimą: 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KAIP GYVENTI ŽMOGUI, PRARADUSIAM ILIUZIJAS ISTORINIŲ KATASTROFŲ AKIVAIZDOJE? </a:t>
            </a: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494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lt-LT" sz="4400" dirty="0" smtClean="0"/>
              <a:t>EGZISTENCIALIZMO IDĖJOS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Egzistencialistai </a:t>
            </a:r>
            <a:r>
              <a:rPr lang="lt-LT" dirty="0"/>
              <a:t>teigia, kad chaotiškas daiktų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pasaulis yra priešiškas </a:t>
            </a:r>
            <a:r>
              <a:rPr lang="lt-LT" dirty="0"/>
              <a:t>žmogaus sąmonei. </a:t>
            </a:r>
            <a:endParaRPr lang="lt-LT" dirty="0" smtClean="0"/>
          </a:p>
          <a:p>
            <a:r>
              <a:rPr lang="lt-LT" dirty="0" smtClean="0"/>
              <a:t>Individo </a:t>
            </a:r>
            <a:r>
              <a:rPr lang="lt-LT" dirty="0"/>
              <a:t>likimas ir charakteris priklauso ne nuo istorinių, socialinių, biologinių ar kitų veiksnių, o tik nuo jo paties,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žmogus pats apsisprendžia ir visiškai atsako už savo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poelgius.</a:t>
            </a:r>
          </a:p>
          <a:p>
            <a:r>
              <a:rPr lang="lt-LT" dirty="0" smtClean="0"/>
              <a:t>Žmonių </a:t>
            </a:r>
            <a:r>
              <a:rPr lang="lt-LT" dirty="0"/>
              <a:t>santykiuose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nėra tarpusavio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darnos</a:t>
            </a:r>
            <a:r>
              <a:rPr lang="lt-LT" dirty="0" smtClean="0"/>
              <a:t>. </a:t>
            </a:r>
          </a:p>
          <a:p>
            <a:r>
              <a:rPr lang="lt-LT" dirty="0" smtClean="0"/>
              <a:t>Kiekvienas </a:t>
            </a:r>
            <a:r>
              <a:rPr lang="lt-LT" dirty="0"/>
              <a:t>iš mūsų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pasmerktas vienatvei</a:t>
            </a:r>
            <a:r>
              <a:rPr lang="lt-LT" dirty="0"/>
              <a:t>, </a:t>
            </a:r>
            <a:r>
              <a:rPr lang="lt-LT" dirty="0" smtClean="0"/>
              <a:t>visuomenei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neegzistuoja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jokios moralinės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vertybės</a:t>
            </a:r>
            <a:r>
              <a:rPr lang="lt-LT" dirty="0" smtClean="0"/>
              <a:t>.</a:t>
            </a:r>
          </a:p>
          <a:p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egalima </a:t>
            </a:r>
            <a:r>
              <a:rPr lang="lt-LT" dirty="0" smtClean="0"/>
              <a:t> </a:t>
            </a:r>
            <a:r>
              <a:rPr lang="lt-LT" dirty="0"/>
              <a:t>žmogui </a:t>
            </a: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primesti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jokių gyvenimo normų</a:t>
            </a:r>
            <a:r>
              <a:rPr lang="lt-LT" dirty="0"/>
              <a:t>, nurodinėti, kaip jam reikia elgtis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51630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algn="l"/>
            <a:r>
              <a:rPr lang="lt-LT" sz="4800" dirty="0" smtClean="0"/>
              <a:t>SĄVOKOS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MAIŠTAS</a:t>
            </a:r>
            <a:r>
              <a:rPr lang="lt-LT" dirty="0" smtClean="0"/>
              <a:t> – tai nesitaikstymas su absurdu, teisingumo siekis.</a:t>
            </a:r>
          </a:p>
          <a:p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LAISVĖ</a:t>
            </a:r>
            <a:r>
              <a:rPr lang="lt-LT" dirty="0" smtClean="0"/>
              <a:t> – suvokiama kaip galimybė apsispręsti, kaip prisiimta atsakomybė už savo veiksmus.</a:t>
            </a:r>
          </a:p>
          <a:p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BAIMĖ</a:t>
            </a:r>
            <a:r>
              <a:rPr lang="lt-LT" dirty="0" smtClean="0"/>
              <a:t> – atskiriama nuo bijojimo ko nors aiškaus ir apibrėžto, nuo išgąsčio. Baimė gali būti patiriama ne tik mirties, bet ir neribotos laisvės ar atsakomybės naštos akivaizdoje.</a:t>
            </a:r>
          </a:p>
          <a:p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ABSURDAS</a:t>
            </a:r>
            <a:r>
              <a:rPr lang="lt-LT" dirty="0" smtClean="0"/>
              <a:t> – beprasmybė; logikai prieštaraujantis reiškinys. Visa tai sukelia pasaulio prieštaringumas ir bet kokios vilties praradimas.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3793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36904" cy="648072"/>
          </a:xfrm>
        </p:spPr>
        <p:txBody>
          <a:bodyPr>
            <a:normAutofit fontScale="90000"/>
          </a:bodyPr>
          <a:lstStyle/>
          <a:p>
            <a:r>
              <a:rPr lang="lt-LT" sz="4400" dirty="0" smtClean="0"/>
              <a:t>Autorių biografiniai faktai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119732"/>
            <a:ext cx="3970784" cy="5632311"/>
          </a:xfr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 smtClean="0">
                <a:solidFill>
                  <a:schemeClr val="tx1"/>
                </a:solidFill>
                <a:latin typeface="+mn-lt"/>
              </a:rPr>
              <a:t>Išgyveno du pasaulinius karus;</a:t>
            </a:r>
          </a:p>
          <a:p>
            <a:pPr marL="0" indent="0">
              <a:buNone/>
            </a:pPr>
            <a:endParaRPr lang="lt-LT" sz="2000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lt-LT" sz="2000" dirty="0" smtClean="0">
                <a:solidFill>
                  <a:schemeClr val="tx1"/>
                </a:solidFill>
                <a:latin typeface="+mn-lt"/>
              </a:rPr>
              <a:t>Turėjo sunkią vaikystė: tėvas žuvo Pirmojo pasaulinio karo metu, motina skurdžiai gyveno;</a:t>
            </a:r>
          </a:p>
          <a:p>
            <a:pPr marL="0" indent="0">
              <a:buNone/>
            </a:pPr>
            <a:endParaRPr lang="lt-LT" sz="2000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lt-LT" sz="2000" dirty="0" smtClean="0">
                <a:solidFill>
                  <a:schemeClr val="tx1"/>
                </a:solidFill>
                <a:latin typeface="+mn-lt"/>
              </a:rPr>
              <a:t>Susirgo džiova, todėl turėjo atsisakyti mėgstamos veiklos – futbolo;</a:t>
            </a:r>
          </a:p>
          <a:p>
            <a:pPr marL="0" indent="0">
              <a:buNone/>
            </a:pPr>
            <a:endParaRPr lang="lt-LT" sz="2000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lt-LT" sz="2000" dirty="0" smtClean="0">
                <a:solidFill>
                  <a:schemeClr val="tx1"/>
                </a:solidFill>
                <a:latin typeface="+mn-lt"/>
              </a:rPr>
              <a:t>Dirbo reporteriu ir aktoriumi;</a:t>
            </a:r>
          </a:p>
          <a:p>
            <a:pPr marL="0" indent="0">
              <a:buNone/>
            </a:pPr>
            <a:r>
              <a:rPr lang="lt-LT" sz="2000" dirty="0" smtClean="0">
                <a:solidFill>
                  <a:schemeClr val="tx1"/>
                </a:solidFill>
                <a:latin typeface="+mn-lt"/>
              </a:rPr>
              <a:t>Nacių okupacijos metais įsitraukė į pasipriešinimo judėjimą.</a:t>
            </a:r>
          </a:p>
          <a:p>
            <a:pPr marL="0" indent="0">
              <a:buNone/>
            </a:pPr>
            <a:endParaRPr lang="lt-LT" sz="2000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lt-LT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lt-LT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73999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ALBERAS KAMIU 1913-1960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4833" y="73202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ANTANAS ŠKĖMA 1910-1961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3254" y="1119733"/>
            <a:ext cx="4248472" cy="480131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/>
              <a:t>Išgyveno du pasaulinius </a:t>
            </a:r>
            <a:r>
              <a:rPr lang="lt-LT" dirty="0" smtClean="0"/>
              <a:t>karus;</a:t>
            </a:r>
          </a:p>
          <a:p>
            <a:endParaRPr lang="lt-LT" dirty="0" smtClean="0"/>
          </a:p>
          <a:p>
            <a:r>
              <a:rPr lang="lt-LT" dirty="0" smtClean="0"/>
              <a:t>Vaikystė buvo sunki: šeima emigravo, būdamas vaikas žaidė su pakartais lavonais, matė, kaip raudonarmiečiai vos nenušovė jo tėvo, kuris </a:t>
            </a:r>
            <a:r>
              <a:rPr lang="lt-LT" dirty="0" err="1" smtClean="0"/>
              <a:t>gynė</a:t>
            </a:r>
            <a:r>
              <a:rPr lang="lt-LT" dirty="0" smtClean="0"/>
              <a:t> motiną, ji vėliau buvo uždaryta į psichiatrijos ligoninę;</a:t>
            </a:r>
          </a:p>
          <a:p>
            <a:endParaRPr lang="lt-LT" dirty="0"/>
          </a:p>
          <a:p>
            <a:r>
              <a:rPr lang="lt-LT" dirty="0" smtClean="0"/>
              <a:t>Atrado save teatre, dirbo aktoriumi, vėliau režisieriumi;</a:t>
            </a:r>
          </a:p>
          <a:p>
            <a:endParaRPr lang="lt-LT" dirty="0"/>
          </a:p>
          <a:p>
            <a:r>
              <a:rPr lang="lt-LT" dirty="0" smtClean="0"/>
              <a:t>Dalyvavo kovose su besitraukiančia sovietų kariuomene;</a:t>
            </a:r>
          </a:p>
          <a:p>
            <a:endParaRPr lang="lt-LT" dirty="0"/>
          </a:p>
          <a:p>
            <a:r>
              <a:rPr lang="lt-LT" dirty="0" smtClean="0"/>
              <a:t>Emigravo į JAV, dirbo darbus, svetimus meninei prigimčiai.</a:t>
            </a:r>
          </a:p>
        </p:txBody>
      </p:sp>
    </p:spTree>
    <p:extLst>
      <p:ext uri="{BB962C8B-B14F-4D97-AF65-F5344CB8AC3E}">
        <p14:creationId xmlns:p14="http://schemas.microsoft.com/office/powerpoint/2010/main" val="204757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24744"/>
          </a:xfrm>
        </p:spPr>
        <p:txBody>
          <a:bodyPr/>
          <a:lstStyle/>
          <a:p>
            <a:r>
              <a:rPr lang="lt-LT" sz="2800" dirty="0" smtClean="0"/>
              <a:t>PASAKOJIMO STILIUS IR VAIZDAVIMO ASPEKTAI</a:t>
            </a:r>
            <a:endParaRPr lang="lt-LT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12474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„Svetimas“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112474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/>
              <a:t>„Balta drobulė“</a:t>
            </a: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516209"/>
            <a:ext cx="3960440" cy="50783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Pirmuoju asmeniu </a:t>
            </a:r>
            <a:r>
              <a:rPr lang="lt-LT" dirty="0" err="1" smtClean="0"/>
              <a:t>Merso</a:t>
            </a:r>
            <a:r>
              <a:rPr lang="lt-LT" dirty="0" smtClean="0"/>
              <a:t> pasakoja savo paties istoriją.</a:t>
            </a:r>
          </a:p>
          <a:p>
            <a:endParaRPr lang="lt-LT" dirty="0"/>
          </a:p>
          <a:p>
            <a:r>
              <a:rPr lang="lt-LT" dirty="0" smtClean="0"/>
              <a:t>Plačiai aprašomi jo pojūčiai, pasaulio matymas, vidiniai išgyvenimai ir jų vertinimas.</a:t>
            </a:r>
          </a:p>
          <a:p>
            <a:endParaRPr lang="lt-LT" dirty="0"/>
          </a:p>
          <a:p>
            <a:r>
              <a:rPr lang="lt-LT" dirty="0" smtClean="0"/>
              <a:t>Vaizduojamas absurdas kaip kasdienybės ritmas ir kaip atsitiktinumų seka.</a:t>
            </a:r>
          </a:p>
          <a:p>
            <a:endParaRPr lang="lt-LT" dirty="0"/>
          </a:p>
          <a:p>
            <a:r>
              <a:rPr lang="lt-LT" dirty="0" smtClean="0"/>
              <a:t>Sudaro dvi dalys: pirmoji – iki nusikaltimo, antroji – po nusikaltimo.</a:t>
            </a:r>
          </a:p>
          <a:p>
            <a:endParaRPr lang="lt-LT" dirty="0"/>
          </a:p>
          <a:p>
            <a:r>
              <a:rPr lang="lt-LT" dirty="0" smtClean="0"/>
              <a:t>Būdingas taupus žodynas, vientisas pasakojimas, moralės klausimų svarstymas.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4860032" y="1494076"/>
            <a:ext cx="3960440" cy="53553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Kai kurie skyriai pasakojami pirmuoju, kai kurie trečiuoju asmeniu.</a:t>
            </a:r>
          </a:p>
          <a:p>
            <a:endParaRPr lang="lt-LT" dirty="0" smtClean="0"/>
          </a:p>
          <a:p>
            <a:r>
              <a:rPr lang="lt-LT" dirty="0" smtClean="0"/>
              <a:t>Sąmonės srauto principas.</a:t>
            </a:r>
          </a:p>
          <a:p>
            <a:r>
              <a:rPr lang="lt-LT" dirty="0" smtClean="0"/>
              <a:t>Pesimistiškas pasakojimas </a:t>
            </a:r>
            <a:endParaRPr lang="lt-LT" dirty="0"/>
          </a:p>
          <a:p>
            <a:endParaRPr lang="lt-LT" dirty="0"/>
          </a:p>
          <a:p>
            <a:r>
              <a:rPr lang="lt-LT" dirty="0" smtClean="0"/>
              <a:t>Vaizduojama kančia ir beprasmybė.</a:t>
            </a:r>
          </a:p>
          <a:p>
            <a:endParaRPr lang="lt-LT" dirty="0"/>
          </a:p>
          <a:p>
            <a:endParaRPr lang="lt-LT" dirty="0"/>
          </a:p>
          <a:p>
            <a:r>
              <a:rPr lang="lt-LT" dirty="0" smtClean="0"/>
              <a:t>Epizodiškai vaizduojami gyvenimo momentai Niujorke ir Lietuvoje.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/>
              <a:t>Trumpi, lakoniški sakiniai.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0045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lt-LT" sz="4800" dirty="0" smtClean="0"/>
              <a:t>PAGRINDINIAI VEIKĖJAI</a:t>
            </a:r>
            <a:endParaRPr lang="lt-LT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12474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MERSO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016" y="112474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ANTANAS GARŠVA</a:t>
            </a:r>
            <a:endParaRPr lang="lt-LT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1625798"/>
            <a:ext cx="4248472" cy="48320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2000" dirty="0"/>
              <a:t>V</a:t>
            </a:r>
            <a:r>
              <a:rPr lang="lt-LT" sz="2000" dirty="0" smtClean="0"/>
              <a:t>iešbučio </a:t>
            </a:r>
            <a:r>
              <a:rPr lang="lt-LT" sz="2000" dirty="0" err="1" smtClean="0"/>
              <a:t>keltuvininkas</a:t>
            </a:r>
            <a:r>
              <a:rPr lang="lt-LT" sz="2000" dirty="0" smtClean="0"/>
              <a:t> </a:t>
            </a:r>
            <a:r>
              <a:rPr lang="lt-LT" sz="2000" dirty="0"/>
              <a:t>(</a:t>
            </a:r>
            <a:r>
              <a:rPr lang="lt-LT" sz="2000" dirty="0" smtClean="0"/>
              <a:t>liftininkas)</a:t>
            </a:r>
          </a:p>
          <a:p>
            <a:r>
              <a:rPr lang="lt-LT" sz="2000" dirty="0" smtClean="0"/>
              <a:t>Poetas</a:t>
            </a:r>
          </a:p>
          <a:p>
            <a:r>
              <a:rPr lang="lt-LT" sz="2000" b="1" dirty="0" smtClean="0"/>
              <a:t>Moteris (Eleną, Jonę) mylintis vyras, žaidžiantis meilę.</a:t>
            </a:r>
          </a:p>
          <a:p>
            <a:r>
              <a:rPr lang="lt-LT" sz="2000" dirty="0" smtClean="0"/>
              <a:t>Išvaizdus</a:t>
            </a:r>
          </a:p>
          <a:p>
            <a:r>
              <a:rPr lang="lt-LT" sz="2000" dirty="0" smtClean="0"/>
              <a:t>Jautrus</a:t>
            </a:r>
          </a:p>
          <a:p>
            <a:r>
              <a:rPr lang="lt-LT" sz="2000" b="1" dirty="0" smtClean="0"/>
              <a:t>Daug mąstantis</a:t>
            </a:r>
          </a:p>
          <a:p>
            <a:r>
              <a:rPr lang="lt-LT" sz="2000" b="1" dirty="0" smtClean="0"/>
              <a:t>Bėgantis nuo gyvenimo banalybės</a:t>
            </a:r>
          </a:p>
          <a:p>
            <a:r>
              <a:rPr lang="lt-LT" sz="2000" b="1" dirty="0" smtClean="0"/>
              <a:t>Bandantis prisitaikyti išore ir likti savitas vidumi.</a:t>
            </a:r>
          </a:p>
          <a:p>
            <a:r>
              <a:rPr lang="lt-LT" sz="2000" b="1" dirty="0" smtClean="0"/>
              <a:t>Kalinys (keltuve), bolševikmečiu.</a:t>
            </a:r>
          </a:p>
          <a:p>
            <a:endParaRPr lang="lt-LT" sz="2000" b="1" dirty="0" smtClean="0"/>
          </a:p>
          <a:p>
            <a:endParaRPr lang="lt-LT" sz="1600" b="1" dirty="0" smtClean="0"/>
          </a:p>
          <a:p>
            <a:endParaRPr lang="lt-LT" sz="1600" b="1" dirty="0" smtClean="0"/>
          </a:p>
          <a:p>
            <a:endParaRPr lang="lt-LT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25798"/>
            <a:ext cx="4248472" cy="4801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2000" dirty="0" smtClean="0"/>
              <a:t>Svetimas visuomenei</a:t>
            </a:r>
          </a:p>
          <a:p>
            <a:r>
              <a:rPr lang="lt-LT" sz="2000" dirty="0" smtClean="0"/>
              <a:t>Atsiskyręs</a:t>
            </a:r>
          </a:p>
          <a:p>
            <a:r>
              <a:rPr lang="lt-LT" sz="2000" dirty="0" smtClean="0"/>
              <a:t>Šaltakraujis</a:t>
            </a:r>
          </a:p>
          <a:p>
            <a:r>
              <a:rPr lang="lt-LT" sz="2000" b="1" dirty="0" smtClean="0"/>
              <a:t>Daug mąstantis</a:t>
            </a:r>
          </a:p>
          <a:p>
            <a:r>
              <a:rPr lang="lt-LT" sz="2000" dirty="0" smtClean="0"/>
              <a:t>Dirbantis</a:t>
            </a:r>
          </a:p>
          <a:p>
            <a:r>
              <a:rPr lang="lt-LT" sz="2000" dirty="0" smtClean="0"/>
              <a:t>Uždaras</a:t>
            </a:r>
          </a:p>
          <a:p>
            <a:r>
              <a:rPr lang="lt-LT" sz="2000" dirty="0" smtClean="0"/>
              <a:t>Netikintis meile</a:t>
            </a:r>
          </a:p>
          <a:p>
            <a:r>
              <a:rPr lang="lt-LT" sz="2000" b="1" dirty="0"/>
              <a:t>Bandantis prisitaikyti išore ir likti savitas vidumi.</a:t>
            </a:r>
          </a:p>
          <a:p>
            <a:r>
              <a:rPr lang="lt-LT" sz="2000" b="1" dirty="0"/>
              <a:t>Bėgantis nuo gyvenimo banalybės</a:t>
            </a:r>
          </a:p>
          <a:p>
            <a:r>
              <a:rPr lang="lt-LT" sz="2000" b="1" dirty="0" smtClean="0"/>
              <a:t>Kalinys (kalėjime)</a:t>
            </a:r>
            <a:endParaRPr lang="lt-LT" sz="2000" b="1" dirty="0"/>
          </a:p>
          <a:p>
            <a:r>
              <a:rPr lang="lt-LT" sz="2000" dirty="0" smtClean="0"/>
              <a:t>Susvetimėjęs sau pačiam</a:t>
            </a:r>
            <a:endParaRPr lang="lt-LT" sz="2000" dirty="0"/>
          </a:p>
          <a:p>
            <a:r>
              <a:rPr lang="lt-LT" sz="2000" b="1" dirty="0" smtClean="0"/>
              <a:t>Mėgsta pramogauti su moterimis</a:t>
            </a:r>
            <a:endParaRPr lang="lt-LT" sz="2000" b="1" dirty="0"/>
          </a:p>
          <a:p>
            <a:endParaRPr lang="lt-LT" sz="2800" b="1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8034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algn="l"/>
            <a:r>
              <a:rPr lang="lt-LT" dirty="0" smtClean="0"/>
              <a:t>ERDVĖ IR LAIKAS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4788024" y="1556792"/>
            <a:ext cx="4032448" cy="50783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Dabartis</a:t>
            </a:r>
            <a:r>
              <a:rPr lang="lt-LT" dirty="0" smtClean="0"/>
              <a:t>; pusdienis.</a:t>
            </a:r>
          </a:p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Būdinga tiksli laiko ir erdvės nuoroda:</a:t>
            </a:r>
            <a:r>
              <a:rPr lang="lt-LT" dirty="0" smtClean="0"/>
              <a:t> „penkios minutės iki starto“, „keturiasdešimt minučių iki pertraukos“;</a:t>
            </a:r>
          </a:p>
          <a:p>
            <a:r>
              <a:rPr lang="lt-LT" dirty="0" smtClean="0"/>
              <a:t>Tikslūs įžanginiai ir baigiamieji laiko parametrai:  „Šešios iki keturių popiet“,- Garšva išeina į veiksmo aikštelę, „kelios minutės iki dvyliktos“, – Garšvos išprotėjimo momentas.</a:t>
            </a:r>
          </a:p>
          <a:p>
            <a:endParaRPr lang="lt-LT" dirty="0" smtClean="0"/>
          </a:p>
          <a:p>
            <a:r>
              <a:rPr lang="lt-LT" dirty="0" smtClean="0"/>
              <a:t>Veiksmo vieta: JAV -&gt; Niujorkas -&gt; viešbutis -&gt; keltuvas (uždara)</a:t>
            </a:r>
          </a:p>
          <a:p>
            <a:r>
              <a:rPr lang="lt-LT" dirty="0" smtClean="0"/>
              <a:t>Mintys ir prisiminimų motyvai atskleidžia ir kitokius vaizdus (ežeras, terasa, nakties erdvė)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556792"/>
            <a:ext cx="3960440" cy="53553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Pirmoji dalis apima 18  </a:t>
            </a:r>
            <a:r>
              <a:rPr lang="lt-LT" dirty="0" err="1" smtClean="0"/>
              <a:t>Merso</a:t>
            </a:r>
            <a:r>
              <a:rPr lang="lt-LT" dirty="0" smtClean="0"/>
              <a:t> gyvenimo dienų iki nusikaltimo, todėl  erdvė yra reali, atvira (paplūdimys, darbas)</a:t>
            </a:r>
          </a:p>
          <a:p>
            <a:endParaRPr lang="lt-LT" dirty="0"/>
          </a:p>
          <a:p>
            <a:r>
              <a:rPr lang="lt-LT" dirty="0" smtClean="0"/>
              <a:t>Laikas yra nesvarbus, tai padeda atskleisti kūrinio personažo abejingumą: „Šiandien mirė mama. O gal ir vakar, nežinau.“</a:t>
            </a:r>
          </a:p>
          <a:p>
            <a:endParaRPr lang="lt-LT" dirty="0" smtClean="0"/>
          </a:p>
          <a:p>
            <a:r>
              <a:rPr lang="lt-LT" dirty="0" smtClean="0"/>
              <a:t>Antroji dalis – teismas. </a:t>
            </a:r>
            <a:r>
              <a:rPr lang="lt-LT" dirty="0" err="1" smtClean="0"/>
              <a:t>Merso</a:t>
            </a:r>
            <a:r>
              <a:rPr lang="lt-LT" dirty="0" smtClean="0"/>
              <a:t> uždarytas už grotų (uždara erdvė).</a:t>
            </a:r>
          </a:p>
          <a:p>
            <a:endParaRPr lang="lt-LT" dirty="0"/>
          </a:p>
          <a:p>
            <a:r>
              <a:rPr lang="lt-LT" dirty="0" smtClean="0"/>
              <a:t>Dėl savo apmąstymo ir begalinio pašalinių minčių srauto </a:t>
            </a:r>
            <a:r>
              <a:rPr lang="lt-LT" dirty="0" err="1" smtClean="0"/>
              <a:t>Merso</a:t>
            </a:r>
            <a:r>
              <a:rPr lang="lt-LT" dirty="0" smtClean="0"/>
              <a:t> nekreipė dėmesio į laiką: „Paskui mes dar luktelėjome keletą minučių...“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371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pPr algn="l"/>
            <a:r>
              <a:rPr lang="lt-LT" dirty="0" smtClean="0"/>
              <a:t>TEMOS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4788024" y="105273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„BALTA DROBULĖ“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105273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„SVETIMAS“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4788024" y="1682573"/>
            <a:ext cx="4176464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2400" dirty="0"/>
              <a:t>B</a:t>
            </a:r>
            <a:r>
              <a:rPr lang="lt-LT" sz="2400" dirty="0" smtClean="0"/>
              <a:t>ūties prasmės</a:t>
            </a:r>
            <a:r>
              <a:rPr lang="lt-LT" sz="2400" dirty="0"/>
              <a:t>;</a:t>
            </a:r>
            <a:endParaRPr lang="lt-LT" sz="2400" dirty="0" smtClean="0"/>
          </a:p>
          <a:p>
            <a:r>
              <a:rPr lang="lt-LT" sz="2400" dirty="0" smtClean="0"/>
              <a:t>Meilės</a:t>
            </a:r>
            <a:r>
              <a:rPr lang="lt-LT" sz="2400" dirty="0"/>
              <a:t>;</a:t>
            </a:r>
            <a:endParaRPr lang="lt-LT" sz="2400" dirty="0" smtClean="0"/>
          </a:p>
          <a:p>
            <a:r>
              <a:rPr lang="lt-LT" sz="2400" dirty="0" smtClean="0"/>
              <a:t>Kūrybos</a:t>
            </a:r>
            <a:r>
              <a:rPr lang="lt-LT" sz="2400" dirty="0"/>
              <a:t>;</a:t>
            </a:r>
            <a:r>
              <a:rPr lang="lt-LT" sz="2400" dirty="0" smtClean="0"/>
              <a:t> </a:t>
            </a:r>
          </a:p>
          <a:p>
            <a:r>
              <a:rPr lang="lt-LT" sz="2400" dirty="0" smtClean="0"/>
              <a:t>Beprotybės</a:t>
            </a:r>
            <a:r>
              <a:rPr lang="lt-LT" sz="2400" dirty="0"/>
              <a:t>;</a:t>
            </a:r>
            <a:r>
              <a:rPr lang="lt-LT" sz="2400" dirty="0" smtClean="0"/>
              <a:t> </a:t>
            </a:r>
          </a:p>
          <a:p>
            <a:r>
              <a:rPr lang="lt-LT" sz="2400" dirty="0" smtClean="0"/>
              <a:t>Istorijos</a:t>
            </a:r>
            <a:r>
              <a:rPr lang="lt-LT" sz="2400" dirty="0"/>
              <a:t>;</a:t>
            </a:r>
            <a:endParaRPr lang="lt-LT" sz="2400" dirty="0" smtClean="0"/>
          </a:p>
          <a:p>
            <a:r>
              <a:rPr lang="lt-LT" sz="2400" dirty="0" smtClean="0"/>
              <a:t>Poetinio įkvėpimo;</a:t>
            </a:r>
          </a:p>
          <a:p>
            <a:r>
              <a:rPr lang="lt-LT" sz="2400" dirty="0" smtClean="0"/>
              <a:t>Praeities įvykių įtaka;</a:t>
            </a:r>
          </a:p>
          <a:p>
            <a:r>
              <a:rPr lang="lt-LT" sz="2400" dirty="0" smtClean="0"/>
              <a:t>Savižudybė ar išprotėjimas;</a:t>
            </a:r>
          </a:p>
          <a:p>
            <a:r>
              <a:rPr lang="lt-LT" sz="2400" dirty="0" smtClean="0"/>
              <a:t>Moterų tema;</a:t>
            </a:r>
          </a:p>
          <a:p>
            <a:r>
              <a:rPr lang="lt-LT" sz="2400" dirty="0" smtClean="0"/>
              <a:t>Darbo įtaka individualumui;</a:t>
            </a:r>
          </a:p>
          <a:p>
            <a:r>
              <a:rPr lang="lt-LT" sz="2400" dirty="0" smtClean="0"/>
              <a:t>Individo tema;</a:t>
            </a:r>
          </a:p>
          <a:p>
            <a:r>
              <a:rPr lang="lt-LT" sz="2400" dirty="0" smtClean="0"/>
              <a:t>„Įkalinimo“ tema</a:t>
            </a:r>
          </a:p>
          <a:p>
            <a:endParaRPr lang="lt-LT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5536" y="1682573"/>
            <a:ext cx="3672408" cy="4985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2000" dirty="0" smtClean="0"/>
              <a:t>Pasaulio, gyvenimo absurdas;</a:t>
            </a:r>
          </a:p>
          <a:p>
            <a:r>
              <a:rPr lang="lt-LT" sz="2000" dirty="0" smtClean="0"/>
              <a:t>Beprasmybė;</a:t>
            </a:r>
          </a:p>
          <a:p>
            <a:r>
              <a:rPr lang="lt-LT" sz="2000" dirty="0" smtClean="0"/>
              <a:t>Maištas;</a:t>
            </a:r>
          </a:p>
          <a:p>
            <a:r>
              <a:rPr lang="lt-LT" sz="2000" dirty="0" smtClean="0"/>
              <a:t>Rutina, kasdienybė;</a:t>
            </a:r>
          </a:p>
          <a:p>
            <a:r>
              <a:rPr lang="lt-LT" sz="2000" dirty="0" smtClean="0"/>
              <a:t>Instinktais besivadovaujantis žmogus;</a:t>
            </a:r>
          </a:p>
          <a:p>
            <a:r>
              <a:rPr lang="lt-LT" sz="2000" dirty="0" smtClean="0"/>
              <a:t>Visuomenės požiūris į kitokius;</a:t>
            </a:r>
          </a:p>
          <a:p>
            <a:r>
              <a:rPr lang="lt-LT" sz="2000" dirty="0" smtClean="0"/>
              <a:t>Mąstymo skirtumai;</a:t>
            </a:r>
          </a:p>
          <a:p>
            <a:r>
              <a:rPr lang="lt-LT" sz="2000" dirty="0" smtClean="0"/>
              <a:t>Nusikaltimas;</a:t>
            </a:r>
          </a:p>
          <a:p>
            <a:r>
              <a:rPr lang="lt-LT" sz="2000" dirty="0" smtClean="0"/>
              <a:t>Kitaip mąstančio žmogaus likimas;</a:t>
            </a:r>
          </a:p>
          <a:p>
            <a:r>
              <a:rPr lang="lt-LT" sz="2000" dirty="0" smtClean="0"/>
              <a:t>Žmogus be moralės;</a:t>
            </a:r>
          </a:p>
          <a:p>
            <a:r>
              <a:rPr lang="lt-LT" sz="2000" dirty="0" smtClean="0"/>
              <a:t>Mirti pasmerkto žmogaus išgyvenimai;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728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algn="l"/>
            <a:r>
              <a:rPr lang="lt-LT" sz="4400" dirty="0" smtClean="0"/>
              <a:t>PROBLEMINIAI KLAUSIMAI</a:t>
            </a:r>
            <a:endParaRPr lang="lt-LT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268760"/>
            <a:ext cx="835292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500" dirty="0" smtClean="0"/>
              <a:t>Ar </a:t>
            </a:r>
            <a:r>
              <a:rPr lang="lt-LT" sz="2500" dirty="0"/>
              <a:t>ž</a:t>
            </a:r>
            <a:r>
              <a:rPr lang="lt-LT" sz="2500" dirty="0" smtClean="0"/>
              <a:t>mogus</a:t>
            </a:r>
            <a:r>
              <a:rPr lang="lt-LT" sz="2500" dirty="0"/>
              <a:t>, pažeidžiantis nusistovėjusias moralės normas, </a:t>
            </a:r>
            <a:r>
              <a:rPr lang="lt-LT" sz="2500" dirty="0" smtClean="0"/>
              <a:t>prilygsta nusikaltėliui?</a:t>
            </a:r>
          </a:p>
          <a:p>
            <a:endParaRPr lang="lt-LT" sz="2500" dirty="0" smtClean="0"/>
          </a:p>
          <a:p>
            <a:r>
              <a:rPr lang="lt-LT" sz="2500" dirty="0" smtClean="0"/>
              <a:t>Kokia yra gyvenimo prasmė beprasmiškame pasaulyje?</a:t>
            </a:r>
          </a:p>
          <a:p>
            <a:endParaRPr lang="lt-LT" sz="2500" dirty="0" smtClean="0"/>
          </a:p>
          <a:p>
            <a:r>
              <a:rPr lang="lt-LT" sz="2500" dirty="0" smtClean="0"/>
              <a:t>Kaip savitą požiūrį į gyvenimą turinčiam asmeniui išgyventi „pilkosios masės“ visuomenėje?</a:t>
            </a:r>
          </a:p>
          <a:p>
            <a:endParaRPr lang="lt-LT" sz="2500" dirty="0" smtClean="0"/>
          </a:p>
          <a:p>
            <a:r>
              <a:rPr lang="lt-LT" sz="2500" dirty="0" smtClean="0"/>
              <a:t>Kokios yra tikrosios gyvenimo vertybės?</a:t>
            </a:r>
          </a:p>
          <a:p>
            <a:endParaRPr lang="lt-LT" sz="2500" dirty="0" smtClean="0"/>
          </a:p>
          <a:p>
            <a:r>
              <a:rPr lang="lt-LT" sz="2500" dirty="0" smtClean="0"/>
              <a:t>Kas padeda ,o kas trukdo žmogui išlikti savimi?</a:t>
            </a:r>
          </a:p>
          <a:p>
            <a:endParaRPr lang="lt-LT" sz="2500" dirty="0" smtClean="0"/>
          </a:p>
          <a:p>
            <a:r>
              <a:rPr lang="lt-LT" sz="2500" dirty="0" smtClean="0"/>
              <a:t>Ar abejingumas gali lemti </a:t>
            </a:r>
            <a:r>
              <a:rPr lang="lt-LT" sz="2500" smtClean="0"/>
              <a:t>žmogaus likimą?</a:t>
            </a:r>
            <a:endParaRPr lang="lt-LT" sz="2500" dirty="0" smtClean="0"/>
          </a:p>
          <a:p>
            <a:endParaRPr lang="lt-LT" sz="2500" dirty="0"/>
          </a:p>
        </p:txBody>
      </p:sp>
    </p:spTree>
    <p:extLst>
      <p:ext uri="{BB962C8B-B14F-4D97-AF65-F5344CB8AC3E}">
        <p14:creationId xmlns:p14="http://schemas.microsoft.com/office/powerpoint/2010/main" val="620933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1528</TotalTime>
  <Words>836</Words>
  <Application>Microsoft Office PowerPoint</Application>
  <PresentationFormat>Demonstracija ekrane (4:3)</PresentationFormat>
  <Paragraphs>143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Office tema</vt:lpstr>
      <vt:lpstr>Egzistencializmo ženklai A. Škėmos romane „Balta drobulė“ ir Albero Kamiu „Svetimas“</vt:lpstr>
      <vt:lpstr>TRUMPAI APIE EGZISTENCIALIZMĄ</vt:lpstr>
      <vt:lpstr>EGZISTENCIALIZMO IDĖJOS</vt:lpstr>
      <vt:lpstr>SĄVOKOS</vt:lpstr>
      <vt:lpstr>Autorių biografiniai faktai</vt:lpstr>
      <vt:lpstr>PASAKOJIMO STILIUS IR VAIZDAVIMO ASPEKTAI</vt:lpstr>
      <vt:lpstr>PAGRINDINIAI VEIKĖJAI</vt:lpstr>
      <vt:lpstr>ERDVĖ IR LAIKAS</vt:lpstr>
      <vt:lpstr>TEMOS</vt:lpstr>
      <vt:lpstr>PROBLEMINIAI KLAUSIMAI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Egzistencializmo ženklai A. Škėmos kūrinyje „Balta drobulė“ ir Vinco Mykolaičio Putino romane „Altorių šešėly“</dc:title>
  <dc:creator>Evelina</dc:creator>
  <cp:lastModifiedBy>Mokytojas</cp:lastModifiedBy>
  <cp:revision>30</cp:revision>
  <dcterms:created xsi:type="dcterms:W3CDTF">2013-12-18T16:30:06Z</dcterms:created>
  <dcterms:modified xsi:type="dcterms:W3CDTF">2014-01-08T08:42:06Z</dcterms:modified>
</cp:coreProperties>
</file>