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59" r:id="rId14"/>
    <p:sldId id="268" r:id="rId15"/>
    <p:sldId id="269" r:id="rId16"/>
    <p:sldId id="270" r:id="rId17"/>
    <p:sldId id="271" r:id="rId18"/>
    <p:sldId id="273" r:id="rId19"/>
    <p:sldId id="276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8311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480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21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710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350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469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8466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2294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911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0270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236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E92B0-C43C-430C-94CD-9CD6BB2C2767}" type="datetimeFigureOut">
              <a:rPr lang="lt-LT" smtClean="0"/>
              <a:t>2014.01.16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DC367-009A-465D-A031-B1FE6EECCAD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411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8" r="-1" b="4613"/>
          <a:stretch/>
        </p:blipFill>
        <p:spPr>
          <a:xfrm>
            <a:off x="3923928" y="960518"/>
            <a:ext cx="5220071" cy="59248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7" name="Rectangle 6"/>
          <p:cNvSpPr/>
          <p:nvPr/>
        </p:nvSpPr>
        <p:spPr>
          <a:xfrm>
            <a:off x="683568" y="172958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Gyvenimas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nėra lengvas, tačiau jis mums duoda meną, tikėjimą ir 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meilę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lt-LT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0418" y="2636912"/>
            <a:ext cx="47516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5800" b="1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Alberas Kamiu</a:t>
            </a:r>
            <a:endParaRPr lang="lt-LT" sz="58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31840" y="3613666"/>
            <a:ext cx="1566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>
                <a:solidFill>
                  <a:schemeClr val="bg1"/>
                </a:solidFill>
                <a:latin typeface="Monotype Corsiva" panose="03010101010201010101" pitchFamily="66" charset="0"/>
              </a:rPr>
              <a:t> </a:t>
            </a:r>
            <a:r>
              <a:rPr lang="lt-LT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(1913</a:t>
            </a:r>
            <a:r>
              <a:rPr lang="lt-LT" dirty="0">
                <a:solidFill>
                  <a:schemeClr val="bg1"/>
                </a:solidFill>
                <a:latin typeface="Monotype Corsiva" panose="03010101010201010101" pitchFamily="66" charset="0"/>
              </a:rPr>
              <a:t> </a:t>
            </a:r>
            <a:r>
              <a:rPr lang="lt-LT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- 1960 m.)</a:t>
            </a:r>
            <a:endParaRPr lang="lt-LT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93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421" y="692696"/>
            <a:ext cx="4347163" cy="54430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179512" y="1304181"/>
            <a:ext cx="460851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Prancūzų-alžyriečių kilmės </a:t>
            </a:r>
          </a:p>
          <a:p>
            <a:pPr algn="ctr"/>
            <a:r>
              <a:rPr lang="lt-LT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filosofas</a:t>
            </a:r>
            <a:r>
              <a:rPr lang="lt-LT" sz="3200" b="1" u="sng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  ir  </a:t>
            </a:r>
            <a:r>
              <a:rPr lang="lt-LT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rašytojas</a:t>
            </a:r>
            <a:r>
              <a:rPr lang="lt-LT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  <a:r>
              <a:rPr lang="lt-LT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</a:t>
            </a:r>
            <a:br>
              <a:rPr lang="lt-LT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1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lang="lt-LT" sz="3600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Egzistencializmo atstovas.</a:t>
            </a:r>
            <a:r>
              <a:rPr lang="lt-LT" sz="3600" b="1" u="sng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3573016"/>
            <a:ext cx="446449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Visgi  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pats 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A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Kamiu 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teigė 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neatstovaujantis 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jokios  mokyklos  ar  ideologijos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jis  netgi  neigė 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savo 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tapatumą  su  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egzistencializmu 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bei  yra  sakęs 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– 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„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Aš 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netikiu  Dievu  ir  </a:t>
            </a:r>
            <a:r>
              <a:rPr lang="lt-L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nesu </a:t>
            </a:r>
            <a:r>
              <a:rPr lang="lt-L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ateistas“.</a:t>
            </a:r>
            <a:endParaRPr lang="lt-LT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7787" y="260648"/>
            <a:ext cx="838842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„Jei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nėra sielvarto gyvenime, nėra ir meilės gyvenimui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.“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59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3" name="Rectangle 2"/>
          <p:cNvSpPr/>
          <p:nvPr/>
        </p:nvSpPr>
        <p:spPr>
          <a:xfrm>
            <a:off x="739667" y="3501008"/>
            <a:ext cx="76646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Kamiu</a:t>
            </a:r>
            <a:r>
              <a:rPr lang="lt-LT" sz="24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 stipriai mylėjo tik du kartus savo gyvenime. Pirmą kartą žmoną, antrą – meilužę.</a:t>
            </a:r>
          </a:p>
        </p:txBody>
      </p:sp>
      <p:sp>
        <p:nvSpPr>
          <p:cNvPr id="7" name="Rectangle 6"/>
          <p:cNvSpPr/>
          <p:nvPr/>
        </p:nvSpPr>
        <p:spPr>
          <a:xfrm>
            <a:off x="367915" y="1340768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KELETAS GYVENIMO FAKTŲ</a:t>
            </a:r>
            <a:endParaRPr lang="lt-LT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3762" y="2492896"/>
            <a:ext cx="76964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B</a:t>
            </a:r>
            <a:r>
              <a:rPr lang="lt-L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ūdamas </a:t>
            </a:r>
            <a:r>
              <a:rPr lang="lt-L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septyniolikos metų, susirgo tuberkulioze. Liga buvo sunki, o gydymas skausmingas.  Alberas Kamiu  atsisakė pripažinti savo ligą.</a:t>
            </a:r>
          </a:p>
        </p:txBody>
      </p:sp>
      <p:sp>
        <p:nvSpPr>
          <p:cNvPr id="9" name="Rectangle 8"/>
          <p:cNvSpPr/>
          <p:nvPr/>
        </p:nvSpPr>
        <p:spPr>
          <a:xfrm>
            <a:off x="827584" y="4437112"/>
            <a:ext cx="7680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M</a:t>
            </a:r>
            <a:r>
              <a:rPr lang="lt-L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irė </a:t>
            </a:r>
            <a:r>
              <a:rPr lang="lt-L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1960 </a:t>
            </a:r>
            <a:r>
              <a:rPr lang="lt-L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metais, ne </a:t>
            </a:r>
            <a:r>
              <a:rPr lang="lt-L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nuo tuberkuliozės, kuri  jį kankino, tačiau per automobilio avariją, keliaudamas iš Pietų Prancūzijos į Paryžių.</a:t>
            </a:r>
          </a:p>
        </p:txBody>
      </p:sp>
      <p:pic>
        <p:nvPicPr>
          <p:cNvPr id="4098" name="Picture 2" descr="C:\Users\Agne\Desktop\kamiu\Albert-Camus-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3641"/>
            <a:ext cx="1656184" cy="993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florealanar.files.wordpress.com/2012/04/albert_camus_reference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603641"/>
            <a:ext cx="1440160" cy="99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hecircleda.files.wordpress.com/2012/03/6a01310f70b1f2970c016760386383970b-800wi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603641"/>
            <a:ext cx="1080123" cy="1020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daopop.com/hairygoliath/wp-content/uploads/2013/12/camu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603641"/>
            <a:ext cx="1067349" cy="1020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bi.gazeta.pl/im/4/6755/z6755484Q,Albert-Camu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997" y="5603641"/>
            <a:ext cx="820676" cy="1020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lepoint.fr/content/system/media/1/200911/69820_albert_camus_im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926" y="5603641"/>
            <a:ext cx="1622546" cy="705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15515" y="242645"/>
            <a:ext cx="87129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„Kaip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turi būti sunku gyventi vien tuo, ką žinai ir ką atmeni, 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neturint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ko tikėtis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.“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5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520" y="162880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KŪRINIAI</a:t>
            </a:r>
            <a:endParaRPr lang="lt-LT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53787" y="3338945"/>
            <a:ext cx="530626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Apybraižų rinkiniai: 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Išvirkščioji ir geroji pusė“ (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1939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)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  <a:b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Jungtuvės“ (</a:t>
            </a:r>
            <a:r>
              <a:rPr lang="lt-LT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Les noces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 1938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).</a:t>
            </a:r>
            <a:endParaRPr lang="lt-LT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72" y="6005622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047" y="6005622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90" y="6021288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042717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021288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042717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257" y="6042717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056978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056978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thumotic.com/wp-content/uploads/2012/11/greatboo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093296"/>
            <a:ext cx="901888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thumotic.com/wp-content/uploads/2012/11/greatboo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71"/>
          <a:stretch/>
        </p:blipFill>
        <p:spPr bwMode="auto">
          <a:xfrm>
            <a:off x="8604448" y="6147145"/>
            <a:ext cx="324035" cy="61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1520" y="260648"/>
            <a:ext cx="87129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„...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žmonės ne tiek niekšai, kiek tinginiai, ir atiduoda pirmenybę ramybei ir mirčiai, o ne laisvei skirti gėrį ir blogį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.“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6272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„Netekti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gyvybės- menkas dalykas. Bet matyti kaip tavo gyvenimas netenka prasmės,kaip nyksta mūsų gyvenimo tikslas-štai kas nepakeliama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.“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07921" y="1556792"/>
            <a:ext cx="3328155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t-LT" sz="3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Novelių rinkinys: </a:t>
            </a:r>
          </a:p>
          <a:p>
            <a:pPr algn="ctr"/>
            <a:endParaRPr lang="lt-LT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Tremtis ir karalystė“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2996952"/>
            <a:ext cx="4572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t-LT" sz="3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Pjesės: </a:t>
            </a:r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lang="lt-LT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drama „Kaligula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“ 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</a:t>
            </a: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Nesusipratimas“, </a:t>
            </a:r>
            <a:endParaRPr lang="lt-LT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Apgulties padėtis“ ,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Teisieji“.</a:t>
            </a:r>
          </a:p>
        </p:txBody>
      </p:sp>
      <p:pic>
        <p:nvPicPr>
          <p:cNvPr id="9" name="Picture 2" descr="C:\Users\Agne\Desktop\kamiu\a1c31d6e73dbb3a4e5f6901177f7a2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60856"/>
            <a:ext cx="1551426" cy="257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4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„Visuomet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perdėtai galvoji apie tai, ko nežinai 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.“(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Svetimas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)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1196752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t-LT" sz="4000" u="sng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Esė: </a:t>
            </a:r>
            <a:r>
              <a:rPr lang="lt-L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„Sizifo mitas“ 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„Maištaujantis Žmogus“ </a:t>
            </a:r>
            <a:endParaRPr lang="lt-LT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63688" y="3284984"/>
            <a:ext cx="59046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4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Romanai</a:t>
            </a:r>
            <a:r>
              <a:rPr lang="lt-LT" sz="4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:</a:t>
            </a:r>
            <a:r>
              <a:rPr lang="fi-FI" sz="4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lang="lt-LT" sz="40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fi-FI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fi-FI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Laiminga mirtis“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fi-FI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fi-FI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Svetimas</a:t>
            </a:r>
            <a:r>
              <a:rPr lang="fi-FI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“</a:t>
            </a:r>
            <a:r>
              <a:rPr lang="lt-L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fi-FI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fi-FI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„Maras“</a:t>
            </a:r>
            <a:r>
              <a:rPr lang="lt-L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</a:p>
          <a:p>
            <a:pPr algn="ctr"/>
            <a:r>
              <a:rPr lang="lt-LT" sz="19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(Vienas </a:t>
            </a:r>
            <a:r>
              <a:rPr lang="lt-LT" sz="1900" dirty="0">
                <a:solidFill>
                  <a:schemeClr val="bg1"/>
                </a:solidFill>
                <a:latin typeface="Monotype Corsiva" panose="03010101010201010101" pitchFamily="66" charset="0"/>
              </a:rPr>
              <a:t>brandžiausių kūrinių </a:t>
            </a:r>
            <a:r>
              <a:rPr lang="lt-LT" sz="19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metaforiškai </a:t>
            </a:r>
            <a:r>
              <a:rPr lang="lt-LT" sz="1900" dirty="0">
                <a:solidFill>
                  <a:schemeClr val="bg1"/>
                </a:solidFill>
                <a:latin typeface="Monotype Corsiva" panose="03010101010201010101" pitchFamily="66" charset="0"/>
              </a:rPr>
              <a:t>aukštinantis drąsą ir brolybę, tas vertybes, kurios padėjo žmonėms įveikti narcisizmą</a:t>
            </a:r>
            <a:r>
              <a:rPr lang="lt-LT" sz="19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.)</a:t>
            </a:r>
          </a:p>
          <a:p>
            <a:pPr algn="ctr"/>
            <a:r>
              <a:rPr lang="fi-FI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fi-FI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Krytis</a:t>
            </a:r>
            <a:r>
              <a:rPr lang="fi-FI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“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  <a:endParaRPr lang="fi-FI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9" name="Picture 2" descr="C:\Users\Agne\Desktop\kamiu\virselis-4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51" y="977435"/>
            <a:ext cx="1410674" cy="22852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gne\Desktop\kamiu\virselis-2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08" y="1155441"/>
            <a:ext cx="1494964" cy="21072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gne\Desktop\kamiu\virselis-230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51" y="3444617"/>
            <a:ext cx="1410673" cy="24254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gne\Desktop\kamiu\virselis-10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06" y="3429000"/>
            <a:ext cx="1494965" cy="24307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4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„Nieko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nėra pasauly, dėl ko būtų verta nusigręžti nuo to, ką 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myli.“</a:t>
            </a:r>
          </a:p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(Maras)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5515" y="1857598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KŪRYBOS BRUOŽAI</a:t>
            </a:r>
            <a:endParaRPr lang="lt-LT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19" y="3068960"/>
            <a:ext cx="504056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„Mylėti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kokią nors būtybę- vadinasi, sutikti su ja senti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.“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1412776"/>
            <a:ext cx="763284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Svarbiausios kūrybos temos</a:t>
            </a:r>
            <a:r>
              <a:rPr lang="lt-LT" sz="4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: </a:t>
            </a:r>
            <a:endParaRPr lang="lt-LT" sz="40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lt-LT" sz="1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</a:t>
            </a:r>
            <a:r>
              <a:rPr lang="lt-LT" sz="2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absurdas</a:t>
            </a:r>
            <a:r>
              <a:rPr lang="lt-L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maištas, istorija, nesupratimas ir mirtis</a:t>
            </a:r>
            <a:r>
              <a:rPr lang="lt-L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</a:p>
          <a:p>
            <a:pPr algn="ctr"/>
            <a: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</a:p>
          <a:p>
            <a:pPr algn="ctr"/>
            <a:endParaRPr lang="lt-LT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A. Kamiu 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savo kūryboje žmogaus </a:t>
            </a:r>
            <a:r>
              <a:rPr lang="lt-LT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gyvenimą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traktuoja kaip </a:t>
            </a:r>
            <a:r>
              <a:rPr lang="lt-LT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absurdą</a:t>
            </a:r>
            <a:r>
              <a:rPr lang="lt-LT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neturintį </a:t>
            </a:r>
            <a:r>
              <a:rPr lang="lt-LT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jokios</a:t>
            </a:r>
            <a:r>
              <a:rPr lang="lt-LT" sz="28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aukštesnės prasmės. </a:t>
            </a:r>
            <a:endParaRPr lang="lt-LT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Žmogus 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svetimas ir priešiškas pasauliui, nes </a:t>
            </a:r>
            <a:r>
              <a:rPr lang="lt-LT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pasaulis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savo ruožtu </a:t>
            </a:r>
            <a:r>
              <a:rPr lang="lt-LT" sz="3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priešiškas, svetimas ir nepavaldus žmogui. </a:t>
            </a:r>
          </a:p>
        </p:txBody>
      </p:sp>
    </p:spTree>
    <p:extLst>
      <p:ext uri="{BB962C8B-B14F-4D97-AF65-F5344CB8AC3E}">
        <p14:creationId xmlns:p14="http://schemas.microsoft.com/office/powerpoint/2010/main" val="2603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„Būti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nemylimam- tai nesėkmė. Nemylėti- štai nelaimė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.“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599" y="1556792"/>
            <a:ext cx="72008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Beviltiškumui ir absurdui galima priešintis tik maištaujant, protestuojant ir kuriant. </a:t>
            </a:r>
            <a:endParaRPr lang="lt-LT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endParaRPr lang="lt-L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Vienintelė </a:t>
            </a:r>
            <a:r>
              <a:rPr lang="lt-LT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pateisinama maišto forma – kūryba.</a:t>
            </a:r>
            <a:r>
              <a:rPr lang="lt-LT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542225"/>
            <a:ext cx="2847534" cy="17296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576" y="4542224"/>
            <a:ext cx="2847534" cy="17296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HeroicExtremeRightFacing"/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603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i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„Žmogus </a:t>
            </a:r>
            <a:r>
              <a:rPr lang="lt-LT" sz="2500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yra vienintelė būtybė atsisakanti būti tokia kokia </a:t>
            </a:r>
            <a:r>
              <a:rPr lang="lt-LT" sz="2500" i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yra.“</a:t>
            </a:r>
            <a:endParaRPr lang="lt-LT" sz="2500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3" y="1613118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A.Kamiu</a:t>
            </a:r>
            <a:r>
              <a:rPr lang="lt-L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lt-L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kūryboje 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labai svarbią vietą užima </a:t>
            </a:r>
            <a:r>
              <a:rPr lang="lt-L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gamta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lang="lt-LT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(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ypač jūra, Alžyras). </a:t>
            </a:r>
            <a:endParaRPr lang="lt-LT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endParaRPr lang="lt-LT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Tuo </a:t>
            </a: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jis priartėja prie senosios graikiškosios tradicijos.</a:t>
            </a:r>
          </a:p>
        </p:txBody>
      </p:sp>
      <p:pic>
        <p:nvPicPr>
          <p:cNvPr id="4100" name="Picture 4" descr="http://fc08.deviantart.net/fs70/f/2013/280/0/2/tree_by_rattledmachine-d6pnosq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29000"/>
            <a:ext cx="335546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globeimages.net/data/media/19/Chlef_Alger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09120"/>
            <a:ext cx="1963237" cy="1472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0.tqn.com/d/goafrica/1/0/o/E/dv6761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0" y="4509120"/>
            <a:ext cx="2215325" cy="1472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„Kad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nors kartą pajustum savo būtį pasaulyje, reikia būti pasiruošusiam neišvengiamam niekiui. 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“</a:t>
            </a:r>
            <a:endParaRPr lang="lt-LT" sz="25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844824"/>
            <a:ext cx="7992888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Kamiu teigia, kad vienintelė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žmogaus </a:t>
            </a:r>
            <a:r>
              <a:rPr lang="lt-L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priedermė – </a:t>
            </a:r>
            <a:endParaRPr lang="lt-LT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meilė </a:t>
            </a:r>
            <a:r>
              <a:rPr lang="lt-L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– </a:t>
            </a:r>
            <a:endParaRPr lang="lt-LT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tai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tuo pačiu ir vienintelė paguoda pasaulyje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</a:t>
            </a: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neturinčiame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jokios aukštesnės 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prasmės.</a:t>
            </a:r>
            <a:r>
              <a:rPr lang="lt-LT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lt-LT" sz="3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5122" name="Picture 2" descr="http://www.bib.lt/sites/default/files/images/knygos_kiti/Kamiu%20Sizifo%20mit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96138"/>
            <a:ext cx="1548172" cy="236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3170" y="4581128"/>
            <a:ext cx="42428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4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Yai ypač aktuali tema knygoje ''Sizifo </a:t>
            </a:r>
            <a:r>
              <a:rPr lang="lt-LT" sz="40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mitas“.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603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</a:t>
            </a:r>
            <a:r>
              <a:rPr lang="fi-FI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Genijus </a:t>
            </a:r>
            <a:r>
              <a:rPr lang="fi-FI" sz="2500" dirty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- tai intelektas suvokiantis savo ribas</a:t>
            </a:r>
            <a:r>
              <a:rPr lang="fi-FI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.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“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http://www.filosofija.info/wp-content/uploads/2013/01/sizif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705" y="3933056"/>
            <a:ext cx="2486585" cy="2564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Rectangle 3"/>
          <p:cNvSpPr/>
          <p:nvPr/>
        </p:nvSpPr>
        <p:spPr>
          <a:xfrm>
            <a:off x="2279544" y="1242626"/>
            <a:ext cx="438293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esė </a:t>
            </a:r>
            <a:r>
              <a:rPr lang="lt-LT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lt-LT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„Sizifo mitas"</a:t>
            </a:r>
          </a:p>
        </p:txBody>
      </p:sp>
      <p:sp>
        <p:nvSpPr>
          <p:cNvPr id="7" name="Rectangle 6"/>
          <p:cNvSpPr/>
          <p:nvPr/>
        </p:nvSpPr>
        <p:spPr>
          <a:xfrm>
            <a:off x="5491961" y="3255818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(1940 – 1941)</a:t>
            </a:r>
            <a:r>
              <a:rPr lang="lt-L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03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latin typeface="Monotype Corsiva" panose="03010101010201010101" pitchFamily="66" charset="0"/>
              </a:rPr>
              <a:t>„Nesant meilės, galima pamėginti įgyti garbę. Liūdna garbė.“</a:t>
            </a:r>
            <a:endParaRPr lang="lt-LT" sz="2500" dirty="0">
              <a:solidFill>
                <a:schemeClr val="bg1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84200" y="1196752"/>
            <a:ext cx="66247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„Sizifo mitas„ </a:t>
            </a:r>
            <a:r>
              <a:rPr lang="lt-L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- </a:t>
            </a:r>
            <a:r>
              <a:rPr lang="lt-L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vienas iš </a:t>
            </a:r>
          </a:p>
          <a:p>
            <a:pPr algn="ctr"/>
            <a:r>
              <a:rPr lang="lt-L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svarbiausių A. Kamiu kūrinių.</a:t>
            </a:r>
            <a:endParaRPr lang="lt-L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3178711"/>
            <a:ext cx="63333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Š</a:t>
            </a:r>
            <a:r>
              <a:rPr lang="lt-LT" sz="32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į </a:t>
            </a:r>
            <a:r>
              <a:rPr lang="lt-LT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kūrinį </a:t>
            </a:r>
            <a:r>
              <a:rPr lang="lt-LT" sz="32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autorius parašė </a:t>
            </a:r>
            <a:r>
              <a:rPr lang="lt-LT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būdamas 27 metų, o tuo metu jis sirgo džiova, todėl problemos, kurias A. Kamiu gvildena „Sizifo mite", pagrįstos kasdieninės patirties faktais.</a:t>
            </a:r>
          </a:p>
        </p:txBody>
      </p:sp>
      <p:pic>
        <p:nvPicPr>
          <p:cNvPr id="2051" name="Picture 3" descr="C:\Users\Agne\Desktop\kamiu\albert_camu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8"/>
          <a:stretch/>
        </p:blipFill>
        <p:spPr bwMode="auto">
          <a:xfrm>
            <a:off x="6372200" y="4527991"/>
            <a:ext cx="2615992" cy="17813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://3.bp.blogspot.com/-PIUIJhU_x7E/UU0LBB-x3kI/AAAAAAAAEhA/pcW2kRw0fWk/s1600/N03141_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55" y="1124744"/>
            <a:ext cx="1752129" cy="17647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43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„Žudikas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kaltas tik tada, jei sutinka gyventi po to, kai nužudo 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...“</a:t>
            </a:r>
            <a:endParaRPr lang="lt-LT" sz="25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1268760"/>
            <a:ext cx="7362817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Svarbiausios A. Kamiu filosofinės sąvokos bei problemos „Sizifo mite" </a:t>
            </a:r>
            <a:endParaRPr lang="lt-LT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endParaRPr lang="lt-LT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absurdas</a:t>
            </a:r>
            <a:r>
              <a:rPr lang="lt-L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, maištas, laisvė, aistra, </a:t>
            </a:r>
            <a:r>
              <a:rPr lang="lt-LT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savižudybė.</a:t>
            </a:r>
            <a:endParaRPr lang="lt-LT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endParaRPr lang="lt-LT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endParaRPr lang="lt-LT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Kamiu pirmiausia domisi </a:t>
            </a:r>
            <a:r>
              <a:rPr lang="lt-L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būties,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žmogaus </a:t>
            </a:r>
            <a:r>
              <a:rPr lang="lt-LT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egzistencijos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problema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  <a: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lt-L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lt-LT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20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</a:t>
            </a:r>
            <a:r>
              <a:rPr lang="fi-FI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Tauta </a:t>
            </a:r>
            <a:r>
              <a:rPr lang="fi-FI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- tai orakulas, jo reikia teirautis, kad suvoktum, ko reikalauja amžina pasaulio tvarka</a:t>
            </a:r>
            <a:r>
              <a:rPr lang="fi-FI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“</a:t>
            </a:r>
            <a:r>
              <a:rPr lang="fi-FI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</a:t>
            </a:r>
            <a:endParaRPr lang="lt-LT" sz="25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9571" y="1844824"/>
            <a:ext cx="77048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„Sizifo mite" dažnai vartojami tokie posakiai ir terminai: </a:t>
            </a:r>
            <a:endParaRPr lang="lt-LT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lang="lt-LT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               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absurdo žmogus", </a:t>
            </a:r>
            <a:endParaRPr lang="lt-LT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               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absurdo pasaulis", </a:t>
            </a:r>
            <a:endParaRPr lang="lt-LT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               „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absurdo filosofija“ </a:t>
            </a:r>
            <a:endParaRPr lang="lt-LT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                ir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kt.</a:t>
            </a:r>
          </a:p>
        </p:txBody>
      </p:sp>
      <p:pic>
        <p:nvPicPr>
          <p:cNvPr id="3074" name="Picture 2" descr="http://upload.wikimedia.org/wikipedia/commons/e/e0/Franz_Von_Stuck_-_Sisyph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44" y="3183786"/>
            <a:ext cx="2145055" cy="3003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96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„Bet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kokia ideologija prieštarauja psichologijai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.“</a:t>
            </a:r>
            <a:endParaRPr lang="lt-LT" sz="25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7563" y="1278089"/>
            <a:ext cx="7848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A</a:t>
            </a:r>
            <a:r>
              <a:rPr lang="lt-LT" sz="2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bsurdas</a:t>
            </a:r>
            <a:r>
              <a:rPr lang="lt-LT" sz="28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lt-LT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—</a:t>
            </a:r>
            <a:r>
              <a:rPr lang="lt-LT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tai pasaulio dėsnis, kada protas susiduria su pasaulio iracionalumu ir maištingai piktinasi, nes jo proto sfera yra išmintingai motyvuota. </a:t>
            </a:r>
            <a:endParaRPr lang="lt-LT" sz="2400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endParaRPr lang="lt-LT" sz="1000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lt-LT" sz="2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Absurdo </a:t>
            </a:r>
            <a:r>
              <a:rPr lang="lt-LT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žmogus </a:t>
            </a:r>
            <a:r>
              <a:rPr lang="lt-LT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— </a:t>
            </a:r>
            <a:r>
              <a:rPr lang="lt-LT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tai </a:t>
            </a:r>
            <a:r>
              <a:rPr lang="lt-LT" sz="2400" dirty="0">
                <a:solidFill>
                  <a:srgbClr val="FFFF00"/>
                </a:solidFill>
                <a:latin typeface="Monotype Corsiva" panose="03010101010201010101" pitchFamily="66" charset="0"/>
              </a:rPr>
              <a:t>ne beprotis</a:t>
            </a:r>
            <a:r>
              <a:rPr lang="lt-LT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, priešingai — tai </a:t>
            </a:r>
            <a:r>
              <a:rPr lang="lt-LT" sz="2400" dirty="0">
                <a:solidFill>
                  <a:srgbClr val="FFFF00"/>
                </a:solidFill>
                <a:latin typeface="Monotype Corsiva" panose="03010101010201010101" pitchFamily="66" charset="0"/>
              </a:rPr>
              <a:t>protingas </a:t>
            </a:r>
            <a:r>
              <a:rPr lang="lt-LT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žmogus, turįs </a:t>
            </a:r>
            <a:r>
              <a:rPr lang="lt-LT" sz="2400" dirty="0">
                <a:solidFill>
                  <a:srgbClr val="FFFF00"/>
                </a:solidFill>
                <a:latin typeface="Monotype Corsiva" panose="03010101010201010101" pitchFamily="66" charset="0"/>
              </a:rPr>
              <a:t>absurdo patirtį.</a:t>
            </a:r>
            <a:r>
              <a:rPr lang="lt-LT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endParaRPr lang="lt-LT" sz="2400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endParaRPr lang="lt-LT" sz="2400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endParaRPr lang="lt-LT" sz="1000" dirty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lt-LT" sz="20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Pagaliau</a:t>
            </a:r>
            <a:r>
              <a:rPr lang="lt-LT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, paties A. Kamiu žodžiais tariant, </a:t>
            </a:r>
            <a:endParaRPr lang="lt-LT" sz="2000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lt-LT" sz="20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absurdas </a:t>
            </a:r>
            <a:r>
              <a:rPr lang="lt-LT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— tai </a:t>
            </a:r>
            <a:endParaRPr lang="lt-LT" sz="2000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endParaRPr lang="lt-LT" sz="1200" dirty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lt-LT" sz="28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„</a:t>
            </a:r>
            <a:r>
              <a:rPr lang="lt-LT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susidūrimas tarp to, kas iracionalu, ir begalinio šviesos troškimo, kurio šauksmas girdėti pačioje žmogaus sielos gilumoje".</a:t>
            </a:r>
          </a:p>
        </p:txBody>
      </p:sp>
    </p:spTree>
    <p:extLst>
      <p:ext uri="{BB962C8B-B14F-4D97-AF65-F5344CB8AC3E}">
        <p14:creationId xmlns:p14="http://schemas.microsoft.com/office/powerpoint/2010/main" val="163603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„...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nėra patogios išminties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.“</a:t>
            </a:r>
            <a:endParaRPr lang="lt-LT" sz="25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966188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„YRA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tik viena tikrai </a:t>
            </a:r>
            <a:r>
              <a:rPr lang="lt-LT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rimta filosofinė problema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- </a:t>
            </a:r>
            <a:r>
              <a:rPr lang="lt-LT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savižudybė.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Nuspręsti, ar gyvenimas vertas, kad jį gyventum, ar ne, - reiškia atsakyti į pagrindinį filosofijos klausimą. </a:t>
            </a:r>
            <a:endParaRPr lang="lt-LT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Visa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kita - ar pasaulis trimatis, ar esama devynių ar dvylikos proto kategorijų - ne tokie 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svarbūs </a:t>
            </a:r>
            <a:r>
              <a:rPr lang="lt-L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dalykai</a:t>
            </a:r>
            <a:r>
              <a:rPr lang="lt-L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.“</a:t>
            </a:r>
            <a:endParaRPr lang="lt-LT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3920" y="980728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IŠTRAUKOS</a:t>
            </a:r>
            <a:endParaRPr lang="lt-LT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5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515" y="242645"/>
            <a:ext cx="87129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„Beribė 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geismo laisvė neigia kitą žmogų ir atsisako bet kokio gailesčio</a:t>
            </a:r>
            <a:r>
              <a:rPr lang="lt-LT" sz="25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.“</a:t>
            </a:r>
            <a:r>
              <a:rPr lang="lt-LT" sz="25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611560" y="1915085"/>
            <a:ext cx="784887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„Turėjimo </a:t>
            </a:r>
            <a:r>
              <a:rPr lang="lt-L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aistra tėra kita troškimo kuo ilgiau išlikti forma; būtent ji provokuoja bejėgį meilės kliedesį. </a:t>
            </a:r>
            <a:r>
              <a:rPr lang="lt-LT" sz="4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Nė viena būtybė, </a:t>
            </a:r>
            <a:r>
              <a:rPr lang="lt-L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net pati mylimiausia ir mums atsakanti dar didesne meile, niekada </a:t>
            </a:r>
            <a:r>
              <a:rPr lang="lt-LT" sz="4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nepriklauso mums</a:t>
            </a:r>
            <a:r>
              <a:rPr lang="lt-L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.“</a:t>
            </a:r>
            <a:r>
              <a:rPr lang="lt-L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 </a:t>
            </a:r>
            <a:endParaRPr lang="lt-L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24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40301" b="81650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8264" y="645333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i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Albert Camus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611559" y="692696"/>
            <a:ext cx="784887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PABAIGA</a:t>
            </a:r>
          </a:p>
          <a:p>
            <a:pPr algn="ctr"/>
            <a:endParaRPr lang="lt-LT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lt-LT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AČIŪ UŽ DĖMESĮ</a:t>
            </a:r>
            <a:endParaRPr lang="lt-LT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5122" name="Picture 2" descr="http://lyc-george-sand-la-chatre.tice.ac-orleans-tours.fr/eva/sites/lyc-george-sand-la-chatre/IMG/jpg/cam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416" y="3416942"/>
            <a:ext cx="3381165" cy="319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33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714</Words>
  <Application>Microsoft Office PowerPoint</Application>
  <PresentationFormat>Demonstracija ekrane (4:3)</PresentationFormat>
  <Paragraphs>115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0" baseType="lpstr">
      <vt:lpstr>Office Theme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Company>Krokoz™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Agne</dc:creator>
  <cp:lastModifiedBy>Vartotojas</cp:lastModifiedBy>
  <cp:revision>30</cp:revision>
  <dcterms:created xsi:type="dcterms:W3CDTF">2014-01-14T23:59:50Z</dcterms:created>
  <dcterms:modified xsi:type="dcterms:W3CDTF">2014-01-16T10:26:17Z</dcterms:modified>
</cp:coreProperties>
</file>