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8" r:id="rId5"/>
    <p:sldId id="260" r:id="rId6"/>
    <p:sldId id="262" r:id="rId7"/>
    <p:sldId id="259" r:id="rId8"/>
    <p:sldId id="261" r:id="rId9"/>
    <p:sldId id="263" r:id="rId10"/>
    <p:sldId id="265" r:id="rId11"/>
    <p:sldId id="266"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11" autoAdjust="0"/>
    <p:restoredTop sz="94660"/>
  </p:normalViewPr>
  <p:slideViewPr>
    <p:cSldViewPr>
      <p:cViewPr varScale="1">
        <p:scale>
          <a:sx n="69" d="100"/>
          <a:sy n="69" d="100"/>
        </p:scale>
        <p:origin x="-8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A6F54336-4182-4AB2-8F9B-31419E5C8440}"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668F4-62A5-43D9-9187-A5537E0C4298}" type="datetimeFigureOut">
              <a:rPr lang="lt-LT" smtClean="0"/>
              <a:pPr/>
              <a:t>2013.11.05</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54336-4182-4AB2-8F9B-31419E5C8440}" type="slidenum">
              <a:rPr lang="lt-LT" smtClean="0"/>
              <a:pPr/>
              <a:t>‹#›</a:t>
            </a:fld>
            <a:endParaRPr lang="lt-LT"/>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lt/search?q=%C5%BDEMAITIJA&amp;source=lnms&amp;tbm=isch&amp;sa=X&amp;ei=Xbt3UoncIZe-sQTKsILoAw&amp;ved=0CAcQ_AUoAQ&amp;biw=2133&amp;bih=1087" TargetMode="External"/><Relationship Id="rId2" Type="http://schemas.openxmlformats.org/officeDocument/2006/relationships/hyperlink" Target="http://samogitia.mch.mii.lt/LITERATURA/prozpoet.lt.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a:bodyPr>
          <a:lstStyle/>
          <a:p>
            <a:r>
              <a:rPr lang="lt-LT" sz="8000" b="1" dirty="0" smtClean="0">
                <a:solidFill>
                  <a:schemeClr val="bg1"/>
                </a:solidFill>
                <a:latin typeface="Times New Roman" pitchFamily="18" charset="0"/>
                <a:cs typeface="Times New Roman" pitchFamily="18" charset="0"/>
              </a:rPr>
              <a:t>Žemaičių tarmė</a:t>
            </a:r>
            <a:endParaRPr lang="lt-LT" sz="8000" b="1" dirty="0">
              <a:solidFill>
                <a:schemeClr val="bg1"/>
              </a:solidFill>
              <a:latin typeface="Times New Roman" pitchFamily="18" charset="0"/>
              <a:cs typeface="Times New Roman" pitchFamily="18" charset="0"/>
            </a:endParaRPr>
          </a:p>
        </p:txBody>
      </p:sp>
      <p:sp>
        <p:nvSpPr>
          <p:cNvPr id="3" name="Paantraštė 2"/>
          <p:cNvSpPr>
            <a:spLocks noGrp="1"/>
          </p:cNvSpPr>
          <p:nvPr>
            <p:ph type="subTitle" idx="1"/>
          </p:nvPr>
        </p:nvSpPr>
        <p:spPr>
          <a:xfrm>
            <a:off x="3855368" y="5589240"/>
            <a:ext cx="5288632" cy="913656"/>
          </a:xfrm>
        </p:spPr>
        <p:txBody>
          <a:bodyPr>
            <a:normAutofit lnSpcReduction="10000"/>
          </a:bodyPr>
          <a:lstStyle/>
          <a:p>
            <a:pPr algn="l"/>
            <a:r>
              <a:rPr lang="lt-LT" sz="1600" dirty="0" smtClean="0">
                <a:solidFill>
                  <a:schemeClr val="bg1"/>
                </a:solidFill>
                <a:latin typeface="Times New Roman" pitchFamily="18" charset="0"/>
                <a:cs typeface="Times New Roman" pitchFamily="18" charset="0"/>
              </a:rPr>
              <a:t>Kaltinėnų Aleksandro Stulginskio gimnazijos</a:t>
            </a:r>
          </a:p>
          <a:p>
            <a:pPr algn="l"/>
            <a:r>
              <a:rPr lang="lt-LT" sz="1600" dirty="0" err="1" smtClean="0">
                <a:solidFill>
                  <a:schemeClr val="bg1"/>
                </a:solidFill>
                <a:latin typeface="Times New Roman" pitchFamily="18" charset="0"/>
                <a:cs typeface="Times New Roman" pitchFamily="18" charset="0"/>
              </a:rPr>
              <a:t>IIg</a:t>
            </a:r>
            <a:r>
              <a:rPr lang="lt-LT" sz="1600" dirty="0" smtClean="0">
                <a:solidFill>
                  <a:schemeClr val="bg1"/>
                </a:solidFill>
                <a:latin typeface="Times New Roman" pitchFamily="18" charset="0"/>
                <a:cs typeface="Times New Roman" pitchFamily="18" charset="0"/>
              </a:rPr>
              <a:t> klasės mokinė </a:t>
            </a:r>
          </a:p>
          <a:p>
            <a:pPr algn="l"/>
            <a:r>
              <a:rPr lang="lt-LT" sz="1600" dirty="0" smtClean="0">
                <a:solidFill>
                  <a:schemeClr val="bg1"/>
                </a:solidFill>
                <a:latin typeface="Times New Roman" pitchFamily="18" charset="0"/>
                <a:cs typeface="Times New Roman" pitchFamily="18" charset="0"/>
              </a:rPr>
              <a:t>Goda Gudinskaitė</a:t>
            </a:r>
            <a:endParaRPr lang="lt-LT" sz="16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smtClean="0">
                <a:solidFill>
                  <a:schemeClr val="bg1"/>
                </a:solidFill>
                <a:latin typeface="Times New Roman" pitchFamily="18" charset="0"/>
                <a:cs typeface="Times New Roman" pitchFamily="18" charset="0"/>
              </a:rPr>
              <a:t>Tikslas</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a:bodyPr>
          <a:lstStyle/>
          <a:p>
            <a:r>
              <a:rPr lang="lt-LT" sz="3000" dirty="0" smtClean="0">
                <a:solidFill>
                  <a:schemeClr val="bg1"/>
                </a:solidFill>
                <a:latin typeface="Times New Roman" pitchFamily="18" charset="0"/>
                <a:cs typeface="Times New Roman" pitchFamily="18" charset="0"/>
              </a:rPr>
              <a:t>Išsiaiškinsime, kaip atsirado žemaičių tarmė (pavadinimas).</a:t>
            </a:r>
          </a:p>
          <a:p>
            <a:r>
              <a:rPr lang="lt-LT" sz="3000" dirty="0" smtClean="0">
                <a:solidFill>
                  <a:schemeClr val="bg1"/>
                </a:solidFill>
                <a:latin typeface="Times New Roman" pitchFamily="18" charset="0"/>
                <a:cs typeface="Times New Roman" pitchFamily="18" charset="0"/>
              </a:rPr>
              <a:t>Įsidėmėsime svarbiausias žemaičių tarmės ypatybes.</a:t>
            </a:r>
          </a:p>
          <a:p>
            <a:r>
              <a:rPr lang="lt-LT" sz="3000" dirty="0" smtClean="0">
                <a:solidFill>
                  <a:schemeClr val="bg1"/>
                </a:solidFill>
                <a:latin typeface="Times New Roman" pitchFamily="18" charset="0"/>
                <a:cs typeface="Times New Roman" pitchFamily="18" charset="0"/>
              </a:rPr>
              <a:t>Sužinosime, kaip skirstoma žemaičių tarmė.</a:t>
            </a:r>
            <a:endParaRPr lang="lt-LT" sz="30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1"/>
                </a:solidFill>
                <a:latin typeface="Times New Roman" pitchFamily="18" charset="0"/>
                <a:cs typeface="Times New Roman" pitchFamily="18" charset="0"/>
              </a:rPr>
              <a:t>Žemaičių tarmės vardas</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23528" y="1628800"/>
            <a:ext cx="4402832" cy="4857403"/>
          </a:xfrm>
        </p:spPr>
        <p:txBody>
          <a:bodyPr>
            <a:normAutofit fontScale="92500" lnSpcReduction="20000"/>
          </a:bodyPr>
          <a:lstStyle/>
          <a:p>
            <a:pPr>
              <a:buNone/>
            </a:pPr>
            <a:r>
              <a:rPr lang="lt-LT" dirty="0" smtClean="0">
                <a:solidFill>
                  <a:schemeClr val="bg1"/>
                </a:solidFill>
                <a:latin typeface="Times New Roman" pitchFamily="18" charset="0"/>
                <a:cs typeface="Times New Roman" pitchFamily="18" charset="0"/>
              </a:rPr>
              <a:t>Daugelis linkę manyti, jog žemaičių tarmės vardas padarytas iš būdvardžio </a:t>
            </a:r>
            <a:r>
              <a:rPr lang="lt-LT" b="1" dirty="0" smtClean="0">
                <a:solidFill>
                  <a:schemeClr val="bg1"/>
                </a:solidFill>
                <a:latin typeface="Times New Roman" pitchFamily="18" charset="0"/>
                <a:cs typeface="Times New Roman" pitchFamily="18" charset="0"/>
              </a:rPr>
              <a:t>žemas</a:t>
            </a:r>
            <a:r>
              <a:rPr lang="lt-LT" dirty="0" smtClean="0">
                <a:solidFill>
                  <a:schemeClr val="bg1"/>
                </a:solidFill>
                <a:latin typeface="Times New Roman" pitchFamily="18" charset="0"/>
                <a:cs typeface="Times New Roman" pitchFamily="18" charset="0"/>
              </a:rPr>
              <a:t>. Tačiau nesunku pastebėti, kad dabar šis aiškinimas geografiškai netikslus. Juk žemaičiai šiandien apgyvenę aukštesnes Lietuvos vietas. Jų tarmės branduolys yra Telšių aukštumose. </a:t>
            </a:r>
            <a:endParaRPr lang="lt-LT" dirty="0">
              <a:solidFill>
                <a:schemeClr val="bg1"/>
              </a:solidFill>
              <a:latin typeface="Times New Roman" pitchFamily="18" charset="0"/>
              <a:cs typeface="Times New Roman" pitchFamily="18" charset="0"/>
            </a:endParaRPr>
          </a:p>
        </p:txBody>
      </p:sp>
      <p:pic>
        <p:nvPicPr>
          <p:cNvPr id="2050" name="Picture 2" descr="http://samogitia.mch.mii.lt/images/sknyga14.jpg"/>
          <p:cNvPicPr>
            <a:picLocks noChangeAspect="1" noChangeArrowheads="1"/>
          </p:cNvPicPr>
          <p:nvPr/>
        </p:nvPicPr>
        <p:blipFill>
          <a:blip r:embed="rId2" cstate="print"/>
          <a:srcRect/>
          <a:stretch>
            <a:fillRect/>
          </a:stretch>
        </p:blipFill>
        <p:spPr bwMode="auto">
          <a:xfrm>
            <a:off x="4499992" y="2060848"/>
            <a:ext cx="4490832" cy="2924547"/>
          </a:xfrm>
          <a:prstGeom prst="rect">
            <a:avLst/>
          </a:prstGeom>
          <a:noFill/>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1"/>
                </a:solidFill>
                <a:latin typeface="Times New Roman" pitchFamily="18" charset="0"/>
                <a:cs typeface="Times New Roman" pitchFamily="18" charset="0"/>
              </a:rPr>
              <a:t>Žemaičių tarmė</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a:bodyPr>
          <a:lstStyle/>
          <a:p>
            <a:r>
              <a:rPr lang="lt-LT" sz="3000" dirty="0" smtClean="0">
                <a:solidFill>
                  <a:schemeClr val="bg1"/>
                </a:solidFill>
                <a:latin typeface="Times New Roman" pitchFamily="18" charset="0"/>
                <a:cs typeface="Times New Roman" pitchFamily="18" charset="0"/>
              </a:rPr>
              <a:t>Žemaičių tarmė yra sudėtingesnė negu aukštaičių ir nuo bendrinės kalbos skiriasi kur kas labiau.</a:t>
            </a:r>
          </a:p>
          <a:p>
            <a:r>
              <a:rPr lang="lt-LT" sz="3000" dirty="0" smtClean="0">
                <a:solidFill>
                  <a:schemeClr val="bg1"/>
                </a:solidFill>
                <a:latin typeface="Times New Roman" pitchFamily="18" charset="0"/>
                <a:cs typeface="Times New Roman" pitchFamily="18" charset="0"/>
              </a:rPr>
              <a:t>Žemaičių tarmė, lietuvių kalbos tarmė, kuria daugiausia šnekama Žemaitijoje (Vakarų Lietuva).</a:t>
            </a:r>
          </a:p>
          <a:p>
            <a:r>
              <a:rPr lang="lt-LT" sz="3000" dirty="0" smtClean="0">
                <a:solidFill>
                  <a:schemeClr val="bg1"/>
                </a:solidFill>
                <a:latin typeface="Times New Roman" pitchFamily="18" charset="0"/>
                <a:cs typeface="Times New Roman" pitchFamily="18" charset="0"/>
              </a:rPr>
              <a:t>Žemaičių tarmė yra viena iš pagrindinių lietuvių kalbos tarmių.</a:t>
            </a:r>
            <a:endParaRPr lang="lt-LT" sz="30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p:txBody>
          <a:bodyPr>
            <a:normAutofit/>
          </a:bodyPr>
          <a:lstStyle/>
          <a:p>
            <a:r>
              <a:rPr lang="lt-LT" sz="3000" dirty="0" smtClean="0">
                <a:solidFill>
                  <a:schemeClr val="bg1"/>
                </a:solidFill>
                <a:latin typeface="Times New Roman" pitchFamily="18" charset="0"/>
                <a:cs typeface="Times New Roman" pitchFamily="18" charset="0"/>
              </a:rPr>
              <a:t>Žemaičių kalba šiurkščia laikoma dėl kirčių.</a:t>
            </a:r>
          </a:p>
          <a:p>
            <a:r>
              <a:rPr lang="lt-LT" sz="3000" dirty="0" smtClean="0">
                <a:solidFill>
                  <a:schemeClr val="bg1"/>
                </a:solidFill>
                <a:latin typeface="Times New Roman" pitchFamily="18" charset="0"/>
                <a:cs typeface="Times New Roman" pitchFamily="18" charset="0"/>
              </a:rPr>
              <a:t>Žodyje yra bent du kirčiai, gali būti ir trys, todėl ta kalba atrodo kapota.</a:t>
            </a:r>
          </a:p>
          <a:p>
            <a:r>
              <a:rPr lang="lt-LT" sz="3000" dirty="0" smtClean="0">
                <a:solidFill>
                  <a:schemeClr val="bg1"/>
                </a:solidFill>
                <a:latin typeface="Times New Roman" pitchFamily="18" charset="0"/>
                <a:cs typeface="Times New Roman" pitchFamily="18" charset="0"/>
              </a:rPr>
              <a:t>Žodžiai trumpi, daug vienskiemenių žodžių, galūnės numetamos visur, kur tik įmanoma (</a:t>
            </a:r>
            <a:r>
              <a:rPr lang="lt-LT" sz="3000" dirty="0" err="1" smtClean="0">
                <a:solidFill>
                  <a:schemeClr val="bg1"/>
                </a:solidFill>
                <a:latin typeface="Times New Roman" pitchFamily="18" charset="0"/>
                <a:cs typeface="Times New Roman" pitchFamily="18" charset="0"/>
              </a:rPr>
              <a:t>pyns</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svysts</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vakars</a:t>
            </a:r>
            <a:r>
              <a:rPr lang="lt-LT" sz="3000" dirty="0" smtClean="0">
                <a:solidFill>
                  <a:schemeClr val="bg1"/>
                </a:solidFill>
                <a:latin typeface="Times New Roman" pitchFamily="18" charset="0"/>
                <a:cs typeface="Times New Roman" pitchFamily="18" charset="0"/>
              </a:rPr>
              <a:t>).</a:t>
            </a:r>
            <a:endParaRPr lang="lt-LT" sz="30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116632"/>
            <a:ext cx="8507288" cy="2187624"/>
          </a:xfrm>
        </p:spPr>
        <p:txBody>
          <a:bodyPr>
            <a:normAutofit/>
          </a:bodyPr>
          <a:lstStyle/>
          <a:p>
            <a:r>
              <a:rPr lang="lt-LT" sz="3600" b="1" dirty="0" smtClean="0">
                <a:solidFill>
                  <a:schemeClr val="bg1"/>
                </a:solidFill>
                <a:latin typeface="Times New Roman" pitchFamily="18" charset="0"/>
                <a:cs typeface="Times New Roman" pitchFamily="18" charset="0"/>
              </a:rPr>
              <a:t>Klaipėdos universiteto Humanitarinių mokslų fakulteto Baltų kalbotyros ir etnologijos docento Jono </a:t>
            </a:r>
            <a:r>
              <a:rPr lang="lt-LT" sz="3600" b="1" dirty="0" err="1" smtClean="0">
                <a:solidFill>
                  <a:schemeClr val="bg1"/>
                </a:solidFill>
                <a:latin typeface="Times New Roman" pitchFamily="18" charset="0"/>
                <a:cs typeface="Times New Roman" pitchFamily="18" charset="0"/>
              </a:rPr>
              <a:t>Bukančio</a:t>
            </a:r>
            <a:r>
              <a:rPr lang="lt-LT" sz="3600" b="1" dirty="0" smtClean="0">
                <a:solidFill>
                  <a:schemeClr val="bg1"/>
                </a:solidFill>
                <a:latin typeface="Times New Roman" pitchFamily="18" charset="0"/>
                <a:cs typeface="Times New Roman" pitchFamily="18" charset="0"/>
              </a:rPr>
              <a:t> mintys</a:t>
            </a:r>
            <a:endParaRPr lang="lt-LT" sz="3600"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95536" y="2060848"/>
            <a:ext cx="8219256" cy="3921299"/>
          </a:xfrm>
        </p:spPr>
        <p:txBody>
          <a:bodyPr>
            <a:noAutofit/>
          </a:bodyPr>
          <a:lstStyle/>
          <a:p>
            <a:pPr>
              <a:buNone/>
            </a:pPr>
            <a:r>
              <a:rPr lang="lt-LT" sz="3000" dirty="0" smtClean="0">
                <a:solidFill>
                  <a:schemeClr val="bg1"/>
                </a:solidFill>
                <a:latin typeface="Times New Roman" pitchFamily="18" charset="0"/>
                <a:cs typeface="Times New Roman" pitchFamily="18" charset="0"/>
              </a:rPr>
              <a:t>Paklaustas, kodėl žemaičiai taip skiriasi tarmėmis ir šnektomis, Jonas </a:t>
            </a:r>
            <a:r>
              <a:rPr lang="lt-LT" sz="3000" dirty="0" err="1" smtClean="0">
                <a:solidFill>
                  <a:schemeClr val="bg1"/>
                </a:solidFill>
                <a:latin typeface="Times New Roman" pitchFamily="18" charset="0"/>
                <a:cs typeface="Times New Roman" pitchFamily="18" charset="0"/>
              </a:rPr>
              <a:t>Bukančius</a:t>
            </a:r>
            <a:r>
              <a:rPr lang="lt-LT" sz="3000" dirty="0" smtClean="0">
                <a:solidFill>
                  <a:schemeClr val="bg1"/>
                </a:solidFill>
                <a:latin typeface="Times New Roman" pitchFamily="18" charset="0"/>
                <a:cs typeface="Times New Roman" pitchFamily="18" charset="0"/>
              </a:rPr>
              <a:t> atsakė:</a:t>
            </a:r>
            <a:r>
              <a:rPr lang="en-US" sz="3000" dirty="0" smtClean="0">
                <a:solidFill>
                  <a:schemeClr val="bg1"/>
                </a:solidFill>
                <a:latin typeface="Times New Roman" pitchFamily="18" charset="0"/>
                <a:cs typeface="Times New Roman" pitchFamily="18" charset="0"/>
              </a:rPr>
              <a:t> </a:t>
            </a:r>
            <a:r>
              <a:rPr lang="lt-LT" sz="3000" dirty="0" smtClean="0">
                <a:solidFill>
                  <a:schemeClr val="bg1"/>
                </a:solidFill>
                <a:latin typeface="Times New Roman" pitchFamily="18" charset="0"/>
                <a:cs typeface="Times New Roman" pitchFamily="18" charset="0"/>
              </a:rPr>
              <a:t>,, Greičiausiai dėl kaimynų. Šiaurės žemaičiai, ypač kretingiškiai, perėmė nemažai kuršių kalbos savybių, vakarų žemaičiai maišėsi su kuršiais, dar ir su vokiečiais. Svetimom kalbom kalbančių kaimynų neturėjo tik pietų žemaičiai. Jie maišėsi tik su kitais žemaičiais ir aukštaičiais, todėl atrodo, kad bus išlaikę daugiausia senųjų žemaičių ypatybių”.</a:t>
            </a:r>
            <a:endParaRPr lang="lt-LT" sz="30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1"/>
                </a:solidFill>
                <a:latin typeface="Times New Roman" pitchFamily="18" charset="0"/>
                <a:cs typeface="Times New Roman" pitchFamily="18" charset="0"/>
              </a:rPr>
              <a:t>Žemaičių tarmės skirstymas</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r>
              <a:rPr lang="lt-LT" sz="3000" dirty="0" smtClean="0">
                <a:solidFill>
                  <a:schemeClr val="bg1"/>
                </a:solidFill>
                <a:latin typeface="Times New Roman" pitchFamily="18" charset="0"/>
                <a:cs typeface="Times New Roman" pitchFamily="18" charset="0"/>
              </a:rPr>
              <a:t>Žemaičių tarmė pagal </a:t>
            </a:r>
            <a:r>
              <a:rPr lang="lt-LT" sz="3000" dirty="0" err="1" smtClean="0">
                <a:solidFill>
                  <a:schemeClr val="bg1"/>
                </a:solidFill>
                <a:latin typeface="Times New Roman" pitchFamily="18" charset="0"/>
                <a:cs typeface="Times New Roman" pitchFamily="18" charset="0"/>
              </a:rPr>
              <a:t>ie</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uo</a:t>
            </a:r>
            <a:r>
              <a:rPr lang="lt-LT" sz="3000" dirty="0" smtClean="0">
                <a:solidFill>
                  <a:schemeClr val="bg1"/>
                </a:solidFill>
                <a:latin typeface="Times New Roman" pitchFamily="18" charset="0"/>
                <a:cs typeface="Times New Roman" pitchFamily="18" charset="0"/>
              </a:rPr>
              <a:t> tarimą yra skirstoma į:</a:t>
            </a:r>
          </a:p>
          <a:p>
            <a:r>
              <a:rPr lang="lt-LT" sz="3000" dirty="0" smtClean="0">
                <a:solidFill>
                  <a:schemeClr val="bg1"/>
                </a:solidFill>
                <a:latin typeface="Times New Roman" pitchFamily="18" charset="0"/>
                <a:cs typeface="Times New Roman" pitchFamily="18" charset="0"/>
              </a:rPr>
              <a:t>Vakarų žemaičius- </a:t>
            </a:r>
            <a:r>
              <a:rPr lang="lt-LT" sz="3000" dirty="0" err="1" smtClean="0">
                <a:solidFill>
                  <a:schemeClr val="bg1"/>
                </a:solidFill>
                <a:latin typeface="Times New Roman" pitchFamily="18" charset="0"/>
                <a:cs typeface="Times New Roman" pitchFamily="18" charset="0"/>
              </a:rPr>
              <a:t>vėns</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vėta</a:t>
            </a:r>
            <a:r>
              <a:rPr lang="lt-LT" sz="3000" dirty="0" smtClean="0">
                <a:solidFill>
                  <a:schemeClr val="bg1"/>
                </a:solidFill>
                <a:latin typeface="Times New Roman" pitchFamily="18" charset="0"/>
                <a:cs typeface="Times New Roman" pitchFamily="18" charset="0"/>
              </a:rPr>
              <a:t>;</a:t>
            </a:r>
          </a:p>
          <a:p>
            <a:r>
              <a:rPr lang="lt-LT" sz="3000" dirty="0" smtClean="0">
                <a:solidFill>
                  <a:schemeClr val="bg1"/>
                </a:solidFill>
                <a:latin typeface="Times New Roman" pitchFamily="18" charset="0"/>
                <a:cs typeface="Times New Roman" pitchFamily="18" charset="0"/>
              </a:rPr>
              <a:t>Pietų žemaičius (dar skirstoma į: varniškius ir raseiniškius)- </a:t>
            </a:r>
            <a:r>
              <a:rPr lang="lt-LT" sz="3000" dirty="0" err="1" smtClean="0">
                <a:solidFill>
                  <a:schemeClr val="bg1"/>
                </a:solidFill>
                <a:latin typeface="Times New Roman" pitchFamily="18" charset="0"/>
                <a:cs typeface="Times New Roman" pitchFamily="18" charset="0"/>
              </a:rPr>
              <a:t>pyns</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dūna</a:t>
            </a:r>
            <a:r>
              <a:rPr lang="lt-LT" sz="3000" dirty="0" smtClean="0">
                <a:solidFill>
                  <a:schemeClr val="bg1"/>
                </a:solidFill>
                <a:latin typeface="Times New Roman" pitchFamily="18" charset="0"/>
                <a:cs typeface="Times New Roman" pitchFamily="18" charset="0"/>
              </a:rPr>
              <a:t>;</a:t>
            </a:r>
          </a:p>
          <a:p>
            <a:r>
              <a:rPr lang="lt-LT" sz="3000" dirty="0" smtClean="0">
                <a:solidFill>
                  <a:schemeClr val="bg1"/>
                </a:solidFill>
                <a:latin typeface="Times New Roman" pitchFamily="18" charset="0"/>
                <a:cs typeface="Times New Roman" pitchFamily="18" charset="0"/>
              </a:rPr>
              <a:t>Šiaurės žemaičius (dar skirstoma į: kretingiškius ir telšiškius)- </a:t>
            </a:r>
            <a:r>
              <a:rPr lang="lt-LT" sz="3000" dirty="0" err="1" smtClean="0">
                <a:solidFill>
                  <a:schemeClr val="bg1"/>
                </a:solidFill>
                <a:latin typeface="Times New Roman" pitchFamily="18" charset="0"/>
                <a:cs typeface="Times New Roman" pitchFamily="18" charset="0"/>
              </a:rPr>
              <a:t>pėins</a:t>
            </a:r>
            <a:r>
              <a:rPr lang="lt-LT" sz="3000" dirty="0" smtClean="0">
                <a:solidFill>
                  <a:schemeClr val="bg1"/>
                </a:solidFill>
                <a:latin typeface="Times New Roman" pitchFamily="18" charset="0"/>
                <a:cs typeface="Times New Roman" pitchFamily="18" charset="0"/>
              </a:rPr>
              <a:t>, </a:t>
            </a:r>
            <a:r>
              <a:rPr lang="lt-LT" sz="3000" dirty="0" err="1" smtClean="0">
                <a:solidFill>
                  <a:schemeClr val="bg1"/>
                </a:solidFill>
                <a:latin typeface="Times New Roman" pitchFamily="18" charset="0"/>
                <a:cs typeface="Times New Roman" pitchFamily="18" charset="0"/>
              </a:rPr>
              <a:t>kėits</a:t>
            </a:r>
            <a:r>
              <a:rPr lang="lt-LT" sz="3000" dirty="0" smtClean="0">
                <a:solidFill>
                  <a:schemeClr val="bg1"/>
                </a:solidFill>
                <a:latin typeface="Times New Roman" pitchFamily="18" charset="0"/>
                <a:cs typeface="Times New Roman" pitchFamily="18" charset="0"/>
              </a:rPr>
              <a:t>.</a:t>
            </a:r>
          </a:p>
          <a:p>
            <a:pPr>
              <a:buNone/>
            </a:pPr>
            <a:endParaRPr lang="lt-LT"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1"/>
                </a:solidFill>
                <a:latin typeface="Times New Roman" pitchFamily="18" charset="0"/>
                <a:cs typeface="Times New Roman" pitchFamily="18" charset="0"/>
              </a:rPr>
              <a:t>Žemaičių tarmės ypatybės</a:t>
            </a:r>
            <a:endParaRPr lang="lt-LT" b="1" dirty="0">
              <a:solidFill>
                <a:schemeClr val="bg1"/>
              </a:solidFill>
              <a:latin typeface="Times New Roman" pitchFamily="18" charset="0"/>
              <a:cs typeface="Times New Roman" pitchFamily="18" charset="0"/>
            </a:endParaRPr>
          </a:p>
        </p:txBody>
      </p:sp>
      <p:graphicFrame>
        <p:nvGraphicFramePr>
          <p:cNvPr id="4" name="Turinio vietos rezervavimo ženklas 3"/>
          <p:cNvGraphicFramePr>
            <a:graphicFrameLocks noGrp="1"/>
          </p:cNvGraphicFramePr>
          <p:nvPr>
            <p:ph idx="1"/>
          </p:nvPr>
        </p:nvGraphicFramePr>
        <p:xfrm>
          <a:off x="755576" y="1556792"/>
          <a:ext cx="7776864" cy="4400165"/>
        </p:xfrm>
        <a:graphic>
          <a:graphicData uri="http://schemas.openxmlformats.org/drawingml/2006/table">
            <a:tbl>
              <a:tblPr firstRow="1" bandRow="1">
                <a:tableStyleId>{5C22544A-7EE6-4342-B048-85BDC9FD1C3A}</a:tableStyleId>
              </a:tblPr>
              <a:tblGrid>
                <a:gridCol w="7776864"/>
              </a:tblGrid>
              <a:tr h="476228">
                <a:tc>
                  <a:txBody>
                    <a:bodyPr/>
                    <a:lstStyle/>
                    <a:p>
                      <a:pPr algn="ctr"/>
                      <a:r>
                        <a:rPr lang="lt-LT" sz="2400" dirty="0" smtClean="0">
                          <a:solidFill>
                            <a:schemeClr val="bg1"/>
                          </a:solidFill>
                          <a:latin typeface="Times New Roman" pitchFamily="18" charset="0"/>
                          <a:cs typeface="Times New Roman" pitchFamily="18" charset="0"/>
                        </a:rPr>
                        <a:t>Kai kurios žemaičių tarmės</a:t>
                      </a:r>
                      <a:r>
                        <a:rPr lang="lt-LT" sz="2400" baseline="0" dirty="0" smtClean="0">
                          <a:solidFill>
                            <a:schemeClr val="bg1"/>
                          </a:solidFill>
                          <a:latin typeface="Times New Roman" pitchFamily="18" charset="0"/>
                          <a:cs typeface="Times New Roman" pitchFamily="18" charset="0"/>
                        </a:rPr>
                        <a:t> ypatybės</a:t>
                      </a:r>
                      <a:endParaRPr lang="lt-LT" sz="2400" dirty="0">
                        <a:solidFill>
                          <a:schemeClr val="bg1"/>
                        </a:solidFill>
                        <a:latin typeface="Times New Roman" pitchFamily="18" charset="0"/>
                        <a:cs typeface="Times New Roman" pitchFamily="18" charset="0"/>
                      </a:endParaRPr>
                    </a:p>
                  </a:txBody>
                  <a:tcPr/>
                </a:tc>
              </a:tr>
              <a:tr h="476228">
                <a:tc>
                  <a:txBody>
                    <a:bodyPr/>
                    <a:lstStyle/>
                    <a:p>
                      <a:r>
                        <a:rPr lang="lt-LT" sz="2400" dirty="0" smtClean="0">
                          <a:solidFill>
                            <a:schemeClr val="bg1"/>
                          </a:solidFill>
                          <a:latin typeface="Times New Roman" pitchFamily="18" charset="0"/>
                          <a:cs typeface="Times New Roman" pitchFamily="18" charset="0"/>
                        </a:rPr>
                        <a:t>Kamieno</a:t>
                      </a:r>
                      <a:r>
                        <a:rPr lang="lt-LT" sz="2400" baseline="0" dirty="0" smtClean="0">
                          <a:solidFill>
                            <a:schemeClr val="bg1"/>
                          </a:solidFill>
                          <a:latin typeface="Times New Roman" pitchFamily="18" charset="0"/>
                          <a:cs typeface="Times New Roman" pitchFamily="18" charset="0"/>
                        </a:rPr>
                        <a:t> ir kirčiuotos galūnės balsiai </a:t>
                      </a:r>
                      <a:r>
                        <a:rPr lang="lt-LT" sz="2400" baseline="0" dirty="0" err="1" smtClean="0">
                          <a:solidFill>
                            <a:schemeClr val="bg1"/>
                          </a:solidFill>
                          <a:latin typeface="Times New Roman" pitchFamily="18" charset="0"/>
                          <a:cs typeface="Times New Roman" pitchFamily="18" charset="0"/>
                        </a:rPr>
                        <a:t>o,ė</a:t>
                      </a:r>
                      <a:r>
                        <a:rPr lang="lt-LT" sz="2400" baseline="0" dirty="0" smtClean="0">
                          <a:solidFill>
                            <a:schemeClr val="bg1"/>
                          </a:solidFill>
                          <a:latin typeface="Times New Roman" pitchFamily="18" charset="0"/>
                          <a:cs typeface="Times New Roman" pitchFamily="18" charset="0"/>
                        </a:rPr>
                        <a:t> verčiami </a:t>
                      </a:r>
                      <a:r>
                        <a:rPr lang="lt-LT" sz="2400" baseline="0" dirty="0" err="1" smtClean="0">
                          <a:solidFill>
                            <a:schemeClr val="bg1"/>
                          </a:solidFill>
                          <a:latin typeface="Times New Roman" pitchFamily="18" charset="0"/>
                          <a:cs typeface="Times New Roman" pitchFamily="18" charset="0"/>
                        </a:rPr>
                        <a:t>uo</a:t>
                      </a:r>
                      <a:r>
                        <a:rPr lang="lt-LT" sz="2400" baseline="0" dirty="0" smtClean="0">
                          <a:solidFill>
                            <a:schemeClr val="bg1"/>
                          </a:solidFill>
                          <a:latin typeface="Times New Roman" pitchFamily="18" charset="0"/>
                          <a:cs typeface="Times New Roman" pitchFamily="18" charset="0"/>
                        </a:rPr>
                        <a:t>, </a:t>
                      </a:r>
                      <a:r>
                        <a:rPr lang="lt-LT" sz="2400" baseline="0" dirty="0" err="1" smtClean="0">
                          <a:solidFill>
                            <a:schemeClr val="bg1"/>
                          </a:solidFill>
                          <a:latin typeface="Times New Roman" pitchFamily="18" charset="0"/>
                          <a:cs typeface="Times New Roman" pitchFamily="18" charset="0"/>
                        </a:rPr>
                        <a:t>ie</a:t>
                      </a:r>
                      <a:r>
                        <a:rPr lang="lt-LT" sz="2400" baseline="0" dirty="0" smtClean="0">
                          <a:solidFill>
                            <a:schemeClr val="bg1"/>
                          </a:solidFill>
                          <a:latin typeface="Times New Roman" pitchFamily="18" charset="0"/>
                          <a:cs typeface="Times New Roman" pitchFamily="18" charset="0"/>
                        </a:rPr>
                        <a:t>.</a:t>
                      </a:r>
                      <a:endParaRPr lang="lt-LT" sz="2400" dirty="0">
                        <a:solidFill>
                          <a:schemeClr val="bg1"/>
                        </a:solidFill>
                        <a:latin typeface="Times New Roman" pitchFamily="18" charset="0"/>
                        <a:cs typeface="Times New Roman" pitchFamily="18" charset="0"/>
                      </a:endParaRPr>
                    </a:p>
                  </a:txBody>
                  <a:tcPr/>
                </a:tc>
              </a:tr>
              <a:tr h="476228">
                <a:tc>
                  <a:txBody>
                    <a:bodyPr/>
                    <a:lstStyle/>
                    <a:p>
                      <a:r>
                        <a:rPr lang="lt-LT" sz="2400" dirty="0" smtClean="0">
                          <a:solidFill>
                            <a:schemeClr val="bg1"/>
                          </a:solidFill>
                          <a:latin typeface="Times New Roman" pitchFamily="18" charset="0"/>
                          <a:cs typeface="Times New Roman" pitchFamily="18" charset="0"/>
                        </a:rPr>
                        <a:t>Vietoj ai,</a:t>
                      </a:r>
                      <a:r>
                        <a:rPr lang="lt-LT" sz="2400" baseline="0" dirty="0" smtClean="0">
                          <a:solidFill>
                            <a:schemeClr val="bg1"/>
                          </a:solidFill>
                          <a:latin typeface="Times New Roman" pitchFamily="18" charset="0"/>
                          <a:cs typeface="Times New Roman" pitchFamily="18" charset="0"/>
                        </a:rPr>
                        <a:t> ei linkstama tarti ilguosius balsius a, e.</a:t>
                      </a:r>
                    </a:p>
                  </a:txBody>
                  <a:tcPr/>
                </a:tc>
              </a:tr>
              <a:tr h="821982">
                <a:tc>
                  <a:txBody>
                    <a:bodyPr/>
                    <a:lstStyle/>
                    <a:p>
                      <a:r>
                        <a:rPr lang="lt-LT" sz="2400" dirty="0" smtClean="0">
                          <a:solidFill>
                            <a:schemeClr val="bg1"/>
                          </a:solidFill>
                          <a:latin typeface="Times New Roman" pitchFamily="18" charset="0"/>
                          <a:cs typeface="Times New Roman" pitchFamily="18" charset="0"/>
                        </a:rPr>
                        <a:t>Pietryčiuose dvigarsiai </a:t>
                      </a:r>
                      <a:r>
                        <a:rPr lang="lt-LT" sz="2400" dirty="0" err="1" smtClean="0">
                          <a:solidFill>
                            <a:schemeClr val="bg1"/>
                          </a:solidFill>
                          <a:latin typeface="Times New Roman" pitchFamily="18" charset="0"/>
                          <a:cs typeface="Times New Roman" pitchFamily="18" charset="0"/>
                        </a:rPr>
                        <a:t>an</a:t>
                      </a:r>
                      <a:r>
                        <a:rPr lang="lt-LT" sz="2400" dirty="0" smtClean="0">
                          <a:solidFill>
                            <a:schemeClr val="bg1"/>
                          </a:solidFill>
                          <a:latin typeface="Times New Roman" pitchFamily="18" charset="0"/>
                          <a:cs typeface="Times New Roman" pitchFamily="18" charset="0"/>
                        </a:rPr>
                        <a:t>, am, </a:t>
                      </a:r>
                      <a:r>
                        <a:rPr lang="lt-LT" sz="2400" dirty="0" err="1" smtClean="0">
                          <a:solidFill>
                            <a:schemeClr val="bg1"/>
                          </a:solidFill>
                          <a:latin typeface="Times New Roman" pitchFamily="18" charset="0"/>
                          <a:cs typeface="Times New Roman" pitchFamily="18" charset="0"/>
                        </a:rPr>
                        <a:t>en</a:t>
                      </a:r>
                      <a:r>
                        <a:rPr lang="lt-LT" sz="2400" dirty="0" smtClean="0">
                          <a:solidFill>
                            <a:schemeClr val="bg1"/>
                          </a:solidFill>
                          <a:latin typeface="Times New Roman" pitchFamily="18" charset="0"/>
                          <a:cs typeface="Times New Roman" pitchFamily="18" charset="0"/>
                        </a:rPr>
                        <a:t>, </a:t>
                      </a:r>
                      <a:r>
                        <a:rPr lang="lt-LT" sz="2400" dirty="0" err="1" smtClean="0">
                          <a:solidFill>
                            <a:schemeClr val="bg1"/>
                          </a:solidFill>
                          <a:latin typeface="Times New Roman" pitchFamily="18" charset="0"/>
                          <a:cs typeface="Times New Roman" pitchFamily="18" charset="0"/>
                        </a:rPr>
                        <a:t>em</a:t>
                      </a:r>
                      <a:r>
                        <a:rPr lang="lt-LT" sz="2400" dirty="0" smtClean="0">
                          <a:solidFill>
                            <a:schemeClr val="bg1"/>
                          </a:solidFill>
                          <a:latin typeface="Times New Roman" pitchFamily="18" charset="0"/>
                          <a:cs typeface="Times New Roman" pitchFamily="18" charset="0"/>
                        </a:rPr>
                        <a:t> išlaikomi arba verčiami </a:t>
                      </a:r>
                      <a:r>
                        <a:rPr lang="lt-LT" sz="2400" dirty="0" err="1" smtClean="0">
                          <a:solidFill>
                            <a:schemeClr val="bg1"/>
                          </a:solidFill>
                          <a:latin typeface="Times New Roman" pitchFamily="18" charset="0"/>
                          <a:cs typeface="Times New Roman" pitchFamily="18" charset="0"/>
                        </a:rPr>
                        <a:t>un</a:t>
                      </a:r>
                      <a:r>
                        <a:rPr lang="lt-LT" sz="2400" dirty="0" smtClean="0">
                          <a:solidFill>
                            <a:schemeClr val="bg1"/>
                          </a:solidFill>
                          <a:latin typeface="Times New Roman" pitchFamily="18" charset="0"/>
                          <a:cs typeface="Times New Roman" pitchFamily="18" charset="0"/>
                        </a:rPr>
                        <a:t>, </a:t>
                      </a:r>
                      <a:r>
                        <a:rPr lang="lt-LT" sz="2400" dirty="0" err="1" smtClean="0">
                          <a:solidFill>
                            <a:schemeClr val="bg1"/>
                          </a:solidFill>
                          <a:latin typeface="Times New Roman" pitchFamily="18" charset="0"/>
                          <a:cs typeface="Times New Roman" pitchFamily="18" charset="0"/>
                        </a:rPr>
                        <a:t>um</a:t>
                      </a:r>
                      <a:r>
                        <a:rPr lang="lt-LT" sz="2400" dirty="0" smtClean="0">
                          <a:solidFill>
                            <a:schemeClr val="bg1"/>
                          </a:solidFill>
                          <a:latin typeface="Times New Roman" pitchFamily="18" charset="0"/>
                          <a:cs typeface="Times New Roman" pitchFamily="18" charset="0"/>
                        </a:rPr>
                        <a:t>, </a:t>
                      </a:r>
                      <a:r>
                        <a:rPr lang="lt-LT" sz="2400" dirty="0" err="1" smtClean="0">
                          <a:solidFill>
                            <a:schemeClr val="bg1"/>
                          </a:solidFill>
                          <a:latin typeface="Times New Roman" pitchFamily="18" charset="0"/>
                          <a:cs typeface="Times New Roman" pitchFamily="18" charset="0"/>
                        </a:rPr>
                        <a:t>in</a:t>
                      </a:r>
                      <a:r>
                        <a:rPr lang="lt-LT" sz="2400" dirty="0" smtClean="0">
                          <a:solidFill>
                            <a:schemeClr val="bg1"/>
                          </a:solidFill>
                          <a:latin typeface="Times New Roman" pitchFamily="18" charset="0"/>
                          <a:cs typeface="Times New Roman" pitchFamily="18" charset="0"/>
                        </a:rPr>
                        <a:t>, </a:t>
                      </a:r>
                      <a:r>
                        <a:rPr lang="lt-LT" sz="2400" dirty="0" err="1" smtClean="0">
                          <a:solidFill>
                            <a:schemeClr val="bg1"/>
                          </a:solidFill>
                          <a:latin typeface="Times New Roman" pitchFamily="18" charset="0"/>
                          <a:cs typeface="Times New Roman" pitchFamily="18" charset="0"/>
                        </a:rPr>
                        <a:t>im</a:t>
                      </a:r>
                      <a:r>
                        <a:rPr lang="lt-LT" sz="2400" dirty="0" smtClean="0">
                          <a:solidFill>
                            <a:schemeClr val="bg1"/>
                          </a:solidFill>
                          <a:latin typeface="Times New Roman" pitchFamily="18" charset="0"/>
                          <a:cs typeface="Times New Roman" pitchFamily="18" charset="0"/>
                        </a:rPr>
                        <a:t>, kitur</a:t>
                      </a:r>
                      <a:r>
                        <a:rPr lang="lt-LT" sz="2400" baseline="0" dirty="0" smtClean="0">
                          <a:solidFill>
                            <a:schemeClr val="bg1"/>
                          </a:solidFill>
                          <a:latin typeface="Times New Roman" pitchFamily="18" charset="0"/>
                          <a:cs typeface="Times New Roman" pitchFamily="18" charset="0"/>
                        </a:rPr>
                        <a:t> vietoj jų tariami </a:t>
                      </a:r>
                      <a:r>
                        <a:rPr lang="lt-LT" sz="2400" baseline="0" dirty="0" err="1" smtClean="0">
                          <a:solidFill>
                            <a:schemeClr val="bg1"/>
                          </a:solidFill>
                          <a:latin typeface="Times New Roman" pitchFamily="18" charset="0"/>
                          <a:cs typeface="Times New Roman" pitchFamily="18" charset="0"/>
                        </a:rPr>
                        <a:t>on</a:t>
                      </a:r>
                      <a:r>
                        <a:rPr lang="lt-LT" sz="2400" baseline="0" dirty="0" smtClean="0">
                          <a:solidFill>
                            <a:schemeClr val="bg1"/>
                          </a:solidFill>
                          <a:latin typeface="Times New Roman" pitchFamily="18" charset="0"/>
                          <a:cs typeface="Times New Roman" pitchFamily="18" charset="0"/>
                        </a:rPr>
                        <a:t>, </a:t>
                      </a:r>
                      <a:r>
                        <a:rPr lang="lt-LT" sz="2400" baseline="0" dirty="0" err="1" smtClean="0">
                          <a:solidFill>
                            <a:schemeClr val="bg1"/>
                          </a:solidFill>
                          <a:latin typeface="Times New Roman" pitchFamily="18" charset="0"/>
                          <a:cs typeface="Times New Roman" pitchFamily="18" charset="0"/>
                        </a:rPr>
                        <a:t>om</a:t>
                      </a:r>
                      <a:r>
                        <a:rPr lang="lt-LT" sz="2400" baseline="0" dirty="0" smtClean="0">
                          <a:solidFill>
                            <a:schemeClr val="bg1"/>
                          </a:solidFill>
                          <a:latin typeface="Times New Roman" pitchFamily="18" charset="0"/>
                          <a:cs typeface="Times New Roman" pitchFamily="18" charset="0"/>
                        </a:rPr>
                        <a:t>, </a:t>
                      </a:r>
                      <a:r>
                        <a:rPr lang="lt-LT" sz="2400" baseline="0" dirty="0" err="1" smtClean="0">
                          <a:solidFill>
                            <a:schemeClr val="bg1"/>
                          </a:solidFill>
                          <a:latin typeface="Times New Roman" pitchFamily="18" charset="0"/>
                          <a:cs typeface="Times New Roman" pitchFamily="18" charset="0"/>
                        </a:rPr>
                        <a:t>ėn</a:t>
                      </a:r>
                      <a:r>
                        <a:rPr lang="lt-LT" sz="2400" baseline="0" dirty="0" smtClean="0">
                          <a:solidFill>
                            <a:schemeClr val="bg1"/>
                          </a:solidFill>
                          <a:latin typeface="Times New Roman" pitchFamily="18" charset="0"/>
                          <a:cs typeface="Times New Roman" pitchFamily="18" charset="0"/>
                        </a:rPr>
                        <a:t>, </a:t>
                      </a:r>
                      <a:r>
                        <a:rPr lang="lt-LT" sz="2400" baseline="0" dirty="0" err="1" smtClean="0">
                          <a:solidFill>
                            <a:schemeClr val="bg1"/>
                          </a:solidFill>
                          <a:latin typeface="Times New Roman" pitchFamily="18" charset="0"/>
                          <a:cs typeface="Times New Roman" pitchFamily="18" charset="0"/>
                        </a:rPr>
                        <a:t>ėm</a:t>
                      </a:r>
                      <a:r>
                        <a:rPr lang="lt-LT" sz="2400" baseline="0" dirty="0" smtClean="0">
                          <a:solidFill>
                            <a:schemeClr val="bg1"/>
                          </a:solidFill>
                          <a:latin typeface="Times New Roman" pitchFamily="18" charset="0"/>
                          <a:cs typeface="Times New Roman" pitchFamily="18" charset="0"/>
                        </a:rPr>
                        <a:t>.</a:t>
                      </a:r>
                      <a:endParaRPr lang="lt-LT" sz="2400" dirty="0">
                        <a:solidFill>
                          <a:schemeClr val="bg1"/>
                        </a:solidFill>
                        <a:latin typeface="Times New Roman" pitchFamily="18" charset="0"/>
                        <a:cs typeface="Times New Roman" pitchFamily="18" charset="0"/>
                      </a:endParaRPr>
                    </a:p>
                  </a:txBody>
                  <a:tcPr/>
                </a:tc>
              </a:tr>
              <a:tr h="821982">
                <a:tc>
                  <a:txBody>
                    <a:bodyPr/>
                    <a:lstStyle/>
                    <a:p>
                      <a:r>
                        <a:rPr lang="lt-LT" sz="2400" dirty="0" smtClean="0">
                          <a:solidFill>
                            <a:schemeClr val="bg1"/>
                          </a:solidFill>
                          <a:latin typeface="Times New Roman" pitchFamily="18" charset="0"/>
                          <a:cs typeface="Times New Roman" pitchFamily="18" charset="0"/>
                        </a:rPr>
                        <a:t>Didžiojoje</a:t>
                      </a:r>
                      <a:r>
                        <a:rPr lang="lt-LT" sz="2400" baseline="0" dirty="0" smtClean="0">
                          <a:solidFill>
                            <a:schemeClr val="bg1"/>
                          </a:solidFill>
                          <a:latin typeface="Times New Roman" pitchFamily="18" charset="0"/>
                          <a:cs typeface="Times New Roman" pitchFamily="18" charset="0"/>
                        </a:rPr>
                        <a:t> tarmės ploto dalyje niekada nekirčiuojamose žodžių galūnėse trumpieji balsiai išmetami, o ilgieji sutrumpinami.</a:t>
                      </a:r>
                      <a:endParaRPr lang="lt-LT" sz="2400" dirty="0">
                        <a:solidFill>
                          <a:schemeClr val="bg1"/>
                        </a:solidFill>
                        <a:latin typeface="Times New Roman" pitchFamily="18" charset="0"/>
                        <a:cs typeface="Times New Roman" pitchFamily="18" charset="0"/>
                      </a:endParaRPr>
                    </a:p>
                  </a:txBody>
                  <a:tcPr/>
                </a:tc>
              </a:tr>
              <a:tr h="476228">
                <a:tc>
                  <a:txBody>
                    <a:bodyPr/>
                    <a:lstStyle/>
                    <a:p>
                      <a:r>
                        <a:rPr lang="lt-LT" sz="2400" dirty="0" smtClean="0">
                          <a:solidFill>
                            <a:schemeClr val="bg1"/>
                          </a:solidFill>
                          <a:latin typeface="Times New Roman" pitchFamily="18" charset="0"/>
                          <a:cs typeface="Times New Roman" pitchFamily="18" charset="0"/>
                        </a:rPr>
                        <a:t>Ne visada</a:t>
                      </a:r>
                      <a:r>
                        <a:rPr lang="lt-LT" sz="2400" baseline="0" dirty="0" smtClean="0">
                          <a:solidFill>
                            <a:schemeClr val="bg1"/>
                          </a:solidFill>
                          <a:latin typeface="Times New Roman" pitchFamily="18" charset="0"/>
                          <a:cs typeface="Times New Roman" pitchFamily="18" charset="0"/>
                        </a:rPr>
                        <a:t> vartojami č, </a:t>
                      </a:r>
                      <a:r>
                        <a:rPr lang="lt-LT" sz="2400" baseline="0" dirty="0" err="1" smtClean="0">
                          <a:solidFill>
                            <a:schemeClr val="bg1"/>
                          </a:solidFill>
                          <a:latin typeface="Times New Roman" pitchFamily="18" charset="0"/>
                          <a:cs typeface="Times New Roman" pitchFamily="18" charset="0"/>
                        </a:rPr>
                        <a:t>dž</a:t>
                      </a:r>
                      <a:r>
                        <a:rPr lang="lt-LT" sz="2400" baseline="0" dirty="0" smtClean="0">
                          <a:solidFill>
                            <a:schemeClr val="bg1"/>
                          </a:solidFill>
                          <a:latin typeface="Times New Roman" pitchFamily="18" charset="0"/>
                          <a:cs typeface="Times New Roman" pitchFamily="18" charset="0"/>
                        </a:rPr>
                        <a:t>.</a:t>
                      </a:r>
                    </a:p>
                  </a:txBody>
                  <a:tcPr/>
                </a:tc>
              </a:tr>
              <a:tr h="483573">
                <a:tc>
                  <a:txBody>
                    <a:bodyPr/>
                    <a:lstStyle/>
                    <a:p>
                      <a:r>
                        <a:rPr lang="lt-LT" sz="2400" dirty="0" smtClean="0">
                          <a:solidFill>
                            <a:schemeClr val="bg1"/>
                          </a:solidFill>
                          <a:latin typeface="Times New Roman" pitchFamily="18" charset="0"/>
                          <a:cs typeface="Times New Roman" pitchFamily="18" charset="0"/>
                        </a:rPr>
                        <a:t>Gyvos įvardžių ir veiksmažodžių</a:t>
                      </a:r>
                      <a:r>
                        <a:rPr lang="lt-LT" sz="2400" baseline="0" dirty="0" smtClean="0">
                          <a:solidFill>
                            <a:schemeClr val="bg1"/>
                          </a:solidFill>
                          <a:latin typeface="Times New Roman" pitchFamily="18" charset="0"/>
                          <a:cs typeface="Times New Roman" pitchFamily="18" charset="0"/>
                        </a:rPr>
                        <a:t> dviskaitos formos.</a:t>
                      </a:r>
                      <a:endParaRPr lang="lt-LT" sz="2400" dirty="0">
                        <a:solidFill>
                          <a:schemeClr val="bg1"/>
                        </a:solidFill>
                        <a:latin typeface="Times New Roman" pitchFamily="18" charset="0"/>
                        <a:cs typeface="Times New Roman" pitchFamily="18" charset="0"/>
                      </a:endParaRPr>
                    </a:p>
                  </a:txBody>
                  <a:tcPr/>
                </a:tc>
              </a:tr>
            </a:tbl>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b="1" dirty="0" smtClean="0">
                <a:solidFill>
                  <a:schemeClr val="bg1"/>
                </a:solidFill>
                <a:latin typeface="Times New Roman" pitchFamily="18" charset="0"/>
                <a:cs typeface="Times New Roman" pitchFamily="18" charset="0"/>
              </a:rPr>
              <a:t>Žemaitijoje gimę ir </a:t>
            </a:r>
            <a:r>
              <a:rPr lang="lt-LT" b="1" smtClean="0">
                <a:solidFill>
                  <a:schemeClr val="bg1"/>
                </a:solidFill>
                <a:latin typeface="Times New Roman" pitchFamily="18" charset="0"/>
                <a:cs typeface="Times New Roman" pitchFamily="18" charset="0"/>
              </a:rPr>
              <a:t>augę </a:t>
            </a:r>
            <a:r>
              <a:rPr lang="lt-LT" b="1" smtClean="0">
                <a:solidFill>
                  <a:schemeClr val="bg1"/>
                </a:solidFill>
                <a:latin typeface="Times New Roman" pitchFamily="18" charset="0"/>
                <a:cs typeface="Times New Roman" pitchFamily="18" charset="0"/>
              </a:rPr>
              <a:t>prozininkai</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Autofit/>
          </a:bodyPr>
          <a:lstStyle/>
          <a:p>
            <a:r>
              <a:rPr lang="lt-LT" sz="3000" dirty="0" smtClean="0">
                <a:solidFill>
                  <a:schemeClr val="bg1"/>
                </a:solidFill>
                <a:latin typeface="Times New Roman" pitchFamily="18" charset="0"/>
                <a:cs typeface="Times New Roman" pitchFamily="18" charset="0"/>
              </a:rPr>
              <a:t>Juozas Aputis;</a:t>
            </a:r>
          </a:p>
          <a:p>
            <a:r>
              <a:rPr lang="lt-LT" sz="3000" dirty="0" smtClean="0">
                <a:solidFill>
                  <a:schemeClr val="bg1"/>
                </a:solidFill>
                <a:latin typeface="Times New Roman" pitchFamily="18" charset="0"/>
                <a:cs typeface="Times New Roman" pitchFamily="18" charset="0"/>
              </a:rPr>
              <a:t>Birutė </a:t>
            </a:r>
            <a:r>
              <a:rPr lang="lt-LT" sz="3000" dirty="0" err="1" smtClean="0">
                <a:solidFill>
                  <a:schemeClr val="bg1"/>
                </a:solidFill>
                <a:latin typeface="Times New Roman" pitchFamily="18" charset="0"/>
                <a:cs typeface="Times New Roman" pitchFamily="18" charset="0"/>
              </a:rPr>
              <a:t>Baltrušaitytė</a:t>
            </a:r>
            <a:r>
              <a:rPr lang="lt-LT" sz="3000" dirty="0" smtClean="0">
                <a:solidFill>
                  <a:schemeClr val="bg1"/>
                </a:solidFill>
                <a:latin typeface="Times New Roman" pitchFamily="18" charset="0"/>
                <a:cs typeface="Times New Roman" pitchFamily="18" charset="0"/>
              </a:rPr>
              <a:t>;</a:t>
            </a:r>
          </a:p>
          <a:p>
            <a:r>
              <a:rPr lang="lt-LT" sz="3000" dirty="0" smtClean="0">
                <a:solidFill>
                  <a:schemeClr val="bg1"/>
                </a:solidFill>
                <a:latin typeface="Times New Roman" pitchFamily="18" charset="0"/>
                <a:cs typeface="Times New Roman" pitchFamily="18" charset="0"/>
              </a:rPr>
              <a:t>Motiejus Valančius;</a:t>
            </a:r>
          </a:p>
          <a:p>
            <a:r>
              <a:rPr lang="lt-LT" sz="3000" dirty="0" smtClean="0">
                <a:solidFill>
                  <a:schemeClr val="bg1"/>
                </a:solidFill>
                <a:latin typeface="Times New Roman" pitchFamily="18" charset="0"/>
                <a:cs typeface="Times New Roman" pitchFamily="18" charset="0"/>
              </a:rPr>
              <a:t>Šatrijos Ragana;</a:t>
            </a:r>
          </a:p>
          <a:p>
            <a:r>
              <a:rPr lang="lt-LT" sz="3000" dirty="0" smtClean="0">
                <a:solidFill>
                  <a:schemeClr val="bg1"/>
                </a:solidFill>
                <a:latin typeface="Times New Roman" pitchFamily="18" charset="0"/>
                <a:cs typeface="Times New Roman" pitchFamily="18" charset="0"/>
              </a:rPr>
              <a:t>Lazdynų Pelėda;</a:t>
            </a:r>
          </a:p>
          <a:p>
            <a:r>
              <a:rPr lang="lt-LT" sz="3000" dirty="0" smtClean="0">
                <a:solidFill>
                  <a:schemeClr val="bg1"/>
                </a:solidFill>
                <a:latin typeface="Times New Roman" pitchFamily="18" charset="0"/>
                <a:cs typeface="Times New Roman" pitchFamily="18" charset="0"/>
              </a:rPr>
              <a:t>Romualdas Granauskas;</a:t>
            </a:r>
          </a:p>
          <a:p>
            <a:r>
              <a:rPr lang="lt-LT" sz="3000" dirty="0" smtClean="0">
                <a:solidFill>
                  <a:schemeClr val="bg1"/>
                </a:solidFill>
                <a:latin typeface="Times New Roman" pitchFamily="18" charset="0"/>
                <a:cs typeface="Times New Roman" pitchFamily="18" charset="0"/>
              </a:rPr>
              <a:t>Petras Dirgėla;</a:t>
            </a:r>
          </a:p>
          <a:p>
            <a:r>
              <a:rPr lang="lt-LT" sz="3000" dirty="0" smtClean="0">
                <a:solidFill>
                  <a:schemeClr val="bg1"/>
                </a:solidFill>
                <a:latin typeface="Times New Roman" pitchFamily="18" charset="0"/>
                <a:cs typeface="Times New Roman" pitchFamily="18" charset="0"/>
              </a:rPr>
              <a:t>Kazys Saja;</a:t>
            </a:r>
          </a:p>
          <a:p>
            <a:r>
              <a:rPr lang="lt-LT" sz="3000" dirty="0" smtClean="0">
                <a:solidFill>
                  <a:schemeClr val="bg1"/>
                </a:solidFill>
                <a:latin typeface="Times New Roman" pitchFamily="18" charset="0"/>
                <a:cs typeface="Times New Roman" pitchFamily="18" charset="0"/>
              </a:rPr>
              <a:t>Žemaitė ir kt.</a:t>
            </a:r>
            <a:endParaRPr lang="lt-LT" sz="30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solidFill>
                  <a:schemeClr val="bg1"/>
                </a:solidFill>
                <a:latin typeface="Times New Roman" pitchFamily="18" charset="0"/>
                <a:cs typeface="Times New Roman" pitchFamily="18" charset="0"/>
              </a:rPr>
              <a:t>Šaltiniai</a:t>
            </a:r>
            <a:endParaRPr lang="lt-LT" b="1"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Autofit/>
          </a:bodyPr>
          <a:lstStyle/>
          <a:p>
            <a:r>
              <a:rPr lang="lt-LT" sz="2700" dirty="0" smtClean="0">
                <a:solidFill>
                  <a:schemeClr val="bg1"/>
                </a:solidFill>
                <a:latin typeface="Times New Roman" pitchFamily="18" charset="0"/>
                <a:cs typeface="Times New Roman" pitchFamily="18" charset="0"/>
                <a:hlinkClick r:id="rId2"/>
              </a:rPr>
              <a:t>http://samogitia.mch.mii.lt/LITERATURA/prozpoet.lt.htm</a:t>
            </a:r>
            <a:endParaRPr lang="lt-LT" sz="2700" dirty="0" smtClean="0">
              <a:solidFill>
                <a:schemeClr val="bg1"/>
              </a:solidFill>
              <a:latin typeface="Times New Roman" pitchFamily="18" charset="0"/>
              <a:cs typeface="Times New Roman" pitchFamily="18" charset="0"/>
            </a:endParaRPr>
          </a:p>
          <a:p>
            <a:r>
              <a:rPr lang="lt-LT" sz="2700" dirty="0" smtClean="0">
                <a:solidFill>
                  <a:schemeClr val="bg1"/>
                </a:solidFill>
                <a:latin typeface="Times New Roman" pitchFamily="18" charset="0"/>
                <a:cs typeface="Times New Roman" pitchFamily="18" charset="0"/>
                <a:hlinkClick r:id="rId3"/>
              </a:rPr>
              <a:t>https://www.google.lt/search?q=%C5%BDEMAITIJA&amp;source=lnms&amp;tbm=isch&amp;sa=X&amp;ei=Xbt3UoncIZe-sQTKsILoAw&amp;ved=0CAcQ_AUoAQ&amp;biw=2133&amp;bih=1087#facrc=_&amp;imgdii=_&amp;imgrc=syGanc2_pQBAAM%3A%3BCgt13AlSJ0tQzM%3Bhttp%253A%252F%252Fsamogitia.mch.mii.lt%252Fimages%252Fsknyga14.jpg%3Bhttp%253A%252F%252Fsamogitia.mch.mii.lt%252Fzemaitija.lt.htm%3B367%3B239</a:t>
            </a:r>
            <a:endParaRPr lang="lt-LT" sz="2700" dirty="0" smtClean="0">
              <a:solidFill>
                <a:schemeClr val="bg1"/>
              </a:solidFill>
              <a:latin typeface="Times New Roman" pitchFamily="18" charset="0"/>
              <a:cs typeface="Times New Roman" pitchFamily="18" charset="0"/>
            </a:endParaRPr>
          </a:p>
          <a:p>
            <a:r>
              <a:rPr lang="lt-LT" sz="2700" dirty="0" smtClean="0">
                <a:solidFill>
                  <a:schemeClr val="bg1"/>
                </a:solidFill>
                <a:latin typeface="Times New Roman" pitchFamily="18" charset="0"/>
                <a:cs typeface="Times New Roman" pitchFamily="18" charset="0"/>
              </a:rPr>
              <a:t>Lietuvių kalbos vadovėlis ,,Lietuvių kalba” 10klasei.</a:t>
            </a:r>
            <a:endParaRPr lang="lt-LT" sz="27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147248" cy="1210146"/>
          </a:xfrm>
        </p:spPr>
        <p:txBody>
          <a:bodyPr/>
          <a:lstStyle/>
          <a:p>
            <a:endParaRPr lang="lt-LT" dirty="0"/>
          </a:p>
        </p:txBody>
      </p:sp>
      <p:sp>
        <p:nvSpPr>
          <p:cNvPr id="3" name="Turinio vietos rezervavimo ženklas 2"/>
          <p:cNvSpPr>
            <a:spLocks noGrp="1"/>
          </p:cNvSpPr>
          <p:nvPr>
            <p:ph idx="1"/>
          </p:nvPr>
        </p:nvSpPr>
        <p:spPr/>
        <p:txBody>
          <a:bodyPr/>
          <a:lstStyle/>
          <a:p>
            <a:pPr>
              <a:buNone/>
            </a:pPr>
            <a:r>
              <a:rPr lang="lt-LT" dirty="0" smtClean="0"/>
              <a:t>               </a:t>
            </a:r>
            <a:r>
              <a:rPr lang="lt-LT" sz="6600" dirty="0" smtClean="0">
                <a:solidFill>
                  <a:schemeClr val="bg1"/>
                </a:solidFill>
                <a:latin typeface="Times New Roman" pitchFamily="18" charset="0"/>
                <a:cs typeface="Times New Roman" pitchFamily="18" charset="0"/>
              </a:rPr>
              <a:t>Ačiū už dėmesį</a:t>
            </a:r>
            <a:r>
              <a:rPr lang="ru-RU" sz="6600" dirty="0" smtClean="0">
                <a:solidFill>
                  <a:schemeClr val="bg1"/>
                </a:solidFill>
                <a:latin typeface="Times New Roman" pitchFamily="18" charset="0"/>
                <a:cs typeface="Times New Roman" pitchFamily="18" charset="0"/>
              </a:rPr>
              <a:t>!</a:t>
            </a:r>
            <a:endParaRPr lang="lt-LT" sz="6600" dirty="0">
              <a:solidFill>
                <a:schemeClr val="bg1"/>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ema">
  <a:themeElements>
    <a:clrScheme name="Pasirinktinis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428</Words>
  <Application>Microsoft Office PowerPoint</Application>
  <PresentationFormat>Demonstracija ekrane (4:3)</PresentationFormat>
  <Paragraphs>47</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Office tema</vt:lpstr>
      <vt:lpstr>Žemaičių tarmė</vt:lpstr>
      <vt:lpstr>Tikslas</vt:lpstr>
      <vt:lpstr>Žemaičių tarmės vardas</vt:lpstr>
      <vt:lpstr>Žemaičių tarmė</vt:lpstr>
      <vt:lpstr>PowerPoint pristatymas</vt:lpstr>
      <vt:lpstr>Klaipėdos universiteto Humanitarinių mokslų fakulteto Baltų kalbotyros ir etnologijos docento Jono Bukančio mintys</vt:lpstr>
      <vt:lpstr>Žemaičių tarmės skirstymas</vt:lpstr>
      <vt:lpstr>Žemaičių tarmės ypatybės</vt:lpstr>
      <vt:lpstr>Žemaitijoje gimę ir augę prozininkai</vt:lpstr>
      <vt:lpstr>Šaltiniai</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Žemaičių tarmė</dc:title>
  <dc:creator>Guoda</dc:creator>
  <cp:lastModifiedBy>HP</cp:lastModifiedBy>
  <cp:revision>26</cp:revision>
  <dcterms:created xsi:type="dcterms:W3CDTF">2013-11-03T13:33:16Z</dcterms:created>
  <dcterms:modified xsi:type="dcterms:W3CDTF">2013-11-05T10:36:41Z</dcterms:modified>
</cp:coreProperties>
</file>