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7"/>
  </p:notesMasterIdLst>
  <p:sldIdLst>
    <p:sldId id="256" r:id="rId2"/>
    <p:sldId id="300" r:id="rId3"/>
    <p:sldId id="259" r:id="rId4"/>
    <p:sldId id="260" r:id="rId5"/>
    <p:sldId id="284" r:id="rId6"/>
    <p:sldId id="265" r:id="rId7"/>
    <p:sldId id="275" r:id="rId8"/>
    <p:sldId id="267" r:id="rId9"/>
    <p:sldId id="274" r:id="rId10"/>
    <p:sldId id="261" r:id="rId11"/>
    <p:sldId id="277" r:id="rId12"/>
    <p:sldId id="271" r:id="rId13"/>
    <p:sldId id="279" r:id="rId14"/>
    <p:sldId id="281" r:id="rId15"/>
    <p:sldId id="282" r:id="rId16"/>
    <p:sldId id="285" r:id="rId17"/>
    <p:sldId id="278" r:id="rId18"/>
    <p:sldId id="269" r:id="rId19"/>
    <p:sldId id="268" r:id="rId20"/>
    <p:sldId id="270" r:id="rId21"/>
    <p:sldId id="272" r:id="rId22"/>
    <p:sldId id="289" r:id="rId23"/>
    <p:sldId id="273" r:id="rId24"/>
    <p:sldId id="283" r:id="rId25"/>
    <p:sldId id="286" r:id="rId26"/>
    <p:sldId id="287" r:id="rId27"/>
    <p:sldId id="298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301" r:id="rId3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9F48A-D5C3-43B5-AD57-BFC0DA75364D}" type="datetimeFigureOut">
              <a:rPr lang="lt-LT" smtClean="0"/>
              <a:t>2013.11.29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3C332-2AE1-417A-BC76-53110FD860C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4102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3C332-2AE1-417A-BC76-53110FD860CA}" type="slidenum">
              <a:rPr lang="lt-LT" smtClean="0"/>
              <a:t>27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47467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967095-A67A-476D-8210-07A35511E4C9}" type="datetimeFigureOut">
              <a:rPr lang="lt-LT" smtClean="0"/>
              <a:t>2013.11.29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7792A26F-9BBC-4304-A3F4-CCB41A9DEFB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7095-A67A-476D-8210-07A35511E4C9}" type="datetimeFigureOut">
              <a:rPr lang="lt-LT" smtClean="0"/>
              <a:t>2013.11.29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2A26F-9BBC-4304-A3F4-CCB41A9DEFB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7095-A67A-476D-8210-07A35511E4C9}" type="datetimeFigureOut">
              <a:rPr lang="lt-LT" smtClean="0"/>
              <a:t>2013.11.29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2A26F-9BBC-4304-A3F4-CCB41A9DEFB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7095-A67A-476D-8210-07A35511E4C9}" type="datetimeFigureOut">
              <a:rPr lang="lt-LT" smtClean="0"/>
              <a:t>2013.11.29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2A26F-9BBC-4304-A3F4-CCB41A9DEFB6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7095-A67A-476D-8210-07A35511E4C9}" type="datetimeFigureOut">
              <a:rPr lang="lt-LT" smtClean="0"/>
              <a:t>2013.11.29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2A26F-9BBC-4304-A3F4-CCB41A9DEFB6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7095-A67A-476D-8210-07A35511E4C9}" type="datetimeFigureOut">
              <a:rPr lang="lt-LT" smtClean="0"/>
              <a:t>2013.11.29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2A26F-9BBC-4304-A3F4-CCB41A9DEFB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7095-A67A-476D-8210-07A35511E4C9}" type="datetimeFigureOut">
              <a:rPr lang="lt-LT" smtClean="0"/>
              <a:t>2013.11.29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2A26F-9BBC-4304-A3F4-CCB41A9DEFB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967095-A67A-476D-8210-07A35511E4C9}" type="datetimeFigureOut">
              <a:rPr lang="lt-LT" smtClean="0"/>
              <a:t>2013.11.29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7792A26F-9BBC-4304-A3F4-CCB41A9DEFB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967095-A67A-476D-8210-07A35511E4C9}" type="datetimeFigureOut">
              <a:rPr lang="lt-LT" smtClean="0"/>
              <a:t>2013.11.29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7792A26F-9BBC-4304-A3F4-CCB41A9DEFB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7095-A67A-476D-8210-07A35511E4C9}" type="datetimeFigureOut">
              <a:rPr lang="lt-LT" smtClean="0"/>
              <a:t>2013.11.29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2A26F-9BBC-4304-A3F4-CCB41A9DEFB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7095-A67A-476D-8210-07A35511E4C9}" type="datetimeFigureOut">
              <a:rPr lang="lt-LT" smtClean="0"/>
              <a:t>2013.11.29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2A26F-9BBC-4304-A3F4-CCB41A9DEFB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967095-A67A-476D-8210-07A35511E4C9}" type="datetimeFigureOut">
              <a:rPr lang="lt-LT" smtClean="0"/>
              <a:t>2013.11.29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792A26F-9BBC-4304-A3F4-CCB41A9DEFB6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p916yeFa2Xk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5braskes.lt/grazios/revoliucija-pirmasis-duse-naudojamas-kuno-losjonas.d?id=61844817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74088" y="2780928"/>
            <a:ext cx="5112568" cy="2880320"/>
          </a:xfrm>
        </p:spPr>
        <p:txBody>
          <a:bodyPr/>
          <a:lstStyle/>
          <a:p>
            <a:r>
              <a:rPr lang="lt-LT" dirty="0"/>
              <a:t>Mokomės įtikinti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3126724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943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052736"/>
            <a:ext cx="72728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/>
              <a:t>Šios pamokos  uždaviniai:</a:t>
            </a:r>
          </a:p>
          <a:p>
            <a:endParaRPr lang="lt-LT" sz="2400" b="1" dirty="0"/>
          </a:p>
          <a:p>
            <a:r>
              <a:rPr lang="lt-LT" sz="2400" dirty="0" smtClean="0"/>
              <a:t>1.Reklamą  analizuoti  kaip  vieną  iš  įtikinimo  tekstų.</a:t>
            </a:r>
          </a:p>
          <a:p>
            <a:r>
              <a:rPr lang="lt-LT" sz="2400" dirty="0" smtClean="0"/>
              <a:t>2. Aptarti  kalbos  priemonių  pasirinkimą  reklamoje.</a:t>
            </a:r>
          </a:p>
          <a:p>
            <a:r>
              <a:rPr lang="lt-LT" sz="2400" dirty="0" smtClean="0"/>
              <a:t>3.  Argumentuotai  pakomentuoti  reklamą,  paaiškinti</a:t>
            </a:r>
            <a:r>
              <a:rPr lang="lt-LT" sz="2400" smtClean="0"/>
              <a:t>,           kokiomis  </a:t>
            </a:r>
            <a:r>
              <a:rPr lang="lt-LT" sz="2400" dirty="0" smtClean="0"/>
              <a:t>priemonėmis  veikiamas  vartotojas.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70689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835" y="2492896"/>
            <a:ext cx="3880915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1196752"/>
            <a:ext cx="66967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Contain"/>
              </a:rPr>
              <a:t>Įsivaizduokime  mūsų  gyvenimą </a:t>
            </a:r>
          </a:p>
          <a:p>
            <a:r>
              <a:rPr lang="lt-LT" sz="2400" dirty="0" smtClean="0">
                <a:latin typeface="Contain"/>
              </a:rPr>
              <a:t> </a:t>
            </a:r>
            <a:r>
              <a:rPr lang="lt-LT" sz="4000" dirty="0" smtClean="0">
                <a:latin typeface="Aharoni" pitchFamily="2" charset="-79"/>
                <a:cs typeface="Aharoni" pitchFamily="2" charset="-79"/>
              </a:rPr>
              <a:t>be  reklamos</a:t>
            </a:r>
            <a:endParaRPr lang="lt-LT" sz="4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5696" y="5373216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 smtClean="0"/>
              <a:t>                </a:t>
            </a:r>
            <a:r>
              <a:rPr lang="lt-LT" sz="4000" b="1" dirty="0" smtClean="0"/>
              <a:t>Gandai</a:t>
            </a:r>
            <a:endParaRPr lang="lt-LT" sz="4000" b="1" dirty="0"/>
          </a:p>
        </p:txBody>
      </p:sp>
    </p:spTree>
    <p:extLst>
      <p:ext uri="{BB962C8B-B14F-4D97-AF65-F5344CB8AC3E}">
        <p14:creationId xmlns:p14="http://schemas.microsoft.com/office/powerpoint/2010/main" val="52743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764704"/>
            <a:ext cx="705678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/>
              <a:t>,,Dabartinės lietuvių kalbos žodyne“ </a:t>
            </a:r>
            <a:r>
              <a:rPr lang="lt-LT" sz="2000" dirty="0" smtClean="0"/>
              <a:t>reklama  aiškinama  taip:</a:t>
            </a:r>
          </a:p>
          <a:p>
            <a:endParaRPr lang="lt-LT" sz="2000" dirty="0"/>
          </a:p>
          <a:p>
            <a:r>
              <a:rPr lang="vi-VN" sz="2400" b="1" dirty="0"/>
              <a:t>reklamà </a:t>
            </a:r>
            <a:r>
              <a:rPr lang="vi-VN" sz="2400" dirty="0"/>
              <a:t>sf. (2) DŽ </a:t>
            </a:r>
            <a:r>
              <a:rPr lang="vi-VN" sz="2400" i="1" dirty="0"/>
              <a:t>skelbimas, plakatas, pranešimas ir panašios priemonės, kuriomis siekiama plačiai paskleisti kokią žinią, patraukti vartotojus, </a:t>
            </a:r>
            <a:r>
              <a:rPr lang="vi-VN" sz="2400" i="1" dirty="0" smtClean="0"/>
              <a:t>pirkėjus</a:t>
            </a:r>
            <a:r>
              <a:rPr lang="lt-LT" sz="2400" i="1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1904" y="3212975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Reklamos  tyrėjai </a:t>
            </a:r>
            <a:r>
              <a:rPr lang="lt-LT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t-LT" dirty="0" smtClean="0"/>
              <a:t>reklamą </a:t>
            </a:r>
            <a:r>
              <a:rPr lang="lt-LT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t-LT" dirty="0" smtClean="0"/>
              <a:t>vadina  komunikacija (lot. </a:t>
            </a:r>
            <a:r>
              <a:rPr lang="lt-LT" dirty="0"/>
              <a:t>c</a:t>
            </a:r>
            <a:r>
              <a:rPr lang="lt-LT" dirty="0" smtClean="0"/>
              <a:t>ommunicatio  - </a:t>
            </a:r>
          </a:p>
          <a:p>
            <a:r>
              <a:rPr lang="lt-LT" dirty="0" smtClean="0"/>
              <a:t>pranešimas), t.y.  </a:t>
            </a:r>
            <a:r>
              <a:rPr lang="lt-LT" b="1" dirty="0">
                <a:solidFill>
                  <a:schemeClr val="accent5">
                    <a:lumMod val="75000"/>
                  </a:schemeClr>
                </a:solidFill>
              </a:rPr>
              <a:t>b</a:t>
            </a:r>
            <a:r>
              <a:rPr lang="lt-LT" b="1" dirty="0" smtClean="0">
                <a:solidFill>
                  <a:schemeClr val="accent5">
                    <a:lumMod val="75000"/>
                  </a:schemeClr>
                </a:solidFill>
              </a:rPr>
              <a:t>endravimu.</a:t>
            </a:r>
            <a:endParaRPr lang="lt-LT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368" y="3536141"/>
            <a:ext cx="2578024" cy="2578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363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Tokios komunikacijos tikslas adresatą ( t.y. </a:t>
            </a:r>
            <a:r>
              <a:rPr lang="lt-LT" dirty="0"/>
              <a:t>v</a:t>
            </a:r>
            <a:r>
              <a:rPr lang="lt-LT" dirty="0" smtClean="0"/>
              <a:t>artotoją 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Informuoti ( sukūrėme naują prekę )</a:t>
            </a:r>
          </a:p>
          <a:p>
            <a:r>
              <a:rPr lang="lt-LT" sz="2800" dirty="0" smtClean="0"/>
              <a:t>Įtikinti ( privalumai )</a:t>
            </a:r>
          </a:p>
          <a:p>
            <a:r>
              <a:rPr lang="lt-LT" sz="2800" dirty="0" smtClean="0"/>
              <a:t>Paskatinti  įsigyti ( prekę ar paslaugą )</a:t>
            </a:r>
          </a:p>
          <a:p>
            <a:r>
              <a:rPr lang="lt-LT" sz="2800" dirty="0" smtClean="0"/>
              <a:t>Padaryti įtaką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79796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764704"/>
            <a:ext cx="7050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/>
              <a:t>Reklamą randame  ten,  kur  krypsta  žmonių  dėmesys</a:t>
            </a:r>
            <a:endParaRPr lang="lt-LT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1484784"/>
            <a:ext cx="2695575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901" y="2013865"/>
            <a:ext cx="3522193" cy="340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37" y="3356992"/>
            <a:ext cx="4286250" cy="268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715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908720"/>
            <a:ext cx="2706248" cy="5204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655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653317"/>
            <a:ext cx="6666317" cy="5521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602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908720"/>
            <a:ext cx="6912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,,Reklamos  propaguoja  ne  vien  prekes,  jos  perša  įvaizdžius,  vertybes,  tikslus,  supratimą,  formuoja  mūsų  pažiūras,  o  nuo  pažiūrų  priklauso  elgesys.“</a:t>
            </a:r>
          </a:p>
          <a:p>
            <a:r>
              <a:rPr lang="lt-LT" dirty="0"/>
              <a:t> </a:t>
            </a:r>
            <a:r>
              <a:rPr lang="lt-LT" dirty="0" smtClean="0"/>
              <a:t>                                                  A.Rogers,  užsienio  reklamų  tyrėja</a:t>
            </a:r>
            <a:endParaRPr lang="lt-LT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2574196"/>
            <a:ext cx="69127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lt-LT" dirty="0" smtClean="0"/>
              <a:t>Kas reklamuojama?</a:t>
            </a:r>
          </a:p>
          <a:p>
            <a:pPr marL="342900" indent="-342900">
              <a:buAutoNum type="arabicPeriod"/>
            </a:pPr>
            <a:r>
              <a:rPr lang="lt-LT" dirty="0" smtClean="0"/>
              <a:t>Kas  ,,pasakyta“  reklamoje?</a:t>
            </a:r>
          </a:p>
          <a:p>
            <a:pPr marL="342900" indent="-342900">
              <a:buAutoNum type="arabicPeriod"/>
            </a:pPr>
            <a:r>
              <a:rPr lang="lt-LT" dirty="0" smtClean="0"/>
              <a:t>Kokia  pagrindinė  reklamos  mintis?</a:t>
            </a:r>
          </a:p>
          <a:p>
            <a:pPr marL="342900" indent="-342900">
              <a:buAutoNum type="arabicPeriod"/>
            </a:pPr>
            <a:r>
              <a:rPr lang="lt-LT" dirty="0" smtClean="0"/>
              <a:t>Koks jos  tikslas? </a:t>
            </a:r>
          </a:p>
          <a:p>
            <a:pPr marL="342900" indent="-342900">
              <a:buAutoNum type="arabicPeriod"/>
            </a:pPr>
            <a:r>
              <a:rPr lang="lt-LT" dirty="0" smtClean="0"/>
              <a:t>Ar  įtikina  tokia  reklama?</a:t>
            </a:r>
          </a:p>
          <a:p>
            <a:pPr marL="342900" indent="-342900">
              <a:buAutoNum type="arabicPeriod"/>
            </a:pPr>
            <a:r>
              <a:rPr lang="lt-LT" dirty="0" smtClean="0"/>
              <a:t>Kur  slypi  įtaigumas?</a:t>
            </a:r>
          </a:p>
          <a:p>
            <a:pPr marL="342900" indent="-342900">
              <a:buAutoNum type="arabicPeriod"/>
            </a:pPr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971600" y="2204864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Įtakos  mūsų  supratimui,  elgesiui,  pažiūroms  turi </a:t>
            </a:r>
            <a:r>
              <a:rPr lang="lt-LT" sz="2000" dirty="0" smtClean="0"/>
              <a:t> </a:t>
            </a:r>
            <a:r>
              <a:rPr lang="lt-LT" sz="2000" b="1" dirty="0" smtClean="0">
                <a:solidFill>
                  <a:schemeClr val="accent4">
                    <a:lumMod val="75000"/>
                  </a:schemeClr>
                </a:solidFill>
              </a:rPr>
              <a:t>socialinė</a:t>
            </a:r>
            <a:r>
              <a:rPr lang="lt-LT" sz="2000" dirty="0" smtClean="0"/>
              <a:t>  </a:t>
            </a:r>
            <a:r>
              <a:rPr lang="lt-LT" dirty="0" smtClean="0"/>
              <a:t>reklama.</a:t>
            </a:r>
            <a:endParaRPr lang="lt-LT" dirty="0"/>
          </a:p>
        </p:txBody>
      </p:sp>
      <p:sp>
        <p:nvSpPr>
          <p:cNvPr id="8" name="TextBox 7"/>
          <p:cNvSpPr txBox="1"/>
          <p:nvPr/>
        </p:nvSpPr>
        <p:spPr>
          <a:xfrm>
            <a:off x="971600" y="4605521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hlinkClick r:id="rId2"/>
              </a:rPr>
              <a:t>http://www.youtube.com/watch?v=p916yeFa2Xk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2025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96952"/>
            <a:ext cx="3612344" cy="2705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916895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6000" i="1" dirty="0" smtClean="0">
                <a:latin typeface="AR BERKLEY" pitchFamily="2" charset="0"/>
              </a:rPr>
              <a:t>Mes  taisome  viską!</a:t>
            </a:r>
            <a:endParaRPr lang="lt-LT" sz="6000" i="1" dirty="0">
              <a:latin typeface="AR BERKLEY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5262" y="2255499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/>
              <a:t>Belskitės  garsiau – skambutis  neveikia</a:t>
            </a:r>
            <a:endParaRPr lang="lt-LT" sz="3200" b="1" dirty="0"/>
          </a:p>
        </p:txBody>
      </p:sp>
    </p:spTree>
    <p:extLst>
      <p:ext uri="{BB962C8B-B14F-4D97-AF65-F5344CB8AC3E}">
        <p14:creationId xmlns:p14="http://schemas.microsoft.com/office/powerpoint/2010/main" val="127007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06840"/>
            <a:ext cx="4248472" cy="5544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792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Į</a:t>
            </a:r>
            <a:r>
              <a:rPr lang="lt-LT" dirty="0" smtClean="0"/>
              <a:t>prastinis (klasikinis) reklamos tekstas susideda iš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Antraštės (įžangos)</a:t>
            </a:r>
          </a:p>
          <a:p>
            <a:r>
              <a:rPr lang="lt-LT" dirty="0" smtClean="0"/>
              <a:t>Pagrindinio teksto</a:t>
            </a:r>
          </a:p>
          <a:p>
            <a:r>
              <a:rPr lang="lt-LT" dirty="0" smtClean="0"/>
              <a:t>Pabaigos</a:t>
            </a:r>
          </a:p>
          <a:p>
            <a:pPr marL="0" indent="0">
              <a:buNone/>
            </a:pPr>
            <a:r>
              <a:rPr lang="lt-LT" dirty="0" smtClean="0"/>
              <a:t>  Taigi</a:t>
            </a:r>
            <a:r>
              <a:rPr lang="lt-LT" dirty="0"/>
              <a:t>, REKLAMAI būdinga įprastinė bet kurio teksto schema</a:t>
            </a:r>
          </a:p>
          <a:p>
            <a:endParaRPr lang="lt-LT" dirty="0" smtClean="0"/>
          </a:p>
          <a:p>
            <a:endParaRPr lang="lt-L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923250"/>
            <a:ext cx="4084563" cy="3017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716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2" y="980728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b="1" dirty="0" smtClean="0"/>
              <a:t>                     A.I.D.A  modelis </a:t>
            </a:r>
            <a:r>
              <a:rPr lang="lt-LT" sz="3600" b="1" dirty="0"/>
              <a:t/>
            </a:r>
            <a:br>
              <a:rPr lang="lt-LT" sz="3600" b="1" dirty="0"/>
            </a:br>
            <a:r>
              <a:rPr lang="lt-LT" sz="3600" b="1" dirty="0" smtClean="0"/>
              <a:t>                 </a:t>
            </a:r>
            <a:r>
              <a:rPr lang="lt-LT" sz="3600" dirty="0" smtClean="0"/>
              <a:t>(</a:t>
            </a:r>
            <a:r>
              <a:rPr lang="lt-LT" sz="3600" dirty="0"/>
              <a:t>reklamos formulė)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3608" y="2492896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/>
              <a:t> </a:t>
            </a:r>
            <a:r>
              <a:rPr lang="lt-LT" sz="3200" b="1" dirty="0" smtClean="0"/>
              <a:t>  </a:t>
            </a:r>
            <a:r>
              <a:rPr lang="lt-LT" sz="4000" b="1" dirty="0" smtClean="0"/>
              <a:t>A </a:t>
            </a:r>
            <a:r>
              <a:rPr lang="lt-LT" dirty="0" smtClean="0"/>
              <a:t>-  </a:t>
            </a:r>
            <a:r>
              <a:rPr lang="lt-LT" sz="2800" dirty="0" smtClean="0"/>
              <a:t>Attention    ( atkreipti,  patraukti  dėmesį )</a:t>
            </a:r>
            <a:endParaRPr lang="lt-LT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115616" y="3234298"/>
            <a:ext cx="432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lt-LT" sz="2400" dirty="0" smtClean="0"/>
              <a:t>Pirmuoju  sakiniu / antrašte</a:t>
            </a:r>
          </a:p>
          <a:p>
            <a:pPr marL="285750" indent="-285750">
              <a:buFont typeface="Wingdings" pitchFamily="2" charset="2"/>
              <a:buChar char="Ø"/>
            </a:pPr>
            <a:endParaRPr lang="lt-LT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lt-LT" sz="2400" dirty="0" smtClean="0"/>
              <a:t>Paveiksliuku</a:t>
            </a:r>
          </a:p>
          <a:p>
            <a:pPr marL="285750" indent="-285750">
              <a:buFont typeface="Wingdings" pitchFamily="2" charset="2"/>
              <a:buChar char="Ø"/>
            </a:pPr>
            <a:endParaRPr lang="lt-LT" dirty="0"/>
          </a:p>
        </p:txBody>
      </p:sp>
      <p:sp>
        <p:nvSpPr>
          <p:cNvPr id="9" name="TextBox 8"/>
          <p:cNvSpPr txBox="1"/>
          <p:nvPr/>
        </p:nvSpPr>
        <p:spPr>
          <a:xfrm>
            <a:off x="899592" y="56612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AR BERKLEY" pitchFamily="2" charset="0"/>
              </a:rPr>
              <a:t>Šventės  stebuklą  reikia sukurti </a:t>
            </a:r>
            <a:r>
              <a:rPr lang="lt-LT" dirty="0" smtClean="0"/>
              <a:t>( Daumantų majonezo  reklama )</a:t>
            </a:r>
            <a:endParaRPr lang="lt-L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711826"/>
            <a:ext cx="2946299" cy="196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964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80728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/>
              <a:t>I</a:t>
            </a:r>
            <a:r>
              <a:rPr lang="lt-LT" sz="4000" dirty="0" smtClean="0"/>
              <a:t> </a:t>
            </a:r>
            <a:r>
              <a:rPr lang="lt-LT" sz="2800" dirty="0" smtClean="0"/>
              <a:t> -  Interest  ( sukelti  susidomėjimą  )</a:t>
            </a:r>
            <a:endParaRPr lang="lt-LT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1844824"/>
            <a:ext cx="7056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Pateikiami svarūs  argumentai,  kurie  turi  pašalinti  abejones dėl  prekės  ar  paslaugos  reikalingumo.</a:t>
            </a:r>
          </a:p>
          <a:p>
            <a:endParaRPr lang="lt-LT" sz="2400" dirty="0"/>
          </a:p>
          <a:p>
            <a:r>
              <a:rPr lang="lt-LT" sz="2400" dirty="0" smtClean="0"/>
              <a:t>Pirkėjas  turi  sušukti: ,,Matai,  aš  net  nebuvau  apie  tai  pagalvojęs!</a:t>
            </a:r>
          </a:p>
        </p:txBody>
      </p:sp>
    </p:spTree>
    <p:extLst>
      <p:ext uri="{BB962C8B-B14F-4D97-AF65-F5344CB8AC3E}">
        <p14:creationId xmlns:p14="http://schemas.microsoft.com/office/powerpoint/2010/main" val="255212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980728"/>
            <a:ext cx="712879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/>
              <a:t>D</a:t>
            </a:r>
            <a:r>
              <a:rPr lang="lt-LT" sz="3200" dirty="0" smtClean="0"/>
              <a:t>  -  Desire  to  buy  ( troškimas  pirkti )</a:t>
            </a:r>
          </a:p>
          <a:p>
            <a:endParaRPr lang="lt-LT" dirty="0"/>
          </a:p>
          <a:p>
            <a:r>
              <a:rPr lang="lt-LT" sz="2400" dirty="0" smtClean="0"/>
              <a:t>Pabrėžiama  nauda,  privalumai. Jie  būna  paryškinti  kita  spalva.</a:t>
            </a:r>
            <a:endParaRPr lang="lt-LT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008647" y="2636912"/>
            <a:ext cx="72728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/>
              <a:t>A </a:t>
            </a:r>
            <a:r>
              <a:rPr lang="lt-LT" sz="3200" dirty="0" smtClean="0"/>
              <a:t> -  Action ( skatinimas imtis  veiksmų )</a:t>
            </a:r>
          </a:p>
          <a:p>
            <a:endParaRPr lang="lt-LT" sz="3200" dirty="0"/>
          </a:p>
          <a:p>
            <a:r>
              <a:rPr lang="lt-LT" sz="2400" dirty="0" smtClean="0"/>
              <a:t> Paprastai nurodomas  lengvas  būdas: </a:t>
            </a:r>
            <a:r>
              <a:rPr lang="lt-LT" sz="2400" dirty="0"/>
              <a:t>nuolaida </a:t>
            </a:r>
            <a:r>
              <a:rPr lang="lt-LT" sz="2400" dirty="0" smtClean="0"/>
              <a:t>su kortele</a:t>
            </a:r>
            <a:r>
              <a:rPr lang="lt-LT" sz="2400" dirty="0"/>
              <a:t>, tik tau, pridedama  dovana ir pan.</a:t>
            </a:r>
            <a:r>
              <a:rPr lang="lt-LT" sz="3200" dirty="0"/>
              <a:t> </a:t>
            </a:r>
            <a:endParaRPr lang="lt-LT" sz="2400" dirty="0" smtClean="0"/>
          </a:p>
          <a:p>
            <a:r>
              <a:rPr lang="lt-LT" sz="2400" dirty="0" smtClean="0"/>
              <a:t>Pabrėžiama, kad tik šį savaitgalį, tik lapkričio  mėnesį ir pan.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67604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560840" cy="1202485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Pakartokime, ką reiškia A.I.D.A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2605554"/>
            <a:ext cx="74888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/>
              <a:t>A </a:t>
            </a:r>
            <a:r>
              <a:rPr lang="lt-LT" sz="4000" dirty="0" smtClean="0"/>
              <a:t> - atkreipti  dėmesį;</a:t>
            </a:r>
          </a:p>
          <a:p>
            <a:r>
              <a:rPr lang="lt-LT" sz="4000" b="1" dirty="0" smtClean="0"/>
              <a:t>I </a:t>
            </a:r>
            <a:r>
              <a:rPr lang="lt-LT" sz="4000" dirty="0" smtClean="0"/>
              <a:t> -  sukelti  susidomėjimą;</a:t>
            </a:r>
          </a:p>
          <a:p>
            <a:r>
              <a:rPr lang="lt-LT" sz="4000" b="1" dirty="0" smtClean="0"/>
              <a:t>D</a:t>
            </a:r>
            <a:r>
              <a:rPr lang="lt-LT" sz="4000" dirty="0" smtClean="0"/>
              <a:t>  -  sužadinti  norą  turėti  daiktą;</a:t>
            </a:r>
          </a:p>
          <a:p>
            <a:r>
              <a:rPr lang="lt-LT" sz="4000" b="1" dirty="0" smtClean="0"/>
              <a:t>A</a:t>
            </a:r>
            <a:r>
              <a:rPr lang="lt-LT" sz="4000" dirty="0" smtClean="0"/>
              <a:t>  -  skatinti  veiksmą.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328894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23415"/>
            <a:ext cx="4032448" cy="5628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507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Reklamoje svarbu sukurti prekės ar paslaugos </a:t>
            </a:r>
            <a:r>
              <a:rPr lang="lt-LT" sz="3200" u="sng" dirty="0" smtClean="0"/>
              <a:t>naujumo</a:t>
            </a:r>
            <a:r>
              <a:rPr lang="lt-LT" sz="3200" dirty="0" smtClean="0"/>
              <a:t> įspūdį</a:t>
            </a:r>
            <a:endParaRPr lang="lt-LT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Naujiena</a:t>
            </a:r>
          </a:p>
          <a:p>
            <a:r>
              <a:rPr lang="lt-LT" dirty="0" smtClean="0"/>
              <a:t>Naujovė</a:t>
            </a:r>
          </a:p>
          <a:p>
            <a:r>
              <a:rPr lang="lt-LT" dirty="0" smtClean="0"/>
              <a:t>Staigmena</a:t>
            </a:r>
          </a:p>
          <a:p>
            <a:r>
              <a:rPr lang="lt-LT" dirty="0" smtClean="0"/>
              <a:t>Stebuklas</a:t>
            </a:r>
          </a:p>
          <a:p>
            <a:r>
              <a:rPr lang="lt-LT" dirty="0" smtClean="0"/>
              <a:t>Sensacija</a:t>
            </a:r>
          </a:p>
          <a:p>
            <a:r>
              <a:rPr lang="lt-LT" dirty="0" smtClean="0"/>
              <a:t>Perversmas</a:t>
            </a:r>
          </a:p>
          <a:p>
            <a:r>
              <a:rPr lang="lt-LT" dirty="0" smtClean="0"/>
              <a:t>Revoliucija</a:t>
            </a:r>
          </a:p>
          <a:p>
            <a:r>
              <a:rPr lang="lt-LT" dirty="0"/>
              <a:t>P</a:t>
            </a:r>
            <a:r>
              <a:rPr lang="lt-LT" dirty="0" smtClean="0"/>
              <a:t>irmasis</a:t>
            </a:r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dirty="0">
                <a:solidFill>
                  <a:schemeClr val="tx2"/>
                </a:solidFill>
                <a:hlinkClick r:id="rId2"/>
              </a:rPr>
              <a:t>REVOLIUCIJA - pirmasis duše naudojamas kūno losjonas!</a:t>
            </a:r>
            <a:endParaRPr lang="lt-LT" dirty="0">
              <a:solidFill>
                <a:schemeClr val="tx2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5" y="3356992"/>
            <a:ext cx="876881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516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9" y="817583"/>
            <a:ext cx="7016660" cy="811218"/>
          </a:xfrm>
        </p:spPr>
        <p:txBody>
          <a:bodyPr>
            <a:normAutofit/>
          </a:bodyPr>
          <a:lstStyle/>
          <a:p>
            <a:r>
              <a:rPr lang="lt-LT" sz="3200" dirty="0"/>
              <a:t>Reklamoje svarbu pabrėžti </a:t>
            </a:r>
            <a:r>
              <a:rPr lang="lt-LT" sz="3200" u="sng" dirty="0"/>
              <a:t>kainą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59632" y="1484784"/>
            <a:ext cx="3200400" cy="4599399"/>
          </a:xfrm>
        </p:spPr>
        <p:txBody>
          <a:bodyPr>
            <a:noAutofit/>
          </a:bodyPr>
          <a:lstStyle/>
          <a:p>
            <a:r>
              <a:rPr lang="lt-LT" sz="2800" dirty="0">
                <a:solidFill>
                  <a:srgbClr val="FF0000"/>
                </a:solidFill>
              </a:rPr>
              <a:t>Maža</a:t>
            </a:r>
          </a:p>
          <a:p>
            <a:r>
              <a:rPr lang="lt-LT" sz="2800" dirty="0"/>
              <a:t>Gera</a:t>
            </a:r>
          </a:p>
          <a:p>
            <a:r>
              <a:rPr lang="lt-LT" sz="2800" dirty="0"/>
              <a:t>Patraukli</a:t>
            </a:r>
          </a:p>
          <a:p>
            <a:r>
              <a:rPr lang="lt-LT" sz="2800" dirty="0"/>
              <a:t>Ypatinga</a:t>
            </a:r>
          </a:p>
          <a:p>
            <a:r>
              <a:rPr lang="lt-LT" sz="2800" dirty="0"/>
              <a:t>Puiki</a:t>
            </a:r>
          </a:p>
          <a:p>
            <a:r>
              <a:rPr lang="lt-LT" sz="2800" dirty="0"/>
              <a:t>Tinkama</a:t>
            </a:r>
          </a:p>
          <a:p>
            <a:r>
              <a:rPr lang="lt-LT" sz="2800" b="1" dirty="0">
                <a:solidFill>
                  <a:srgbClr val="FF0000"/>
                </a:solidFill>
              </a:rPr>
              <a:t>Akcija</a:t>
            </a:r>
          </a:p>
          <a:p>
            <a:r>
              <a:rPr lang="lt-LT" sz="2800" dirty="0"/>
              <a:t>Nuolaidos</a:t>
            </a:r>
          </a:p>
          <a:p>
            <a:r>
              <a:rPr lang="lt-LT" sz="2800" dirty="0"/>
              <a:t>Išpardavimas</a:t>
            </a:r>
          </a:p>
          <a:p>
            <a:endParaRPr lang="lt-LT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63440" y="1556792"/>
            <a:ext cx="3200400" cy="4536504"/>
          </a:xfrm>
        </p:spPr>
        <p:txBody>
          <a:bodyPr/>
          <a:lstStyle/>
          <a:p>
            <a:r>
              <a:rPr lang="lt-LT" sz="2800" dirty="0"/>
              <a:t>2 už 1 kainą</a:t>
            </a:r>
          </a:p>
          <a:p>
            <a:r>
              <a:rPr lang="lt-LT" sz="2800" dirty="0"/>
              <a:t>2 perki trečias nemokamai</a:t>
            </a:r>
          </a:p>
          <a:p>
            <a:r>
              <a:rPr lang="lt-LT" sz="2800" dirty="0"/>
              <a:t>Gauni daugiau, moki mažiau</a:t>
            </a:r>
          </a:p>
          <a:p>
            <a:r>
              <a:rPr lang="lt-LT" sz="2800" dirty="0"/>
              <a:t>Loterija</a:t>
            </a:r>
          </a:p>
          <a:p>
            <a:r>
              <a:rPr lang="lt-LT" sz="2800" dirty="0"/>
              <a:t>Velykos – kainų daužymo metas</a:t>
            </a:r>
          </a:p>
          <a:p>
            <a:r>
              <a:rPr lang="lt-LT" dirty="0" smtClean="0"/>
              <a:t>Milžiniškos nuolaidos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1029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,,Stipriųjų“  žodžių  poveikis</a:t>
            </a:r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Efektas</a:t>
            </a:r>
          </a:p>
          <a:p>
            <a:r>
              <a:rPr lang="lt-LT" sz="3200" dirty="0" smtClean="0"/>
              <a:t>Paslaptis</a:t>
            </a:r>
          </a:p>
          <a:p>
            <a:r>
              <a:rPr lang="lt-LT" sz="3200" dirty="0" smtClean="0"/>
              <a:t>Gera žinia</a:t>
            </a:r>
          </a:p>
          <a:p>
            <a:r>
              <a:rPr lang="lt-LT" sz="3200" dirty="0" smtClean="0"/>
              <a:t>Jėga</a:t>
            </a:r>
          </a:p>
          <a:p>
            <a:r>
              <a:rPr lang="lt-LT" sz="3200" dirty="0"/>
              <a:t>S</a:t>
            </a:r>
            <a:r>
              <a:rPr lang="lt-LT" sz="3200" dirty="0" smtClean="0"/>
              <a:t>vajonė</a:t>
            </a:r>
            <a:endParaRPr lang="lt-LT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Tik lapkričio mėnesį</a:t>
            </a:r>
          </a:p>
          <a:p>
            <a:r>
              <a:rPr lang="lt-LT" sz="3200" dirty="0" smtClean="0"/>
              <a:t>Tik antradienį </a:t>
            </a:r>
          </a:p>
          <a:p>
            <a:r>
              <a:rPr lang="lt-LT" sz="3200" dirty="0" smtClean="0"/>
              <a:t>Tik šią savaitę</a:t>
            </a:r>
          </a:p>
          <a:p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427720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1404" y="908718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u="sng" dirty="0" smtClean="0"/>
              <a:t>Prekių  ir  paslaugų  pasaulis  sužmoginamas</a:t>
            </a:r>
            <a:endParaRPr lang="lt-LT" sz="2400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1304225" y="1427771"/>
            <a:ext cx="78488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dirty="0" smtClean="0">
                <a:solidFill>
                  <a:srgbClr val="002060"/>
                </a:solidFill>
                <a:latin typeface="Brush Script MT" pitchFamily="66" charset="0"/>
                <a:cs typeface="BrowalliaUPC" pitchFamily="34" charset="-34"/>
              </a:rPr>
              <a:t>Išmanusis</a:t>
            </a:r>
            <a:r>
              <a:rPr lang="lt-LT" sz="4000" dirty="0" smtClean="0">
                <a:solidFill>
                  <a:srgbClr val="002060"/>
                </a:solidFill>
                <a:latin typeface="Brush Script MT" pitchFamily="66" charset="0"/>
                <a:cs typeface="BrowalliaUPC" pitchFamily="34" charset="-34"/>
              </a:rPr>
              <a:t>  </a:t>
            </a:r>
            <a:r>
              <a:rPr lang="lt-LT" sz="4000" dirty="0" smtClean="0">
                <a:latin typeface="Brush Script MT" pitchFamily="66" charset="0"/>
                <a:cs typeface="BrowalliaUPC" pitchFamily="34" charset="-34"/>
              </a:rPr>
              <a:t>telefonas</a:t>
            </a:r>
            <a:r>
              <a:rPr lang="lt-LT" sz="4000" dirty="0" smtClean="0">
                <a:solidFill>
                  <a:srgbClr val="002060"/>
                </a:solidFill>
                <a:latin typeface="Brush Script MT" pitchFamily="66" charset="0"/>
                <a:cs typeface="BrowalliaUPC" pitchFamily="34" charset="-34"/>
              </a:rPr>
              <a:t>,  </a:t>
            </a:r>
          </a:p>
          <a:p>
            <a:r>
              <a:rPr lang="lt-LT" sz="4400" dirty="0" smtClean="0">
                <a:solidFill>
                  <a:srgbClr val="0070C0"/>
                </a:solidFill>
                <a:latin typeface="Brush Script MT" pitchFamily="66" charset="0"/>
                <a:cs typeface="BrowalliaUPC" pitchFamily="34" charset="-34"/>
              </a:rPr>
              <a:t>protingiausia</a:t>
            </a:r>
            <a:r>
              <a:rPr lang="lt-LT" sz="4000" dirty="0" smtClean="0">
                <a:latin typeface="Brush Script MT" pitchFamily="66" charset="0"/>
                <a:cs typeface="BrowalliaUPC" pitchFamily="34" charset="-34"/>
              </a:rPr>
              <a:t>  banko  kortelė</a:t>
            </a:r>
            <a:endParaRPr lang="lt-LT" sz="4000" dirty="0">
              <a:latin typeface="Brush Script MT" pitchFamily="66" charset="0"/>
              <a:cs typeface="Browallia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2713262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u="sng" dirty="0" smtClean="0"/>
              <a:t>Kreipiamasi  </a:t>
            </a:r>
            <a:r>
              <a:rPr lang="lt-LT" sz="2400" b="1" u="sng" dirty="0" smtClean="0"/>
              <a:t>Tu</a:t>
            </a:r>
            <a:r>
              <a:rPr lang="lt-LT" sz="2400" u="sng" dirty="0" smtClean="0"/>
              <a:t>,  o  ne  Jūs</a:t>
            </a:r>
          </a:p>
          <a:p>
            <a:endParaRPr lang="lt-LT" sz="2400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899591" y="3429000"/>
            <a:ext cx="6746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Lucida Calligraphy" pitchFamily="66" charset="0"/>
              </a:rPr>
              <a:t>Ateik  ir  pasiimk  savo  nuolaidą.</a:t>
            </a:r>
          </a:p>
          <a:p>
            <a:r>
              <a:rPr lang="lt-LT" sz="2400" dirty="0" smtClean="0">
                <a:latin typeface="Lucida Calligraphy" pitchFamily="66" charset="0"/>
              </a:rPr>
              <a:t>Nes  tu  to  verta!</a:t>
            </a:r>
          </a:p>
          <a:p>
            <a:r>
              <a:rPr lang="lt-LT" sz="2400" dirty="0" smtClean="0">
                <a:latin typeface="Lucida Calligraphy" pitchFamily="66" charset="0"/>
              </a:rPr>
              <a:t>Atrask  Dirol!</a:t>
            </a:r>
            <a:endParaRPr lang="lt-LT" sz="2400" dirty="0">
              <a:latin typeface="Lucida Calligraphy" pitchFamily="66" charset="0"/>
            </a:endParaRPr>
          </a:p>
        </p:txBody>
      </p:sp>
      <p:sp>
        <p:nvSpPr>
          <p:cNvPr id="7" name="AutoShape 2" descr="data:image/jpeg;base64,/9j/4AAQSkZJRgABAQAAAQABAAD/2wCEAAkGBwgHBgkIBwgKCgkLDRYPDQwMDRsUFRAWIB0iIiAdHx8kKDQsJCYxJx8fLT0tMTU3Ojo6Iys/RD84QzQ5OjcBCgoKDQwNGg8PGjclHyU3Nzc3Nzc3Nzc3Nzc3Nzc3Nzc3Nzc3Nzc3Nzc3Nzc3Nzc3Nzc3Nzc3Nzc3Nzc3Nzc3N//AABEIAOUAVQMBIgACEQEDEQH/xAAcAAABBAMBAAAAAAAAAAAAAAAAAgQGBwEDBQj/xABHEAACAQMBBAUIBAkMAwAAAAABAgMABBEFBhIhMRMiQVFhBzJxc4GRobEUIzVCYmNyoqOys9HhFRYkJTM0N0NSZMHwRsLx/8QAGQEAAgMBAAAAAAAAAAAAAAAAAwQBAgUA/8QAKREAAgEEAQMDAwUAAAAAAAAAAAECAwQRMSESQVEyM3ETQmEFImKBof/aAAwDAQACEQMRAD8AvGsGio1tHtrpOhOYZplkuB/lIckenFWjCU3iJDaWyS5ozVP6j5Ur+ckWFo0aZ4O5C/DBqO3u2mrXB+tdT+VLI3zOKajY1HsG60UX+00a+dIgx3msCeFuUqH0MK80XOu6lPkfSnjB7Iju0zF7dg5F3cg+Ezfvoy/T/wCRX6y8HqVXRvNZT6DSq8zWeuanB/Z38g8JFVvmM1INO242ktSDHexSqPuOnA/GqSsJrTJVZF81mqv0vyqOjKms6W6g/wCbbNve9Tx92asDRtZsdatBc6dOssfI44FT3EcwaVqUZ0/UgkZJ6OhRWKzQiw3vpTDZXEq8442YewZqhLdEm0ie+nTfupJWZ5G5k5q+NVGdMux+Jf5GqFtWxs/KvaJDWhZaf9AauzhTyM2cn2U1ZqVM/E1utreLoGu70stsG3VVD1pn57q9wxjLdgNafCWRbGWNUVpHCRqzseSqCSfYK3yWN5GheS0uEQfeMTY+VJn1W5cGO3b6JAf8m3JQH8ojix9JNNkurmNt6O5mRv8AUkjKfeDVephVTNikHurfG3EYrZFfx3f1eqAFm5XiL9Yp72x54+PjWu4hktJ+ilxkAEMpyrA8QQe0EYNXTyDcXE7GkzMbmNGG8pOCCKnmxsgstu0tbYbkN1ZsZEHIlTwPzqu9GbN3H6an+yp3vKLanusnpW59LCU2WvWaxRWINDbVPs279S/yNUBbn+pp1/GH5Cr/ANU+zbv1L/KqAi/uF2vdJ/6itGy0wNUjT5Z91eLE4A8adavk3MlvCGa3sFEOQOAwcMx9L54+itETiO8hdvNSVSfRmpJs3rFns9rmvPqkInWWCaBIGQssrGTIDdwOOdP1G1ylkHTSIyNOv2kaNbG6MiY3kELZGeWRjhmkwWF9cAm3srqVQxXMcLN1hzHAcx3VONZ21tJ01y402SaC7u2sZLVSp6rRMpYE+GPbTu02/wBM/nBaXDRyWOnrZyvLHFGzZu5sGRiF4nBzxHeeWaB9WpjPSGwiujbzRvKskMitD/aKUIKccce7iQPaKeqfpOjgucyWcgUH8U+SB7GBx+VUx0vaLZW0i1GK8kuLltVlcXUi2jdWHBCjrMWHHrdp7KiFuFjsdUCOZIw8SI+Mb/XJBx2HCnhRYTctrBSaWDfofG8T01YGx5z5Q7fws2qA6CM3aVPdjP8AEOLws2qlz6X8FKZbVFBorEGWN9U+zbv1L/I1QKjCXy9zqfzBV/ap9m3fqX+Rqg3wLnUE9WfzBWjY6YKr2IrcDrsPGnl4pvbVb6Pryxqsd2O0EcFk9BAAPiPGszWUe6Jbm8jg6TJRSjMSAcZ4DhxB91apI7rSbpJI3OWTeSXcIV1I5EEcfFTWg3yDjlIYGjs8K6DNp1029Isli559EvSRHx3chl9hI9FY+iWC8X1TI7o7ZiT7yBXZZfKGcaPI6IiszscKFGSTXSvsW0EWnowLIxkuGU5BlIxuj8kcPST4UlL2K1Vk02Fo2I3TcykGQjtxjgnsyfGmfLgBwq0Vnlg5PwdvZ5f6SDU52J/xCU/7Q/I1CtnRiXNTTYTjt/J4W4HwNL3Ppl8E0+xbtFFFYg0NdT+zLv1L/I1Qlz1dWvl744j+jWr71P7Nu/Uv8jVB353deuAfvW8J/RrWjY/cBq9jnXChb3S2IBCQlyD4Sua2alO1xYzxNJLIWYSjpccCOPD2fOmOvSxr9DAlUMsBBG9xB6Rz8sUbMmyutRki1CSJ4lhYgSSADeBXvYdme3sp2XkGn2H1hsff31rBcwzwdHLCJjkkFQVc8u3zCOHLIpFnsvc3kMbw3ULOQ3SoeUTKyqULZxvdcH0d+afwPpxmihW8ibTIzGIJ/pp3jL0m6U5jqiNn7BwwfvcdTXtlHbGGacLLa2xkS1hvD0SPvY6Pgx4HqMQDkbmM9w1OfYs0jA2NujcPare27XSbpMW4w4OWEZDHgSxQ8OzI58cbG2NuIpkgm1C2WaS5S3VVUsCzjIOcjhu4blyNadKksbrTLYanrkqydPJIsTXWOJ6qkDsbfbeJ7ifGnym0gurZbfUTFpzrIbp4bwHDqn1ZxvcSMcPRVuqpnf8AhHTERZ2LabqU9lJIkjwtul05HgD7OfLvqT+T7rbc3B7ol+TVG7Z9++dhIsicAjrKZAVAAXrHieAH8OVSLybHe2zvGzyCj816pW9t/B0MZLforFFYrYyNtT+zbv1L/I1QOtHc2g/Ktof2a1f2p/Z116l/ka8/bS9TXbdu+1h/UFaVhtgapPtj9Q0K22XSO5utNivhM5dbgoGI3u3P4NdH+VtHIjzqWzpwRv8AWTiMnOPZiqX1QZfPPFc8L4fCjStU23kqqn4L8n1bZ9pHMV/oeCxx1osY7OzOO+tCappHVD6js8cBeKmMD8Ls593ZVIRwM3Jc+ythtXA8zhUK0Xkn6n4LubVdFVd3+U9CJ3PvNF53jw5eisjV9H3uOqbP+evJo8EZOfaRj41GfJzZwybOS5tlaT6W/wBYLZZT5q4HH/vGpS9nbNxTT5FGAF3dOj4kDiTn39nOlpxjGWAi5RFtsLnTbnaFJNJkt5IOgUM1vjd3snu7cYrHkuO9tXeMOWV/VkpO2MUdvqloI4whNmhb6oRljvNxKjtrPko47SXjfhoPzJKYfsP4BfcXFRRRWS0MDbVOGm3fqX+Rrz7tgd3UrNu+zgP5gr0Dqv2Zd+pf5GvP+2Q+vsGHbYwH8wVpWG2AraORf9ZQa6OxWjWmua5HYX8s8SSKdxoAM7w48cjljPwrnTnehU+FSPybSxwbT2TyEBSxXJ7yCBT9ZtQbQOGxzr2zP83tQ+iNKs4ZBIjhcdXJHEew0xe3QpyHhVtbQbOW+usJd8w3aDdWUcRu5zukdo51CZ9jNdgcBIY5hnzo5QB7jilKVeLiup8hZRafBw7XWrnR7I20FtazRdIZB0qtkEgDsI7hSP5+6iIxEbDTujDb+6UfGeH4XgKkUWwmrXin6S9vaqe123mJ9C/vqBbRWVtp2t3VlZzNNHbv0ZkYAZYedy7M5osFRqSxjLKSckjtahrdxrUyXV0kSPHEIlWIEKFGcc/TXb8kRzrt4fxq/qPUNtjiE+ipj5HjnV7o986/s3qLhKNJpHQ5ki5qKKKxxkaar9mXfqX+Rqg9sRlNKbv0+H9UVfmq/Zl36l/kaofa9c2ejN2HT4vkK0LHYGtojm9mAZ7K3abcdDMGBwQQeBxTdD9Ww51sj0+/6PpktJWiKhg6pkFTyNaUsNcgIPkubZvbG3uoY4tRk6KUDHScg/ie6pONTsNzfa+tgneZFx868+2DXzELBBNId7dBVDz7RTkyagyHdtZiAd04Q8wTw+B91ITtIt8MYUyzNsNurKwtZINHkFxeMN3pgcrH4g9p9FUzIxL5JJJPEnmaeyWuoTbpFpcMHG8h3DgjvzTOSCeEgzxSR73LfXdzTVClGmsIFUlkfRHEJ9FTPyOH+spz33OP0bVCA2ID6Km3kb/vzHvuj+yah3Pts6G0XTRWKKxhoa6r9mXfqX+RqitqlzpGhv8A7BAavXVfsu89Q/yNUdtKM7O6C3+1Ap+y2Bq6IlHyYV0E1GaztLVjPdSZzuqtyVVApwBjBzXNU9Y+NL+k4iSOS3t5lTJTpA+RnmOqwrUlHICLwzp2V3eXMUr2yzqm+S4F+VBbAyeXPApcc+oPHIIUuNxJGRgNROAwbj2d7H3mm1tZC5tllVdIjDE/VyzSqRg4z5558fdSxphAG+NFUbwXKzzNgkgZxv8Aj8KC4hOpGJtUubKR7WVbxGTgyrftgcM93orTqVzNOLQPNI8XR9IiyPvFSx49bmeVJvY47OVUNvp8pK53o2lIHp+s503lmad0JVECKEVEBwAPSSfeaJGOOSs2jc7YhNTnyNn+lr43T/sjUCmOIjU88jvC9g8bmX9kP30vc+2yYbLqrNFFYw0NNV+y7v1L/I1SGvDf2S0RxzERHxq8dRUtp9yo5mJh8Koq4lF1sZAv3rVyh95p+y7/ACBqER+8aS1ZfzjSTWuLGKxgd1ZoqpYO3NLTnSKWlcQxVwfq6n3keb+sbVfx0x/RrVe3DZAFTzyNkvtJHGPNjilc+khRSdz7bCQ2XnRRRWONCWAZSp5EYqjEsGt9R2g0SQYOS8Y9BP8ACr07Kq7yk2TaZtFY65CpEcv1cvDn/HHypuzniTj5B1FxkqWTIdgeYOKRXV2giibUJZ7MM0EvWHVIIPaK5jIwHEVsqWULYNZNJzQTg1rZqo5HGzepW+AK0jDcmFL6EkZMiY9NVc0TgTnebJ4AVa/kN05/pWp38iboVEiXPeeJ+GPeKrLSHsl1O3OoF2tUfekWNSS+Puj08q9GbFac2n6HG0yBLi6Y3EqgY3S/EL7BgeykLqp+3AWnHuSCiiis8OFcvaTSo9Z0e4snA3nXMbH7rjka6lYIzUptPKO2ecpLdgssUqkSRkqy9xHOuPNwJB5ip3tlaLZbY3kYHUmxKB+UP3g1CdQTcuHFb1KXVFMSksHPkFN2rdcOEUk5PgBnNM1nLtgxOo7zUVJRTwSlwbkGTSpn6u6Dz4UleFKtgHukB5ZyaDIvEmnkp2dGq7TxvcJvW9kvTSA8i33R/wB7q9B1XXkVs1j2eu77HWublgDj7qcPnmrFrMrPMw8dBRRRQiwUUUVxxUfleWSz16yvzCzRSQCMMCMbwJOPcarXU7pnn3zCAD+H/Cr48oWz9nr1paLeamth0EpZGZAwckYxjIquNT2CtN4GPam0I7jav/wTWpb1oqmk3yBlDLK3nuXwwMIAPJg3L4VpWUq4YJndPLPwqcybBQ54bS2Ptt5f3VrXYOIf+SaeD2EW03D4VznFvZPTjsQ6W4YN1oQDzwH5fCk2930bmR0IUA5Oc4qax+Tu2kbr7WWK55/0SX/kiunaeS3RZerc7aW7bwwRFbhD+c5oTqryT0FpeTbT5dM2M0+3uF3ZCGkI/KYsPgak9N7GFbeyghjffSONVVv9QAxmnFIt5eQgUUUVBwUUVg1xxE9tB9Jnt4FjLNGN4nPf/wDKi9zaktjcb3VM9Uj6bUmb/SAua5s9tvOcCmqbxEoyJvaHsVvbSRaOMYGQeypO9mcHArWtowPm1DlyciONZceEbcfCsLYMTu7nMdtSf6ITzFEdmA4ytQySW6FMk+k2zIMAJuY8Rw/4p/XL2eG5YdEfuOeHp411KA9lgoooqDgrDcATRRXHHJZAzOx5k1pMKUUUZFBJgSsdAlFFcSgECUdAmeVFFVJH+mqEd1HIiujRRVGSFFFFQc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8" name="AutoShape 4" descr="data:image/jpeg;base64,/9j/4AAQSkZJRgABAQAAAQABAAD/2wCEAAkGBwgHBgkIBwgKCgkLDRYPDQwMDRsUFRAWIB0iIiAdHx8kKDQsJCYxJx8fLT0tMTU3Ojo6Iys/RD84QzQ5OjcBCgoKDQwNGg8PGjclHyU3Nzc3Nzc3Nzc3Nzc3Nzc3Nzc3Nzc3Nzc3Nzc3Nzc3Nzc3Nzc3Nzc3Nzc3Nzc3Nzc3N//AABEIAOUAVQMBIgACEQEDEQH/xAAcAAABBAMBAAAAAAAAAAAAAAAAAgQGBwEDBQj/xABHEAACAQMBBAUIBAkMAwAAAAABAgMABBEFBhIhMRMiQVFhBzJxc4GRobEUIzVCYmNyoqOys9HhFRYkJTM0N0NSZMHwRsLx/8QAGQEAAgMBAAAAAAAAAAAAAAAAAwQBAgUA/8QAKREAAgEEAQMDAwUAAAAAAAAAAAECAwQRMSESQVEyM3ETQmEFImKBof/aAAwDAQACEQMRAD8AvGsGio1tHtrpOhOYZplkuB/lIckenFWjCU3iJDaWyS5ozVP6j5Ur+ckWFo0aZ4O5C/DBqO3u2mrXB+tdT+VLI3zOKajY1HsG60UX+00a+dIgx3msCeFuUqH0MK80XOu6lPkfSnjB7Iju0zF7dg5F3cg+Ezfvoy/T/wCRX6y8HqVXRvNZT6DSq8zWeuanB/Z38g8JFVvmM1INO242ktSDHexSqPuOnA/GqSsJrTJVZF81mqv0vyqOjKms6W6g/wCbbNve9Tx92asDRtZsdatBc6dOssfI44FT3EcwaVqUZ0/UgkZJ6OhRWKzQiw3vpTDZXEq8442YewZqhLdEm0ie+nTfupJWZ5G5k5q+NVGdMux+Jf5GqFtWxs/KvaJDWhZaf9AauzhTyM2cn2U1ZqVM/E1utreLoGu70stsG3VVD1pn57q9wxjLdgNafCWRbGWNUVpHCRqzseSqCSfYK3yWN5GheS0uEQfeMTY+VJn1W5cGO3b6JAf8m3JQH8ojix9JNNkurmNt6O5mRv8AUkjKfeDVephVTNikHurfG3EYrZFfx3f1eqAFm5XiL9Yp72x54+PjWu4hktJ+ilxkAEMpyrA8QQe0EYNXTyDcXE7GkzMbmNGG8pOCCKnmxsgstu0tbYbkN1ZsZEHIlTwPzqu9GbN3H6an+yp3vKLanusnpW59LCU2WvWaxRWINDbVPs279S/yNUBbn+pp1/GH5Cr/ANU+zbv1L/KqAi/uF2vdJ/6itGy0wNUjT5Z91eLE4A8adavk3MlvCGa3sFEOQOAwcMx9L54+itETiO8hdvNSVSfRmpJs3rFns9rmvPqkInWWCaBIGQssrGTIDdwOOdP1G1ylkHTSIyNOv2kaNbG6MiY3kELZGeWRjhmkwWF9cAm3srqVQxXMcLN1hzHAcx3VONZ21tJ01y402SaC7u2sZLVSp6rRMpYE+GPbTu02/wBM/nBaXDRyWOnrZyvLHFGzZu5sGRiF4nBzxHeeWaB9WpjPSGwiujbzRvKskMitD/aKUIKccce7iQPaKeqfpOjgucyWcgUH8U+SB7GBx+VUx0vaLZW0i1GK8kuLltVlcXUi2jdWHBCjrMWHHrdp7KiFuFjsdUCOZIw8SI+Mb/XJBx2HCnhRYTctrBSaWDfofG8T01YGx5z5Q7fws2qA6CM3aVPdjP8AEOLws2qlz6X8FKZbVFBorEGWN9U+zbv1L/I1QKjCXy9zqfzBV/ap9m3fqX+Rqg3wLnUE9WfzBWjY6YKr2IrcDrsPGnl4pvbVb6Pryxqsd2O0EcFk9BAAPiPGszWUe6Jbm8jg6TJRSjMSAcZ4DhxB91apI7rSbpJI3OWTeSXcIV1I5EEcfFTWg3yDjlIYGjs8K6DNp1029Isli559EvSRHx3chl9hI9FY+iWC8X1TI7o7ZiT7yBXZZfKGcaPI6IiszscKFGSTXSvsW0EWnowLIxkuGU5BlIxuj8kcPST4UlL2K1Vk02Fo2I3TcykGQjtxjgnsyfGmfLgBwq0Vnlg5PwdvZ5f6SDU52J/xCU/7Q/I1CtnRiXNTTYTjt/J4W4HwNL3Ppl8E0+xbtFFFYg0NdT+zLv1L/I1Qlz1dWvl744j+jWr71P7Nu/Uv8jVB353deuAfvW8J/RrWjY/cBq9jnXChb3S2IBCQlyD4Sua2alO1xYzxNJLIWYSjpccCOPD2fOmOvSxr9DAlUMsBBG9xB6Rz8sUbMmyutRki1CSJ4lhYgSSADeBXvYdme3sp2XkGn2H1hsff31rBcwzwdHLCJjkkFQVc8u3zCOHLIpFnsvc3kMbw3ULOQ3SoeUTKyqULZxvdcH0d+afwPpxmihW8ibTIzGIJ/pp3jL0m6U5jqiNn7BwwfvcdTXtlHbGGacLLa2xkS1hvD0SPvY6Pgx4HqMQDkbmM9w1OfYs0jA2NujcPare27XSbpMW4w4OWEZDHgSxQ8OzI58cbG2NuIpkgm1C2WaS5S3VVUsCzjIOcjhu4blyNadKksbrTLYanrkqydPJIsTXWOJ6qkDsbfbeJ7ifGnym0gurZbfUTFpzrIbp4bwHDqn1ZxvcSMcPRVuqpnf8AhHTERZ2LabqU9lJIkjwtul05HgD7OfLvqT+T7rbc3B7ol+TVG7Z9++dhIsicAjrKZAVAAXrHieAH8OVSLybHe2zvGzyCj816pW9t/B0MZLforFFYrYyNtT+zbv1L/I1QOtHc2g/Ktof2a1f2p/Z116l/ka8/bS9TXbdu+1h/UFaVhtgapPtj9Q0K22XSO5utNivhM5dbgoGI3u3P4NdH+VtHIjzqWzpwRv8AWTiMnOPZiqX1QZfPPFc8L4fCjStU23kqqn4L8n1bZ9pHMV/oeCxx1osY7OzOO+tCappHVD6js8cBeKmMD8Ls593ZVIRwM3Jc+ythtXA8zhUK0Xkn6n4LubVdFVd3+U9CJ3PvNF53jw5eisjV9H3uOqbP+evJo8EZOfaRj41GfJzZwybOS5tlaT6W/wBYLZZT5q4HH/vGpS9nbNxTT5FGAF3dOj4kDiTn39nOlpxjGWAi5RFtsLnTbnaFJNJkt5IOgUM1vjd3snu7cYrHkuO9tXeMOWV/VkpO2MUdvqloI4whNmhb6oRljvNxKjtrPko47SXjfhoPzJKYfsP4BfcXFRRRWS0MDbVOGm3fqX+Rrz7tgd3UrNu+zgP5gr0Dqv2Zd+pf5GvP+2Q+vsGHbYwH8wVpWG2AraORf9ZQa6OxWjWmua5HYX8s8SSKdxoAM7w48cjljPwrnTnehU+FSPybSxwbT2TyEBSxXJ7yCBT9ZtQbQOGxzr2zP83tQ+iNKs4ZBIjhcdXJHEew0xe3QpyHhVtbQbOW+usJd8w3aDdWUcRu5zukdo51CZ9jNdgcBIY5hnzo5QB7jilKVeLiup8hZRafBw7XWrnR7I20FtazRdIZB0qtkEgDsI7hSP5+6iIxEbDTujDb+6UfGeH4XgKkUWwmrXin6S9vaqe123mJ9C/vqBbRWVtp2t3VlZzNNHbv0ZkYAZYedy7M5osFRqSxjLKSckjtahrdxrUyXV0kSPHEIlWIEKFGcc/TXb8kRzrt4fxq/qPUNtjiE+ipj5HjnV7o986/s3qLhKNJpHQ5ki5qKKKxxkaar9mXfqX+Rqg9sRlNKbv0+H9UVfmq/Zl36l/kaofa9c2ejN2HT4vkK0LHYGtojm9mAZ7K3abcdDMGBwQQeBxTdD9Ww51sj0+/6PpktJWiKhg6pkFTyNaUsNcgIPkubZvbG3uoY4tRk6KUDHScg/ie6pONTsNzfa+tgneZFx868+2DXzELBBNId7dBVDz7RTkyagyHdtZiAd04Q8wTw+B91ITtIt8MYUyzNsNurKwtZINHkFxeMN3pgcrH4g9p9FUzIxL5JJJPEnmaeyWuoTbpFpcMHG8h3DgjvzTOSCeEgzxSR73LfXdzTVClGmsIFUlkfRHEJ9FTPyOH+spz33OP0bVCA2ID6Km3kb/vzHvuj+yah3Pts6G0XTRWKKxhoa6r9mXfqX+RqitqlzpGhv8A7BAavXVfsu89Q/yNUdtKM7O6C3+1Ap+y2Bq6IlHyYV0E1GaztLVjPdSZzuqtyVVApwBjBzXNU9Y+NL+k4iSOS3t5lTJTpA+RnmOqwrUlHICLwzp2V3eXMUr2yzqm+S4F+VBbAyeXPApcc+oPHIIUuNxJGRgNROAwbj2d7H3mm1tZC5tllVdIjDE/VyzSqRg4z5558fdSxphAG+NFUbwXKzzNgkgZxv8Aj8KC4hOpGJtUubKR7WVbxGTgyrftgcM93orTqVzNOLQPNI8XR9IiyPvFSx49bmeVJvY47OVUNvp8pK53o2lIHp+s503lmad0JVECKEVEBwAPSSfeaJGOOSs2jc7YhNTnyNn+lr43T/sjUCmOIjU88jvC9g8bmX9kP30vc+2yYbLqrNFFYw0NNV+y7v1L/I1SGvDf2S0RxzERHxq8dRUtp9yo5mJh8Koq4lF1sZAv3rVyh95p+y7/ACBqER+8aS1ZfzjSTWuLGKxgd1ZoqpYO3NLTnSKWlcQxVwfq6n3keb+sbVfx0x/RrVe3DZAFTzyNkvtJHGPNjilc+khRSdz7bCQ2XnRRRWONCWAZSp5EYqjEsGt9R2g0SQYOS8Y9BP8ACr07Kq7yk2TaZtFY65CpEcv1cvDn/HHypuzniTj5B1FxkqWTIdgeYOKRXV2giibUJZ7MM0EvWHVIIPaK5jIwHEVsqWULYNZNJzQTg1rZqo5HGzepW+AK0jDcmFL6EkZMiY9NVc0TgTnebJ4AVa/kN05/pWp38iboVEiXPeeJ+GPeKrLSHsl1O3OoF2tUfekWNSS+Puj08q9GbFac2n6HG0yBLi6Y3EqgY3S/EL7BgeykLqp+3AWnHuSCiiis8OFcvaTSo9Z0e4snA3nXMbH7rjka6lYIzUptPKO2ecpLdgssUqkSRkqy9xHOuPNwJB5ip3tlaLZbY3kYHUmxKB+UP3g1CdQTcuHFb1KXVFMSksHPkFN2rdcOEUk5PgBnNM1nLtgxOo7zUVJRTwSlwbkGTSpn6u6Dz4UleFKtgHukB5ZyaDIvEmnkp2dGq7TxvcJvW9kvTSA8i33R/wB7q9B1XXkVs1j2eu77HWublgDj7qcPnmrFrMrPMw8dBRRRQiwUUUVxxUfleWSz16yvzCzRSQCMMCMbwJOPcarXU7pnn3zCAD+H/Cr48oWz9nr1paLeamth0EpZGZAwckYxjIquNT2CtN4GPam0I7jav/wTWpb1oqmk3yBlDLK3nuXwwMIAPJg3L4VpWUq4YJndPLPwqcybBQ54bS2Ptt5f3VrXYOIf+SaeD2EW03D4VznFvZPTjsQ6W4YN1oQDzwH5fCk2930bmR0IUA5Oc4qax+Tu2kbr7WWK55/0SX/kiunaeS3RZerc7aW7bwwRFbhD+c5oTqryT0FpeTbT5dM2M0+3uF3ZCGkI/KYsPgak9N7GFbeyghjffSONVVv9QAxmnFIt5eQgUUUVBwUUVg1xxE9tB9Jnt4FjLNGN4nPf/wDKi9zaktjcb3VM9Uj6bUmb/SAua5s9tvOcCmqbxEoyJvaHsVvbSRaOMYGQeypO9mcHArWtowPm1DlyciONZceEbcfCsLYMTu7nMdtSf6ITzFEdmA4ytQySW6FMk+k2zIMAJuY8Rw/4p/XL2eG5YdEfuOeHp411KA9lgoooqDgrDcATRRXHHJZAzOx5k1pMKUUUZFBJgSsdAlFFcSgECUdAmeVFFVJH+mqEd1HIiujRRVGSFFFFQc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404" y="3871214"/>
            <a:ext cx="3341527" cy="219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149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96103"/>
            <a:ext cx="712879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/>
              <a:t>Dažnas dalykas  reklamos  tekstuose  -  žodžių  žaismas,  žaidimas  dviprasmybėmis,  kurios intriguoja,  stebina,  kuria  gerą  nuotaiką</a:t>
            </a:r>
            <a:r>
              <a:rPr lang="lt-LT" dirty="0"/>
              <a:t>.</a:t>
            </a:r>
          </a:p>
          <a:p>
            <a:endParaRPr lang="lt-LT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30689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12387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19872" y="2708920"/>
            <a:ext cx="446449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latin typeface="Bradley Hand ITC" pitchFamily="66" charset="0"/>
              </a:rPr>
              <a:t>Nesakyk,  kad  tavo  vasara  buvo  ,,be  ryšio“</a:t>
            </a:r>
          </a:p>
          <a:p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4003479" y="3879514"/>
            <a:ext cx="50059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solidFill>
                  <a:schemeClr val="accent4">
                    <a:lumMod val="75000"/>
                  </a:schemeClr>
                </a:solidFill>
                <a:latin typeface="Bookman Old Style" pitchFamily="18" charset="0"/>
              </a:rPr>
              <a:t>    Švarina  viską,  </a:t>
            </a:r>
          </a:p>
          <a:p>
            <a:r>
              <a:rPr lang="lt-LT" sz="2400" dirty="0" smtClean="0">
                <a:solidFill>
                  <a:schemeClr val="accent4">
                    <a:lumMod val="75000"/>
                  </a:schemeClr>
                </a:solidFill>
                <a:latin typeface="Bookman Old Style" pitchFamily="18" charset="0"/>
              </a:rPr>
              <a:t>    bet  ne  kišenes</a:t>
            </a:r>
          </a:p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02" y="4282660"/>
            <a:ext cx="32385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000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895277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/>
              <a:t>Reklamos  veidu  pasirenkamas  žinomas,  garsus  žmogus</a:t>
            </a:r>
            <a:endParaRPr lang="lt-LT" sz="20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47" y="1628799"/>
            <a:ext cx="4109442" cy="2662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140968"/>
            <a:ext cx="2720124" cy="2590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411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980728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Šūkis </a:t>
            </a:r>
            <a:r>
              <a:rPr lang="lt-LT" sz="3600" dirty="0" smtClean="0"/>
              <a:t> -  svarbus  reklamos  dėmuo</a:t>
            </a:r>
            <a:endParaRPr lang="lt-LT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2060848"/>
            <a:ext cx="73448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Praktiški  žmonės  renkasi....</a:t>
            </a:r>
          </a:p>
          <a:p>
            <a:r>
              <a:rPr lang="lt-LT" sz="2800" dirty="0" smtClean="0"/>
              <a:t>Apie  viską......</a:t>
            </a:r>
          </a:p>
          <a:p>
            <a:r>
              <a:rPr lang="lt-LT" sz="2800" dirty="0" smtClean="0"/>
              <a:t>Mes  mylim.....</a:t>
            </a:r>
          </a:p>
          <a:p>
            <a:r>
              <a:rPr lang="lt-LT" sz="2800" dirty="0" smtClean="0"/>
              <a:t>Rūpestinga  kaip......</a:t>
            </a:r>
          </a:p>
          <a:p>
            <a:r>
              <a:rPr lang="lt-LT" sz="2800" dirty="0" smtClean="0"/>
              <a:t>Mažų  kainų.......</a:t>
            </a:r>
          </a:p>
          <a:p>
            <a:r>
              <a:rPr lang="lt-LT" sz="2800" dirty="0" smtClean="0"/>
              <a:t>Su  manim,  kai.......</a:t>
            </a:r>
          </a:p>
          <a:p>
            <a:r>
              <a:rPr lang="lt-LT" sz="2800" dirty="0" smtClean="0"/>
              <a:t>Jumis   rūpinamės.......</a:t>
            </a:r>
          </a:p>
          <a:p>
            <a:r>
              <a:rPr lang="lt-LT" sz="2800" dirty="0" smtClean="0"/>
              <a:t>Ežys -  gazuotas   gazuotas</a:t>
            </a:r>
          </a:p>
          <a:p>
            <a:r>
              <a:rPr lang="lt-LT" sz="2800" dirty="0" smtClean="0"/>
              <a:t>Pildyk ........</a:t>
            </a:r>
            <a:endParaRPr lang="lt-LT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158" y="4115759"/>
            <a:ext cx="276225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646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908718"/>
            <a:ext cx="71287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/>
              <a:t>Prieš  Jus  -  pluoštas  reklamų. Įsivaizduokite,  kad  esate</a:t>
            </a:r>
          </a:p>
          <a:p>
            <a:endParaRPr lang="lt-LT" dirty="0"/>
          </a:p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>              </a:t>
            </a:r>
            <a:r>
              <a:rPr lang="lt-LT" sz="2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lt-LT" sz="2800" b="1" dirty="0" smtClean="0">
                <a:solidFill>
                  <a:schemeClr val="accent4">
                    <a:lumMod val="75000"/>
                  </a:schemeClr>
                </a:solidFill>
              </a:rPr>
              <a:t>KALBININKAS</a:t>
            </a:r>
          </a:p>
          <a:p>
            <a:endParaRPr lang="lt-LT" sz="2800" dirty="0"/>
          </a:p>
          <a:p>
            <a:r>
              <a:rPr lang="lt-LT" sz="2800" b="1" dirty="0" smtClean="0">
                <a:solidFill>
                  <a:schemeClr val="tx2"/>
                </a:solidFill>
              </a:rPr>
              <a:t>                     PSICHOLOGAS</a:t>
            </a:r>
          </a:p>
          <a:p>
            <a:r>
              <a:rPr lang="lt-LT" sz="2800" dirty="0" smtClean="0"/>
              <a:t> </a:t>
            </a:r>
            <a:endParaRPr lang="lt-LT" sz="2800" dirty="0"/>
          </a:p>
          <a:p>
            <a:r>
              <a:rPr lang="lt-LT" sz="2800" b="1" dirty="0" smtClean="0">
                <a:solidFill>
                  <a:schemeClr val="accent1">
                    <a:lumMod val="75000"/>
                  </a:schemeClr>
                </a:solidFill>
              </a:rPr>
              <a:t>             DAILININKAS</a:t>
            </a:r>
          </a:p>
          <a:p>
            <a:endParaRPr lang="lt-LT" sz="2800" dirty="0"/>
          </a:p>
          <a:p>
            <a:r>
              <a:rPr lang="lt-LT" sz="2800" b="1" dirty="0" smtClean="0">
                <a:solidFill>
                  <a:schemeClr val="accent5">
                    <a:lumMod val="50000"/>
                  </a:schemeClr>
                </a:solidFill>
              </a:rPr>
              <a:t>                    EILINIS  VARTOTOJAS</a:t>
            </a:r>
            <a:endParaRPr lang="lt-LT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47339" y="4941168"/>
            <a:ext cx="727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u="sng" dirty="0" smtClean="0"/>
              <a:t>UŽDUOTIS</a:t>
            </a:r>
            <a:r>
              <a:rPr lang="lt-LT" sz="2400" dirty="0" smtClean="0"/>
              <a:t>:</a:t>
            </a:r>
          </a:p>
          <a:p>
            <a:r>
              <a:rPr lang="lt-LT" sz="2400" dirty="0" smtClean="0"/>
              <a:t>Įvertinkite  pasirinktas  reklamas  iš  </a:t>
            </a:r>
            <a:r>
              <a:rPr lang="lt-LT" sz="2400" dirty="0" smtClean="0"/>
              <a:t>savo vaidmens pozicijų (akinių metodas)</a:t>
            </a:r>
            <a:endParaRPr lang="lt-LT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52662"/>
            <a:ext cx="2069312" cy="294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031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085229" y="834465"/>
            <a:ext cx="3064827" cy="1153208"/>
          </a:xfrm>
        </p:spPr>
        <p:txBody>
          <a:bodyPr/>
          <a:lstStyle/>
          <a:p>
            <a:r>
              <a:rPr lang="lt-LT" dirty="0" smtClean="0"/>
              <a:t>Namų darbas</a:t>
            </a:r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sz="3200" dirty="0" smtClean="0"/>
              <a:t>Sukurkite  pasirinkto  </a:t>
            </a:r>
            <a:r>
              <a:rPr lang="lt-LT" sz="3600" dirty="0" smtClean="0">
                <a:solidFill>
                  <a:schemeClr val="tx2">
                    <a:lumMod val="75000"/>
                  </a:schemeClr>
                </a:solidFill>
                <a:latin typeface="Algerian" pitchFamily="82" charset="0"/>
              </a:rPr>
              <a:t>vadovėlio</a:t>
            </a:r>
            <a:r>
              <a:rPr lang="lt-LT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lt-LT" sz="4800" dirty="0" smtClean="0">
                <a:solidFill>
                  <a:schemeClr val="accent6">
                    <a:lumMod val="50000"/>
                  </a:schemeClr>
                </a:solidFill>
                <a:latin typeface="AR BLANCA" pitchFamily="2" charset="0"/>
              </a:rPr>
              <a:t>reklamą</a:t>
            </a:r>
            <a:endParaRPr lang="lt-LT" sz="4800" dirty="0">
              <a:solidFill>
                <a:schemeClr val="accent6">
                  <a:lumMod val="50000"/>
                </a:schemeClr>
              </a:solidFill>
              <a:latin typeface="AR BLANCA" pitchFamily="2" charset="0"/>
            </a:endParaRPr>
          </a:p>
        </p:txBody>
      </p:sp>
      <p:sp>
        <p:nvSpPr>
          <p:cNvPr id="5" name="AutoShape 2" descr="data:image/jpeg;base64,/9j/4AAQSkZJRgABAQAAAQABAAD/2wCEAAkGBhQQERQQDxQUEBUVFRYWFBgVFRYVFRcVFBQVFxgYGhUYGyYeFxwjGRYXHy8iIycqLSwsGB8xNTAqNSYrLCoBCQoKDgwOGg8PGjAkHyUwKjQsMikqLCwsLywpLCwsLC0qKSosNCwpLCwsLCwsLCwsLCwsLCwsLCwsLCwsLCkpKf/AABEIAPUAuAMBIgACEQEDEQH/xAAcAAEAAgMBAQEAAAAAAAAAAAAABQYBAwQHAgj/xABDEAABBAAEAggDBAcGBgMAAAABAAIDEQQSITEFQQYTIlFhcYGRBzKhFEJSwSMzNHKx0fAVYnOCkvEXJKKy4eIWY4P/xAAaAQEAAwEBAQAAAAAAAAAAAAAAAQIDBAUG/8QAKREAAgIBAwMEAgIDAAAAAAAAAAECESEDEjFBUWEEEyKRFDKB8HGh4f/aAAwDAQACEQMRAD8AkG4ZbG4ZWTC8Da9t5zf7unuSuY4OiRvyXprXTwjjem1yfHDuKOhbkaxp53Wt+a0uxDi8vBLLNuy8/RdTcKOdrbBw4uuqFd/NU+CbZPyeDRExj8wcS3TQkk2fELZhpJYfkcHA8rv/AGXYzgZIu2+Vr5PB5B90qm6Lxf2WqXY6osXIWhzq1+7dnzpaZZmX2t+4L6wnDSR+r8Luitk7Y8MwySsDGt0LnubXuSsHGCZqnJo6cPhmFoNV56rm4jiooGmSeWNjBfMDXxF6+ioXH/ipE0OjwcIcSKzusAdxaN3fRebY3jrXvz4p8szwNA1rcoB5AuIDRtsDdLK+xp/ku/HfiMLyYWPMAfneSB5BgHPx9lZ+ieJi4iy2yNjkHzxu+YDvH4h4rxlvSOG9MK53dmnIJ/0sFLui6S9TI0xYWNj205p615LSbqjV7X6FaLV1F1KOEGfpCDDMa3Kx7hpWpuq8FF8S4L1luD3SObsKHP10XkmJ+LmNacpiiNVdZhV7AmlqZ8aMS02YIifM2Ty+7qojJp2Gk8HpfFmPe0Zgab7eyhnYdVef4ylxJxELL5iOQk8vulrQffkp/o38Q8DNlE0bmF/y571AJBrkaOmhXTp+ojGNUYS0nJ2d+H4a6U0A1tDc6DzvmVoxPDDHRJabJFNNnRXOBkcsbXYeWR7XagtcHAt27lH8QwcZdkZG8vGla0FaPqLl4D0qRXpMAGBrg5j73A1rzWpsFnU141t6Keb0bmJrqyOe4r3Q9HZeTCfb6a6rZasV1KbJdjXh+GYVrCXyZ3e1eTefqt0nGcpDYnjIO5lEAcu5cs3C3s1exzR4haOoWWxSy3Zfc1wqGK4tI5+azptYH5IshpAIGl+CK+2HYrul3LU3CMPJzf631XxiRBEC6V5aB4b+S8T6H9NpcJhpGyZphmqAOcbza5hfNmxvzC6ncfxDgMRiHZy68gGjWNBrQd5PPwHeuDOK6nWopl54h0keQTh2sAum9YCT5uNgNHlmKrsvTXFNdldJhLG4ax5I/wCpQLekJnOQltc6v2WP7Oi1dkF9/irbJSWGWUI9EW6Hp/iCA0uY4n8MeU6d9uJpOKdMMTHRD3X3Cg0/9JVf4VkiJc2i51XeunIeW6juO8Umc8NYGuGhNd5vZVloTjHkbolswnxCxt2+Eu8nNv2yqD45C3GP63Fy40Fvy5upcxn7rerAHjzOl2u7odxph/RPYQRzdy8LrVXM4eJ41APouZw1Vlv/AEbR2SWEeZM6JYd/yY50ff1mHB38WyCl2/8ADCOaJkceOie8FxL3NILrADRq46DXn3dyur+i0RfbaLjrrsB3kf1subj/AEc6qEy2ZKqwCW7mr02URnOKbaRWemm1kqUHwTxEbg/rYXgHYB381zt+FeLbKXPcwDlWYmh6b0pLCMxEZ61jXhpojeueu1lTo+JIwzP+ap1i2h2UA6kb+ncVbT197qqKz0azyQ8/RtpzCUhgoZSY31mAqyDV1+aj8R8OYZCHDFFoygU1gBPeczjpfkpHF/EPDOAIgYy9qc/X/tWOEdMYJXZbii1++11epDldyp0isdHqUrpl0BbhGwuwrpJzI8sLdHkuy2MuQXyPJV5mHxEZayWOVlbZ2OblvzGgte9YrhU0jQ7q8HI1wtrgN/dVn/4bJO9wlc/CgGqiOewf7rnEV5aq1O8FkotPdf1/03fD7iUuDOHLHF0GPzEN3Ec7G5tO7OM1j+6vURjXu2OvOmE/mvKjwpzOFUHmN0UhcH05jo2tla++Tm9gOHLRXLoF0ibjMMwPkaZm214zDM4C6dXOx+atKrpmcYycHLsWWaeYfyyjb3pfJxMoF7+WW/zW40NG367KJxnHYInZZZAXWdBbtRuNFCV9CG/JsxOMc9uUjQ+p91xjA3rQ9wobjXThrnCLBM1LXkyFhyNLMmlHUm3t3013VOwMvFcVvK+IEipdOqDMxDj2NjWuUm+9a71HCRTbu5ZfeMPbh2XYL3A5G2OXMrKgcfJE5rmmZznNtrXBxlc4agWRZ/3RdUJRSzyc8oybwUiDgbyW206aeCsPEeFEQMGZrXMBBDzls6mwTpRULieOYrI04cyCSu3TWFjSDrWgv3Uf/bnFHHX9J+82P+GYLlludbVweipwR18P6OS3bQ03+F7Cf4qTdwia8pY+rqwLHnYURH0xx0Q7WHaf/wAdPcPXMOn7gblwbD4tL2H3oqrnqLoF7fRlhdwHO3s2CX6Dntz91yPwRZI4uN12fKl1YP4rYY0JI8RCQNw4SAe5v6KWwvTTAzDWeK//ALo8n1FJ7xZQg2QfUguzHU1WnmP5Ky4LiYb8xIDRfedB9V9/2fHMc0TYZhzME5af9PaWyLgJc4NDDG27IJLnGtrNDTwAUy1lNUaacIxk2S/DJSe04gl2p18NvQaKahxHJ2oFA2PBQ44Jl2O1f1quiRkt6G9da8KVXFdCZOMnhkX8SekowGDLo6DpXZIxz2s1WwArXxXl0eDfFhPt2LDp8RL2MJG4WI2k9qUt9dB73ekz8SsT9s4lhsP8zYmN0J3klfo0+ZDQfBTnxCiyxw9UA8tjyGhXy5XWPPKfdZximzF3R5tDhTH27NiwSACXH724NNG3utEfEg85XgOF9kiszb/C6tD52Dtouzi8DjRGsYBc2ubX63fPXRQ2Hhug2zrQ013/AIqG1ZVRdLyemfDbpI5jn4V5zNqwQSRY5t5Cwb9CrvxPFdXoBZq75igvLegga3Hh7nDI1g1sUS2xV+ZXp3H8cwRyEEWIz9VdadxaLLVqSwdcfEY5YgJaII19e5UDpFjosHJG9ge40/8ASAtDrALQ40AAaedq3Xb9rkfFGGgABlucd60oAeOuvgoLjj+uwb2tIc8ujynLeVoLy4+uUD0V5VCNvwZ8yaXGTZh/iFirzvxPYI0ota5zgNsrgct1v4LZgem4DnzxkB/y7ZnPy0askk2XHc72ouZmIxWEjjjbBG1jMsgytYX6jdx1FZSNDzKrmMM0bAHxwxhl9qIx53k1WYtcSdu7msITSbVkuGMouUnSCTFTGJmrnOa05QBduzON6kNB107t1ZJ8B1Q6uIDU8+0b79fBea4adzTmZI8trvO+nNSMPGpmkOzFxO13/H/wt4R68lJSXCVFoxuGlcRE2/xPonQchp3/AJFYVcg449ri4SSMzUXC7afe6RdEWupi0VWXhL3DrHOF6011gmtaF86C+4YW0HAVe3I8l9Fj5pmNFvfnFDcijmPloFL4LHPjAAaw3ycwHeue/Nca2vk6GmiNGKLR+scB+87w8V1RcSmA+ex/ea0jY+A7u9SbcZh3/r8HEf70ZMbr07iO/vWyHhmFebhEzQNXh1uDW61WTKTz5rVUv1kZvyiNHE7/AFsEMvkHNOw/CT3r5kgwj/nikhOvyuDhofGj9CrDP0DZI0uw8wvQMEr+1try2B021UfjOjOLjBLoS8a6x08am/uWVb597IwQ44DCDmhxBjI2JBaQfPRT3D+M8Wwv6mX7U0bB36T/ANvqoaUVYe1zNHfM0jc+K34aTK643lhs1Tq+6DVc/JUdP9o/RZSkuGXbhfxoLHBvEcK+HkXNDq/0kX7Wr7wjpVgsU0vhmY4NFm3AFulmwvKML0rna0NmbHimZQakjsm9PmH5BfeG4ZwnESAydZw52bKcrh1TtdW2eSyx0f2abr5X0behMZ4lxaXEFtNa50u1UzVsQPO6AP8AlK9M4vwKOVoYdQ7mKsaaEHvtZ4f0KhgaJuHSkEgfM7M19XVkeZ913YXEdc1zCOqlbo9vd5eCmMdpLnZ5BxnoZi8O5whaJ4NSA29CdzlBBadBoCR4KDk4divlbAYgB8xje0m+8ybD0Vz6YYjEiV5YSGsc1oIs5AQSXZRvZ0tfR4w/GYQsnb+kY0HPWUkA1tyscvBZNLdaNdP5VBkL0Z4fBCWCRwJNfTkFbsW6JgkkmNMLaPedLoeKpcGHJlZQN+SkviK77PhCXPJdIBGxvIA6uOmt5QfouqE/hRTX09kjr4ZIcdEZ4aDbLGtGzcmmp57qKZ0exL+skhy66DUtzNF+mp19Vq+HuLezAubGLc6R1c+QBOp7gV6JwybJGAQG94rQHxI09F4+pqSeo8l9OKSsofAOH4iB466J4bIS1xy5gAdWklt5aN7/AIl18f6GOfZbHnvkN/8AyvQvtLCKeQT4Cv47r5MN6aOHgDv5qstzluT+jVUlTPAsTwOXDStzsexhJbqDQc6v40B6LQ7i5a50enzEeQGgpe/zdW9vVvaHCxo7YkGxv3HW1+f+lHA3wY+SB335OweRbI7sn0uvRdujrOWGc+pBLKO2Zh07qH8EXzw3FCQZQNMxDTzDbNfSkXfGSfJySi0aoIIpMzZZCw2Mulg+bgOyrHhuDdcC6GRkpu3BpDiNtKBtu3coHinCA3NkJcHG3XuAOWmm520XK6MNDXHMX1Yr5hvsW6riatYZ2c8osc3DJGbsdp3C9NO6u5aYMWYnW05DXMaHfQ2Da08O6TYpooOLqGjZB1p9iA46eKlx0jY+xi8NqBbjDqKvfI42PdLkuclNqfBFY2R0wGcl4aDlFdkaCqpv9eK6YcdLFfVyvG9WXOHzVs4rt6jh84Dop2RXyk/Rb8u1p9V0v6HS1mieJAeehGuu4VfdjDuhsb8mqPpXiBo8xSgZv1jWnQGt7XxPj8PL8+Ea19uFwzGMWBerMjh6Va+MRwWdu7Cd/l13N7UvvCdHsTK6o8PM7Vx0ieRRA+9VfVaLV3/rKyrht5RHMh0PIFoIsOdQvbNYsDv5c1ycUx8UT6kzuslwDdDROhOo/rkrs34Y417KcyKC2jWaQCq7w0m1j/hAHvc/F4+K3VfUxFx05WTSU2xcUssiei/SN+FDXYN0vUuNObrI0Dm6nnSuYtencNwMs4+2h/byEBuweLNitx4KscN+GmBw5zDEY6TWy1pjjjcfFuUq7DjzGimQ3QA7bydvABbQ3K10MZakO5H8RwwnNvgnh7I7bAHB2uxBGqj5eERtjc2MSOLgMznMOY69wG3op49JpapojYBtTf5krQ/j05++R5AD+AVfbzZK9Uouyv4bgogLpRFPLpoBDI46DuaCT6BVfpx0R4hxFsckeFlvMS1haI8jSKt2ciie7cV4r0F/EZXbyPP+YrQ55O5J8zavtxRSfqnJ20VXob0CxUEbWYmNsWW6zTQ7uNk9l58PQK6w8LygAywDyeL/ADXFSLn/ABIbnLqPzJVSRp4h0bDrDMQ1o3+Z518g1c0PRan5n4vMNgAHiu/ca/T1Xei19iJT8qZwSdHCDbMYW91xOd+YXDjuh5mrrcUyQg2CcOSW6g9k3Y2U6ilaMUR+TMouD+E4jbQxlm7B6lw5Afi8FlXlFfYiPfmUDG4EAEnQd5HioKbDAOJjG/hvXhy3V2wHRnE4vWFhe0n5j2WjzzflalYvhpCz9txIvS2QAF3iMzga9l52mpPhHqzlGPLPNNqzFrTvmoHc6A1pVNrfVWHh/RefGNEcOGkLOTsjo2gXsXyaHblZ8l6Jg4sJhf2TCxh1BvWSjO8geJ1+q2YnjEsnzPNdw7I9gupaL6nHL1MVxkpkHwWA/a8THhx+GPtvA7gDp9FMcM6C8OwhthxUxBvSQws5b9XlLtuZK7kWq00jnl6mT4JMcayaQwxR+NZne5WmbjMz/mkd6aD6LiRWUUuEZPUlLlmXOJ1JJ89VhEVigREQgLKwiAIiIAiIgCj+OY50MRcysxNAnZo5uPkLKkFycUwfWsAGtG6OzgQQQfQlVldYNtBxWpHfwVMtD4XkukMhfbSJe04MYHHJ2SWjtajyU70axsjmmOey4AOBI+6dgXbOcPDvCrU0bIhkMJcGg0HtcXl7yNr+WmgXQ3KsfRvBSDNPMC1zwAGkAZRZJ8dTWh2XPp3uPd9coew2++L5/jxXP9ROIiLqPnDuxXGZZNC7K38LOyPouFEQltvkIiIQEREAREQBZWEQBERAERZQGEWVhAEREAREQCkREJCIiEBERAEREAREQBEWUBhFlYQBERAERZQGEREAREQBERAEREAREQBERAEREAREQBERAEREAREQBERAEREAREQBERAEXSzh0pFiN5H7pWh7C004EHuOiE0z5REQgIiIAiIgCIiAIiIAiIgCIiAIiIAiIgCIiAKbwEbcPB9pe0Pe41GDsPFQinzH9owbRHq6I6tG9a/koZpDqR7+PTk31jh5UB7KUwc321jo5QOsaLY4CifP6e6rqnejzOpa/EydlobTb+8T3ewUNFoNt0+CBRZJWFYxCIiAysIiAIiIDbhsM6RwYwZieX9bKQdwZjNJJ42u5gW6vMrbwo9Xhppm/MSGA9w0/n9FDKDSkkrJPDcIa50rc4d1bMwLdiotTfRloJmBNAxGz3DvWcBHhpndSI3MJByvLiSSO8bKLJ22lRBopLAcNBMjpbyxfMG7udZAA9l0YbDRYjMxkRheASw5nEGuRtTZVQbIVFMYPBRfZuulBsPo0Tbu5vhrzW2PCYeaIyta6Hqz2wCXWOVXzKWSoMgl1DAfoeuzN+bLl+8pGLDw4iOTqmGJ7G5h2i4OHquZuDb9kMtdsSZbs7actksbTnxeB6tsbszXZxdDcbb+65VJ8SwbI2QOAPbaS/U61l2vbcrowTYJXBggeGnQPDnEjxPJLG3NEIpbg2Fe258/Usbu7fN4BvNR+Mw/VvdHvlJFqY6UdjqoW6Nay67ztf0+qMRVW30PufjmHe+3Q5gPvULPpzTiuHOIb1sEnWNb9yqLPIKvKT6O4gsxDANndk+IpRVFlPdh9SMRdnF4QyeRrdg7T11RWMmqdHGiIhAREQBERAS/BMQ0tkw8hyiT5TyDv6r2WmXo/O01kLu4tIIKjltbi3gUHuA8HFRRfcmqZMcFw7oziGPFEQmxp3eC4+j37RH5n+BXD1h11Ou+u6+WuI1GnklE7uPBYuHYg5sTExwZI55cwmtSCbGq0OmxrbJzigSTlZVDxpQmbnzWx+KeRRc4jxcUonfgkx+wn/FThn7LifJn5qJzmqs13ckDyBQJo7+KURuz/BLdHN5v8FyM/YHf4o/JRLXkbEjyW7Bxh5yOkEbdyTt7d6UFLFE1iI2u+xNk+UtN3t9381urEfaADccTX6VTWZb0Gm9qJ41jWyFjIrLI25QTpe1n6BcLsQ40C5xraydFFF3NJnVxwf8AMS/vfkFKSNGOiblIE0Yog6Zh/QVec69TqjXVqNFNFFLL8nY7g0wNdW/2v6hSXD8CML+nxFBwHYZduJPkowcXmArrX/6iuaSUuNuJce8mymQnFZRmeYvcXu3cST6otaKSgREQgIiIAiIgMrCIgCIiAIiIAiIgOXHB+nV3rbTXIO+9/lq/dcks8zmuGVzd6OU5tm0P+7teClUQmzgE81/L3DaqJLr56gADXna0tfMcriKNOvR9AnIdRzo3tyUqiE2fEDiWguFGtV9oiEBERCAiIgCIiAIiIAiIgCIiAIiIAiIgCIiAIiIAiLViMU2Oi9wbmIaL5uOwQk2osrCEBERAEREAREQBERAEREAREQBERAERZQGEREAREQBVvprhpHNhfh3lkrJMzQX5YyBRPWD7w0A83chasi1zYVj6zta+tswBq/PyCFounZmCXO1rqy2Aa0NXysaL7WGMDQA0AAbAaAeiyhAREQgIiIAiIgCysIgMrCIgCIiAIiIAiIgMrCIgCIiAysIiAIiIAiIgCIi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6" name="AutoShape 4" descr="data:image/jpeg;base64,/9j/4AAQSkZJRgABAQAAAQABAAD/2wCEAAkGBhQQERQQDxQUEBUVFRYWFBgVFRYVFRcVFBQVFxgYGhUYGyYeFxwjGRYXHy8iIycqLSwsGB8xNTAqNSYrLCoBCQoKDgwOGg8PGjAkHyUwKjQsMikqLCwsLywpLCwsLC0qKSosNCwpLCwsLCwsLCwsLCwsLCwsLCwsLCwsLCkpKf/AABEIAPUAuAMBIgACEQEDEQH/xAAcAAEAAgMBAQEAAAAAAAAAAAAABQYBAwQHAgj/xABDEAABBAAEAggDBAcGBgMAAAABAAIDEQQSITEFQQYTIlFhcYGRBzKhFEJSwSMzNHKx0fAVYnOCkvEXJKKy4eIWY4P/xAAaAQEAAwEBAQAAAAAAAAAAAAAAAQIDBAUG/8QAKREAAgIBAwMEAgIDAAAAAAAAAAECESEDEjFBUWEEEyKRFDKB8HGh4f/aAAwDAQACEQMRAD8AkG4ZbG4ZWTC8Da9t5zf7unuSuY4OiRvyXprXTwjjem1yfHDuKOhbkaxp53Wt+a0uxDi8vBLLNuy8/RdTcKOdrbBw4uuqFd/NU+CbZPyeDRExj8wcS3TQkk2fELZhpJYfkcHA8rv/AGXYzgZIu2+Vr5PB5B90qm6Lxf2WqXY6osXIWhzq1+7dnzpaZZmX2t+4L6wnDSR+r8Luitk7Y8MwySsDGt0LnubXuSsHGCZqnJo6cPhmFoNV56rm4jiooGmSeWNjBfMDXxF6+ioXH/ipE0OjwcIcSKzusAdxaN3fRebY3jrXvz4p8szwNA1rcoB5AuIDRtsDdLK+xp/ku/HfiMLyYWPMAfneSB5BgHPx9lZ+ieJi4iy2yNjkHzxu+YDvH4h4rxlvSOG9MK53dmnIJ/0sFLui6S9TI0xYWNj205p615LSbqjV7X6FaLV1F1KOEGfpCDDMa3Kx7hpWpuq8FF8S4L1luD3SObsKHP10XkmJ+LmNacpiiNVdZhV7AmlqZ8aMS02YIifM2Ty+7qojJp2Gk8HpfFmPe0Zgab7eyhnYdVef4ylxJxELL5iOQk8vulrQffkp/o38Q8DNlE0bmF/y571AJBrkaOmhXTp+ojGNUYS0nJ2d+H4a6U0A1tDc6DzvmVoxPDDHRJabJFNNnRXOBkcsbXYeWR7XagtcHAt27lH8QwcZdkZG8vGla0FaPqLl4D0qRXpMAGBrg5j73A1rzWpsFnU141t6Keb0bmJrqyOe4r3Q9HZeTCfb6a6rZasV1KbJdjXh+GYVrCXyZ3e1eTefqt0nGcpDYnjIO5lEAcu5cs3C3s1exzR4haOoWWxSy3Zfc1wqGK4tI5+azptYH5IshpAIGl+CK+2HYrul3LU3CMPJzf631XxiRBEC6V5aB4b+S8T6H9NpcJhpGyZphmqAOcbza5hfNmxvzC6ncfxDgMRiHZy68gGjWNBrQd5PPwHeuDOK6nWopl54h0keQTh2sAum9YCT5uNgNHlmKrsvTXFNdldJhLG4ax5I/wCpQLekJnOQltc6v2WP7Oi1dkF9/irbJSWGWUI9EW6Hp/iCA0uY4n8MeU6d9uJpOKdMMTHRD3X3Cg0/9JVf4VkiJc2i51XeunIeW6juO8Umc8NYGuGhNd5vZVloTjHkbolswnxCxt2+Eu8nNv2yqD45C3GP63Fy40Fvy5upcxn7rerAHjzOl2u7odxph/RPYQRzdy8LrVXM4eJ41APouZw1Vlv/AEbR2SWEeZM6JYd/yY50ff1mHB38WyCl2/8ADCOaJkceOie8FxL3NILrADRq46DXn3dyur+i0RfbaLjrrsB3kf1subj/AEc6qEy2ZKqwCW7mr02URnOKbaRWemm1kqUHwTxEbg/rYXgHYB381zt+FeLbKXPcwDlWYmh6b0pLCMxEZ61jXhpojeueu1lTo+JIwzP+ap1i2h2UA6kb+ncVbT197qqKz0azyQ8/RtpzCUhgoZSY31mAqyDV1+aj8R8OYZCHDFFoygU1gBPeczjpfkpHF/EPDOAIgYy9qc/X/tWOEdMYJXZbii1++11epDldyp0isdHqUrpl0BbhGwuwrpJzI8sLdHkuy2MuQXyPJV5mHxEZayWOVlbZ2OblvzGgte9YrhU0jQ7q8HI1wtrgN/dVn/4bJO9wlc/CgGqiOewf7rnEV5aq1O8FkotPdf1/03fD7iUuDOHLHF0GPzEN3Ec7G5tO7OM1j+6vURjXu2OvOmE/mvKjwpzOFUHmN0UhcH05jo2tla++Tm9gOHLRXLoF0ibjMMwPkaZm214zDM4C6dXOx+atKrpmcYycHLsWWaeYfyyjb3pfJxMoF7+WW/zW40NG367KJxnHYInZZZAXWdBbtRuNFCV9CG/JsxOMc9uUjQ+p91xjA3rQ9wobjXThrnCLBM1LXkyFhyNLMmlHUm3t3013VOwMvFcVvK+IEipdOqDMxDj2NjWuUm+9a71HCRTbu5ZfeMPbh2XYL3A5G2OXMrKgcfJE5rmmZznNtrXBxlc4agWRZ/3RdUJRSzyc8oybwUiDgbyW206aeCsPEeFEQMGZrXMBBDzls6mwTpRULieOYrI04cyCSu3TWFjSDrWgv3Uf/bnFHHX9J+82P+GYLlludbVweipwR18P6OS3bQ03+F7Cf4qTdwia8pY+rqwLHnYURH0xx0Q7WHaf/wAdPcPXMOn7gblwbD4tL2H3oqrnqLoF7fRlhdwHO3s2CX6Dntz91yPwRZI4uN12fKl1YP4rYY0JI8RCQNw4SAe5v6KWwvTTAzDWeK//ALo8n1FJ7xZQg2QfUguzHU1WnmP5Ky4LiYb8xIDRfedB9V9/2fHMc0TYZhzME5af9PaWyLgJc4NDDG27IJLnGtrNDTwAUy1lNUaacIxk2S/DJSe04gl2p18NvQaKahxHJ2oFA2PBQ44Jl2O1f1quiRkt6G9da8KVXFdCZOMnhkX8SekowGDLo6DpXZIxz2s1WwArXxXl0eDfFhPt2LDp8RL2MJG4WI2k9qUt9dB73ekz8SsT9s4lhsP8zYmN0J3klfo0+ZDQfBTnxCiyxw9UA8tjyGhXy5XWPPKfdZximzF3R5tDhTH27NiwSACXH724NNG3utEfEg85XgOF9kiszb/C6tD52Dtouzi8DjRGsYBc2ubX63fPXRQ2Hhug2zrQ013/AIqG1ZVRdLyemfDbpI5jn4V5zNqwQSRY5t5Cwb9CrvxPFdXoBZq75igvLegga3Hh7nDI1g1sUS2xV+ZXp3H8cwRyEEWIz9VdadxaLLVqSwdcfEY5YgJaII19e5UDpFjosHJG9ge40/8ASAtDrALQ40AAaedq3Xb9rkfFGGgABlucd60oAeOuvgoLjj+uwb2tIc8ujynLeVoLy4+uUD0V5VCNvwZ8yaXGTZh/iFirzvxPYI0ota5zgNsrgct1v4LZgem4DnzxkB/y7ZnPy0askk2XHc72ouZmIxWEjjjbBG1jMsgytYX6jdx1FZSNDzKrmMM0bAHxwxhl9qIx53k1WYtcSdu7msITSbVkuGMouUnSCTFTGJmrnOa05QBduzON6kNB107t1ZJ8B1Q6uIDU8+0b79fBea4adzTmZI8trvO+nNSMPGpmkOzFxO13/H/wt4R68lJSXCVFoxuGlcRE2/xPonQchp3/AJFYVcg449ri4SSMzUXC7afe6RdEWupi0VWXhL3DrHOF6011gmtaF86C+4YW0HAVe3I8l9Fj5pmNFvfnFDcijmPloFL4LHPjAAaw3ycwHeue/Nca2vk6GmiNGKLR+scB+87w8V1RcSmA+ex/ea0jY+A7u9SbcZh3/r8HEf70ZMbr07iO/vWyHhmFebhEzQNXh1uDW61WTKTz5rVUv1kZvyiNHE7/AFsEMvkHNOw/CT3r5kgwj/nikhOvyuDhofGj9CrDP0DZI0uw8wvQMEr+1try2B021UfjOjOLjBLoS8a6x08am/uWVb597IwQ44DCDmhxBjI2JBaQfPRT3D+M8Wwv6mX7U0bB36T/ANvqoaUVYe1zNHfM0jc+K34aTK643lhs1Tq+6DVc/JUdP9o/RZSkuGXbhfxoLHBvEcK+HkXNDq/0kX7Wr7wjpVgsU0vhmY4NFm3AFulmwvKML0rna0NmbHimZQakjsm9PmH5BfeG4ZwnESAydZw52bKcrh1TtdW2eSyx0f2abr5X0behMZ4lxaXEFtNa50u1UzVsQPO6AP8AlK9M4vwKOVoYdQ7mKsaaEHvtZ4f0KhgaJuHSkEgfM7M19XVkeZ913YXEdc1zCOqlbo9vd5eCmMdpLnZ5BxnoZi8O5whaJ4NSA29CdzlBBadBoCR4KDk4divlbAYgB8xje0m+8ybD0Vz6YYjEiV5YSGsc1oIs5AQSXZRvZ0tfR4w/GYQsnb+kY0HPWUkA1tyscvBZNLdaNdP5VBkL0Z4fBCWCRwJNfTkFbsW6JgkkmNMLaPedLoeKpcGHJlZQN+SkviK77PhCXPJdIBGxvIA6uOmt5QfouqE/hRTX09kjr4ZIcdEZ4aDbLGtGzcmmp57qKZ0exL+skhy66DUtzNF+mp19Vq+HuLezAubGLc6R1c+QBOp7gV6JwybJGAQG94rQHxI09F4+pqSeo8l9OKSsofAOH4iB466J4bIS1xy5gAdWklt5aN7/AIl18f6GOfZbHnvkN/8AyvQvtLCKeQT4Cv47r5MN6aOHgDv5qstzluT+jVUlTPAsTwOXDStzsexhJbqDQc6v40B6LQ7i5a50enzEeQGgpe/zdW9vVvaHCxo7YkGxv3HW1+f+lHA3wY+SB335OweRbI7sn0uvRdujrOWGc+pBLKO2Zh07qH8EXzw3FCQZQNMxDTzDbNfSkXfGSfJySi0aoIIpMzZZCw2Mulg+bgOyrHhuDdcC6GRkpu3BpDiNtKBtu3coHinCA3NkJcHG3XuAOWmm520XK6MNDXHMX1Yr5hvsW6riatYZ2c8osc3DJGbsdp3C9NO6u5aYMWYnW05DXMaHfQ2Da08O6TYpooOLqGjZB1p9iA46eKlx0jY+xi8NqBbjDqKvfI42PdLkuclNqfBFY2R0wGcl4aDlFdkaCqpv9eK6YcdLFfVyvG9WXOHzVs4rt6jh84Dop2RXyk/Rb8u1p9V0v6HS1mieJAeehGuu4VfdjDuhsb8mqPpXiBo8xSgZv1jWnQGt7XxPj8PL8+Ea19uFwzGMWBerMjh6Va+MRwWdu7Cd/l13N7UvvCdHsTK6o8PM7Vx0ieRRA+9VfVaLV3/rKyrht5RHMh0PIFoIsOdQvbNYsDv5c1ycUx8UT6kzuslwDdDROhOo/rkrs34Y417KcyKC2jWaQCq7w0m1j/hAHvc/F4+K3VfUxFx05WTSU2xcUssiei/SN+FDXYN0vUuNObrI0Dm6nnSuYtencNwMs4+2h/byEBuweLNitx4KscN+GmBw5zDEY6TWy1pjjjcfFuUq7DjzGimQ3QA7bydvABbQ3K10MZakO5H8RwwnNvgnh7I7bAHB2uxBGqj5eERtjc2MSOLgMznMOY69wG3op49JpapojYBtTf5krQ/j05++R5AD+AVfbzZK9Uouyv4bgogLpRFPLpoBDI46DuaCT6BVfpx0R4hxFsckeFlvMS1haI8jSKt2ciie7cV4r0F/EZXbyPP+YrQ55O5J8zavtxRSfqnJ20VXob0CxUEbWYmNsWW6zTQ7uNk9l58PQK6w8LygAywDyeL/ADXFSLn/ABIbnLqPzJVSRp4h0bDrDMQ1o3+Z518g1c0PRan5n4vMNgAHiu/ca/T1Xei19iJT8qZwSdHCDbMYW91xOd+YXDjuh5mrrcUyQg2CcOSW6g9k3Y2U6ilaMUR+TMouD+E4jbQxlm7B6lw5Afi8FlXlFfYiPfmUDG4EAEnQd5HioKbDAOJjG/hvXhy3V2wHRnE4vWFhe0n5j2WjzzflalYvhpCz9txIvS2QAF3iMzga9l52mpPhHqzlGPLPNNqzFrTvmoHc6A1pVNrfVWHh/RefGNEcOGkLOTsjo2gXsXyaHblZ8l6Jg4sJhf2TCxh1BvWSjO8geJ1+q2YnjEsnzPNdw7I9gupaL6nHL1MVxkpkHwWA/a8THhx+GPtvA7gDp9FMcM6C8OwhthxUxBvSQws5b9XlLtuZK7kWq00jnl6mT4JMcayaQwxR+NZne5WmbjMz/mkd6aD6LiRWUUuEZPUlLlmXOJ1JJ89VhEVigREQgLKwiAIiIAiIgCj+OY50MRcysxNAnZo5uPkLKkFycUwfWsAGtG6OzgQQQfQlVldYNtBxWpHfwVMtD4XkukMhfbSJe04MYHHJ2SWjtajyU70axsjmmOey4AOBI+6dgXbOcPDvCrU0bIhkMJcGg0HtcXl7yNr+WmgXQ3KsfRvBSDNPMC1zwAGkAZRZJ8dTWh2XPp3uPd9coew2++L5/jxXP9ROIiLqPnDuxXGZZNC7K38LOyPouFEQltvkIiIQEREAREQBZWEQBERAERZQGEWVhAEREAREQCkREJCIiEBERAEREAREQBEWUBhFlYQBERAERZQGEREAREQBERAEREAREQBERAEREAREQBERAEREAREQBERAEREAREQBERAEXSzh0pFiN5H7pWh7C004EHuOiE0z5REQgIiIAiIgCIiAIiIAiIgCIiAIiIAiIgCIiAKbwEbcPB9pe0Pe41GDsPFQinzH9owbRHq6I6tG9a/koZpDqR7+PTk31jh5UB7KUwc321jo5QOsaLY4CifP6e6rqnejzOpa/EydlobTb+8T3ewUNFoNt0+CBRZJWFYxCIiAysIiAIiIDbhsM6RwYwZieX9bKQdwZjNJJ42u5gW6vMrbwo9Xhppm/MSGA9w0/n9FDKDSkkrJPDcIa50rc4d1bMwLdiotTfRloJmBNAxGz3DvWcBHhpndSI3MJByvLiSSO8bKLJ22lRBopLAcNBMjpbyxfMG7udZAA9l0YbDRYjMxkRheASw5nEGuRtTZVQbIVFMYPBRfZuulBsPo0Tbu5vhrzW2PCYeaIyta6Hqz2wCXWOVXzKWSoMgl1DAfoeuzN+bLl+8pGLDw4iOTqmGJ7G5h2i4OHquZuDb9kMtdsSZbs7actksbTnxeB6tsbszXZxdDcbb+65VJ8SwbI2QOAPbaS/U61l2vbcrowTYJXBggeGnQPDnEjxPJLG3NEIpbg2Fe258/Usbu7fN4BvNR+Mw/VvdHvlJFqY6UdjqoW6Nay67ztf0+qMRVW30PufjmHe+3Q5gPvULPpzTiuHOIb1sEnWNb9yqLPIKvKT6O4gsxDANndk+IpRVFlPdh9SMRdnF4QyeRrdg7T11RWMmqdHGiIhAREQBERAS/BMQ0tkw8hyiT5TyDv6r2WmXo/O01kLu4tIIKjltbi3gUHuA8HFRRfcmqZMcFw7oziGPFEQmxp3eC4+j37RH5n+BXD1h11Ou+u6+WuI1GnklE7uPBYuHYg5sTExwZI55cwmtSCbGq0OmxrbJzigSTlZVDxpQmbnzWx+KeRRc4jxcUonfgkx+wn/FThn7LifJn5qJzmqs13ckDyBQJo7+KURuz/BLdHN5v8FyM/YHf4o/JRLXkbEjyW7Bxh5yOkEbdyTt7d6UFLFE1iI2u+xNk+UtN3t9381urEfaADccTX6VTWZb0Gm9qJ41jWyFjIrLI25QTpe1n6BcLsQ40C5xraydFFF3NJnVxwf8AMS/vfkFKSNGOiblIE0Yog6Zh/QVec69TqjXVqNFNFFLL8nY7g0wNdW/2v6hSXD8CML+nxFBwHYZduJPkowcXmArrX/6iuaSUuNuJce8mymQnFZRmeYvcXu3cST6otaKSgREQgIiIAiIgMrCIgCIiAIiIAiIgOXHB+nV3rbTXIO+9/lq/dcks8zmuGVzd6OU5tm0P+7teClUQmzgE81/L3DaqJLr56gADXna0tfMcriKNOvR9AnIdRzo3tyUqiE2fEDiWguFGtV9oiEBERCAiIgCIiAIiIAiIgCIiAIiIAiIgCIiAIiIAiLViMU2Oi9wbmIaL5uOwQk2osrCEBERAEREAREQBERAEREAREQBERAERZQGEREAREQBVvprhpHNhfh3lkrJMzQX5YyBRPWD7w0A83chasi1zYVj6zta+tswBq/PyCFounZmCXO1rqy2Aa0NXysaL7WGMDQA0AAbAaAeiyhAREQgIiIAiIgCysIgMrCIgCIiAIiIAiIgMrCIgCIiAysIiAIiIAiIgCIiA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4102" name="Picture 6" descr="CHEMIJA. Vadovėlis VIII klasei (ŠOK) -  Deima Grevienė, Rita Dambrauskienė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8282">
            <a:off x="5858419" y="847263"/>
            <a:ext cx="2070695" cy="276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www.pegasas.lt/out/3/html/0/dyn_images/1/cdb_P_Li_Lietuviu-kalba-8kl_p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7682">
            <a:off x="4694771" y="3184232"/>
            <a:ext cx="2190750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93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omas\Downloads\IM0D43~3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36712"/>
            <a:ext cx="6336704" cy="386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4701652"/>
            <a:ext cx="727280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AR JULIAN" pitchFamily="2" charset="0"/>
              </a:rPr>
              <a:t>,, Aš bijau tos dienos , kai technologijos užgoš mūsų žmogišką bendravimą. pasaulis išsiugdys idiotų kartą.“</a:t>
            </a:r>
          </a:p>
          <a:p>
            <a:r>
              <a:rPr lang="lt-LT" sz="2000" dirty="0">
                <a:latin typeface="Berlin Sans FB" pitchFamily="34" charset="0"/>
              </a:rPr>
              <a:t> </a:t>
            </a:r>
            <a:r>
              <a:rPr lang="lt-LT" sz="2000" dirty="0" smtClean="0">
                <a:latin typeface="Berlin Sans FB" pitchFamily="34" charset="0"/>
              </a:rPr>
              <a:t>                                                                      Albertas Einšteinas</a:t>
            </a:r>
            <a:endParaRPr lang="lt-LT" sz="2000" dirty="0">
              <a:latin typeface="Berlin Sans FB" pitchFamily="34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9450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escription:  image001.jpg@01CDB7F6.D91BD49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1027" name="Picture 3" descr="C:\Users\Domas\Downloads\IM0352~2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18" y="1124744"/>
            <a:ext cx="733731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5318" y="5661248"/>
            <a:ext cx="7337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     </a:t>
            </a:r>
            <a:r>
              <a:rPr lang="lt-LT" dirty="0" smtClean="0">
                <a:latin typeface="+mj-lt"/>
              </a:rPr>
              <a:t>    Geriame kavą su draugais</a:t>
            </a:r>
            <a:endParaRPr lang="lt-LT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6361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escription:  image002.jpg@01CDB7F6.D91BD49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3" name="AutoShape 4" descr="Description:  image002.jpg@01CDB7F6.D91BD49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4" name="AutoShape 6" descr="Description:  image002.jpg@01CDB7F6.D91BD49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2055" name="Picture 7" descr="C:\Users\Domas\Downloads\IMF4C6~8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7230482" cy="479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5733256"/>
            <a:ext cx="7230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/>
              <a:t>                 Diena pajūryje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233966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mas\Downloads\IMF64~19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29" y="980728"/>
            <a:ext cx="7337524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5229200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/>
              <a:t>                      Sergame už savo komandą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81248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Domas\Downloads\IMF84E~9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661" y="764704"/>
            <a:ext cx="6072675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99578" y="5464023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Pasimatyme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30415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escription:  image006.jpg@01CDB7F6.D91BD49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5123" name="Picture 3" descr="C:\Users\Domas\Downloads\IM05CA~6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92696"/>
            <a:ext cx="364490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5550446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                          Kalbame su draugu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59374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omas\Downloads\IMF454~8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692696"/>
            <a:ext cx="4824536" cy="475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5661248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                                      </a:t>
            </a:r>
            <a:r>
              <a:rPr lang="lt-LT" sz="2400" dirty="0" smtClean="0"/>
              <a:t>Muziejuje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38690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omas\Downloads\IM01DA~5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892" y="692696"/>
            <a:ext cx="3575050" cy="477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5661248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                       Gėrimės įžymiomis vietomis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38281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133475"/>
            <a:ext cx="7524750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676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799</TotalTime>
  <Words>630</Words>
  <Application>Microsoft Office PowerPoint</Application>
  <PresentationFormat>On-screen Show (4:3)</PresentationFormat>
  <Paragraphs>139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Pushpin</vt:lpstr>
      <vt:lpstr>Mokomės įtikinti</vt:lpstr>
      <vt:lpstr>PowerPoint Presentation</vt:lpstr>
      <vt:lpstr>PowerPoint Presentation</vt:lpstr>
      <vt:lpstr>PowerPoint Presentation</vt:lpstr>
      <vt:lpstr>Tokios komunikacijos tikslas adresatą ( t.y. vartotoją 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Įprastinis (klasikinis) reklamos tekstas susideda iš</vt:lpstr>
      <vt:lpstr>PowerPoint Presentation</vt:lpstr>
      <vt:lpstr>PowerPoint Presentation</vt:lpstr>
      <vt:lpstr>PowerPoint Presentation</vt:lpstr>
      <vt:lpstr>Pakartokime, ką reiškia A.I.D.A </vt:lpstr>
      <vt:lpstr>PowerPoint Presentation</vt:lpstr>
      <vt:lpstr>Reklamoje svarbu sukurti prekės ar paslaugos naujumo įspūdį</vt:lpstr>
      <vt:lpstr>Reklamoje svarbu pabrėžti kainą</vt:lpstr>
      <vt:lpstr>,,Stipriųjų“  žodžių  poveikis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Namų darbas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Mokomės įtikinti</dc:title>
  <dc:creator>Domas</dc:creator>
  <cp:lastModifiedBy>Domas</cp:lastModifiedBy>
  <cp:revision>59</cp:revision>
  <dcterms:created xsi:type="dcterms:W3CDTF">2013-11-20T17:17:01Z</dcterms:created>
  <dcterms:modified xsi:type="dcterms:W3CDTF">2013-11-29T21:57:29Z</dcterms:modified>
</cp:coreProperties>
</file>