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Layouts/slideLayout29.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6" r:id="rId3"/>
    <p:sldMasterId id="2147483690" r:id="rId4"/>
    <p:sldMasterId id="2147483692" r:id="rId5"/>
  </p:sldMasterIdLst>
  <p:sldIdLst>
    <p:sldId id="256" r:id="rId6"/>
    <p:sldId id="257" r:id="rId7"/>
    <p:sldId id="258" r:id="rId8"/>
    <p:sldId id="259" r:id="rId9"/>
    <p:sldId id="260" r:id="rId10"/>
    <p:sldId id="261" r:id="rId11"/>
    <p:sldId id="263" r:id="rId12"/>
    <p:sldId id="265" r:id="rId13"/>
    <p:sldId id="266" r:id="rId14"/>
    <p:sldId id="267" r:id="rId1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1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lt-LT" smtClean="0"/>
              <a:t>Spustelėkite ruošinio teksto stiliams keisti</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lt-LT" smtClean="0"/>
              <a:t>Spustelėkite ruošinio teksto stiliams keisti</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lt-LT" smtClean="0"/>
              <a:t>Spustelėkite ruošinio teksto stiliams keisti</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0705B27A-EEC7-47F1-AD96-136BF9FB6D25}" type="datetimeFigureOut">
              <a:rPr lang="lt-LT" smtClean="0"/>
              <a:pPr/>
              <a:t>2013.11.04</a:t>
            </a:fld>
            <a:endParaRPr lang="lt-LT"/>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BCEA05D8-15CD-46D6-AEBF-5BF903112E6B}" type="slidenum">
              <a:rPr lang="lt-LT" smtClean="0"/>
              <a:pPr/>
              <a:t>‹#›</a:t>
            </a:fld>
            <a:endParaRPr lang="lt-L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lt-LT" smtClean="0"/>
              <a:t>Spustelėkite ruošinio teksto stiliams keisti</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lt-LT" smtClean="0"/>
              <a:t>Spustelėkite ruošinio teksto stiliams keisti</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lt-LT" smtClean="0"/>
              <a:t>Spustelėkite ruošinio teksto stiliams keisti</a:t>
            </a: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0705B27A-EEC7-47F1-AD96-136BF9FB6D25}" type="datetimeFigureOut">
              <a:rPr lang="lt-LT" smtClean="0"/>
              <a:pPr/>
              <a:t>2013.11.04</a:t>
            </a:fld>
            <a:endParaRPr lang="lt-LT"/>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BCEA05D8-15CD-46D6-AEBF-5BF903112E6B}" type="slidenum">
              <a:rPr lang="lt-LT" smtClean="0"/>
              <a:pPr/>
              <a:t>‹#›</a:t>
            </a:fld>
            <a:endParaRPr lang="lt-L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3.png"/><Relationship Id="rId2" Type="http://schemas.openxmlformats.org/officeDocument/2006/relationships/slideLayout" Target="../slideLayouts/slideLayout16.xml"/><Relationship Id="rId16"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5.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4.xml"/><Relationship Id="rId1" Type="http://schemas.openxmlformats.org/officeDocument/2006/relationships/slideLayout" Target="../slideLayouts/slideLayout28.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5.xml"/><Relationship Id="rId1" Type="http://schemas.openxmlformats.org/officeDocument/2006/relationships/slideLayout" Target="../slideLayouts/slideLayout2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691"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693"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a:bodyPr>
          <a:lstStyle/>
          <a:p>
            <a:r>
              <a:rPr lang="lt-LT" dirty="0" smtClean="0"/>
              <a:t>Senieji lietuviški raštai ir jų</a:t>
            </a:r>
            <a:br>
              <a:rPr lang="lt-LT" dirty="0" smtClean="0"/>
            </a:br>
            <a:r>
              <a:rPr lang="lt-LT" dirty="0" smtClean="0"/>
              <a:t>kultūrinis kontekstas</a:t>
            </a:r>
            <a:endParaRPr lang="lt-LT"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81000" y="1412875"/>
            <a:ext cx="8382000" cy="2659190"/>
          </a:xfrm>
        </p:spPr>
        <p:txBody>
          <a:bodyPr/>
          <a:lstStyle/>
          <a:p>
            <a:pPr algn="ctr">
              <a:buNone/>
            </a:pPr>
            <a:r>
              <a:rPr lang="lt-LT" dirty="0" smtClean="0"/>
              <a:t>	Šiandien raštas mūsų pasaulyje yra labai svarbus, nes be jo neišsiverstumėme. Turėdami raštą, galime parašyti elektroninį laišką, išsiųsti žinutę mobiliuoju telefonu, susirasti sau svarbią informaciją ir dar daugelį kitų svarbių bei naudingų dalykų. </a:t>
            </a:r>
            <a:endParaRPr lang="lt-LT"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67544" y="1484784"/>
            <a:ext cx="8382000" cy="2659190"/>
          </a:xfrm>
        </p:spPr>
        <p:txBody>
          <a:bodyPr/>
          <a:lstStyle/>
          <a:p>
            <a:r>
              <a:rPr lang="en-US" dirty="0"/>
              <a:t>Ta</a:t>
            </a:r>
            <a:r>
              <a:rPr lang="lt-LT" dirty="0" err="1"/>
              <a:t>čiau</a:t>
            </a:r>
            <a:r>
              <a:rPr lang="lt-LT" dirty="0"/>
              <a:t> ar nutuokėte, kada ir kaip mes, lietuviai, pradėjome rašyti lietuviškai? Kuo skiriasi senoji ir dabartinė rašomoji kalba?</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Kaip atėjo raštas?</a:t>
            </a:r>
            <a:endParaRPr lang="lt-LT" dirty="0"/>
          </a:p>
        </p:txBody>
      </p:sp>
      <p:sp>
        <p:nvSpPr>
          <p:cNvPr id="3" name="Turinio vietos rezervavimo ženklas 2"/>
          <p:cNvSpPr>
            <a:spLocks noGrp="1"/>
          </p:cNvSpPr>
          <p:nvPr>
            <p:ph idx="1"/>
          </p:nvPr>
        </p:nvSpPr>
        <p:spPr/>
        <p:txBody>
          <a:bodyPr/>
          <a:lstStyle/>
          <a:p>
            <a:pPr algn="ctr">
              <a:buNone/>
            </a:pPr>
            <a:r>
              <a:rPr lang="lt-LT" dirty="0" smtClean="0"/>
              <a:t>Mūsų raštas, į Lietuvą, kaip ir kitus Europos kraštus, atėjo su krikščionybe. Be visų maldų, poterių ir giesmių būtų buvę neįmanoma skleisti tikėjimo, todėl patys pirmieji lietuviški tekstai buvo religiniai, rankraštiniai.</a:t>
            </a:r>
            <a:endParaRPr lang="lt-LT"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Kas liko iki mūsų dienų?</a:t>
            </a:r>
            <a:endParaRPr lang="lt-LT" dirty="0"/>
          </a:p>
        </p:txBody>
      </p:sp>
      <p:sp>
        <p:nvSpPr>
          <p:cNvPr id="3" name="Turinio vietos rezervavimo ženklas 2"/>
          <p:cNvSpPr>
            <a:spLocks noGrp="1"/>
          </p:cNvSpPr>
          <p:nvPr>
            <p:ph idx="1"/>
          </p:nvPr>
        </p:nvSpPr>
        <p:spPr/>
        <p:txBody>
          <a:bodyPr/>
          <a:lstStyle/>
          <a:p>
            <a:pPr algn="ctr">
              <a:buNone/>
            </a:pPr>
            <a:r>
              <a:rPr lang="lt-LT" dirty="0" smtClean="0"/>
              <a:t>	Iki mūsų dienių išliko tik Vilniaus pranciškonams priklausiusiame Traktate kunigams, paskutiniame puslapyje, lietuviškai įrašyti poteriai ir 91 įrašas su lietuviškais žodžiais bei frazėmis.</a:t>
            </a:r>
            <a:endParaRPr lang="lt-LT"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81000" y="1412875"/>
            <a:ext cx="8382000" cy="2757678"/>
          </a:xfrm>
        </p:spPr>
        <p:txBody>
          <a:bodyPr/>
          <a:lstStyle/>
          <a:p>
            <a:pPr algn="ctr">
              <a:buFont typeface="Wingdings" pitchFamily="2" charset="2"/>
              <a:buChar char="q"/>
            </a:pPr>
            <a:r>
              <a:rPr lang="lt-LT" dirty="0" smtClean="0"/>
              <a:t>	Pavienių lietuvių kalbos pavyzdžių galima rasti kai kuriuose lotyniškuose ir lenkiškuose raštuose.</a:t>
            </a:r>
          </a:p>
          <a:p>
            <a:pPr>
              <a:buFont typeface="Wingdings" pitchFamily="2" charset="2"/>
              <a:buChar char="q"/>
            </a:pPr>
            <a:r>
              <a:rPr lang="lt-LT" dirty="0" smtClean="0"/>
              <a:t>          Pačios pirmosios knygos pradėtos spausdinti XVI a. viduryje Prūsijoje. Visos knygos buvo religinio pobūdžio.</a:t>
            </a:r>
            <a:endParaRPr lang="lt-LT"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544" y="1124744"/>
            <a:ext cx="8229600" cy="3545586"/>
          </a:xfrm>
        </p:spPr>
        <p:txBody>
          <a:bodyPr/>
          <a:lstStyle/>
          <a:p>
            <a:pPr algn="ctr">
              <a:buNone/>
            </a:pPr>
            <a:r>
              <a:rPr lang="lt-LT" dirty="0" smtClean="0"/>
              <a:t>	Palankios sąlygos šioms knygoms susidarė dėl reformacijos, kontrreformacijos ir Prūsijos valdovo siekių sujungti Prūsijos ir Livonijos teritorijas. Tuo metu sustiprėjo lietuvių kalba, kuria kalbėjo didžioji dalis gyventojų: pradėtos steigti lietuviškos mokyklos, bažnyčioje pamokslai sakomi lietuviškai. Daug kur pradėti leisti įsakymai ne tik vokiškai, bet ir lietuviškai.</a:t>
            </a:r>
            <a:endParaRPr lang="lt-LT"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55576" y="553740"/>
            <a:ext cx="3528392" cy="1329595"/>
          </a:xfrm>
        </p:spPr>
        <p:txBody>
          <a:bodyPr/>
          <a:lstStyle/>
          <a:p>
            <a:r>
              <a:rPr lang="lt-LT" sz="3200" i="1" dirty="0" smtClean="0"/>
              <a:t>Svarbiausios knygos išspausdintos </a:t>
            </a:r>
            <a:r>
              <a:rPr lang="en-US" sz="3200" i="1" dirty="0" smtClean="0"/>
              <a:t>, </a:t>
            </a:r>
            <a:r>
              <a:rPr lang="lt-LT" sz="3200" i="1" dirty="0" smtClean="0"/>
              <a:t>Prūsijoje </a:t>
            </a:r>
            <a:r>
              <a:rPr lang="lt-LT" sz="2800" i="1" dirty="0" err="1" smtClean="0"/>
              <a:t>XVIa</a:t>
            </a:r>
            <a:r>
              <a:rPr lang="lt-LT" sz="2800" i="1" dirty="0" smtClean="0"/>
              <a:t>. - XVIII a.</a:t>
            </a:r>
            <a:r>
              <a:rPr lang="lt-LT" sz="3200" i="1" dirty="0" smtClean="0"/>
              <a:t> pr.</a:t>
            </a:r>
            <a:endParaRPr lang="lt-LT" sz="3200" i="1" dirty="0"/>
          </a:p>
        </p:txBody>
      </p:sp>
      <p:pic>
        <p:nvPicPr>
          <p:cNvPr id="7" name="Turinio vietos rezervavimo ženklas 6" descr="abredke1.jpg"/>
          <p:cNvPicPr>
            <a:picLocks noGrp="1" noChangeAspect="1"/>
          </p:cNvPicPr>
          <p:nvPr>
            <p:ph idx="1"/>
          </p:nvPr>
        </p:nvPicPr>
        <p:blipFill>
          <a:blip r:embed="rId2" cstate="print"/>
          <a:stretch>
            <a:fillRect/>
          </a:stretch>
        </p:blipFill>
        <p:spPr>
          <a:xfrm>
            <a:off x="4572000" y="620688"/>
            <a:ext cx="4249420" cy="5400600"/>
          </a:xfrm>
        </p:spPr>
      </p:pic>
      <p:sp>
        <p:nvSpPr>
          <p:cNvPr id="4" name="Teksto vietos rezervavimo ženklas 3"/>
          <p:cNvSpPr>
            <a:spLocks noGrp="1"/>
          </p:cNvSpPr>
          <p:nvPr>
            <p:ph type="body" sz="half" idx="2"/>
          </p:nvPr>
        </p:nvSpPr>
        <p:spPr>
          <a:xfrm>
            <a:off x="1043608" y="1988840"/>
            <a:ext cx="3456384" cy="3240360"/>
          </a:xfrm>
        </p:spPr>
        <p:txBody>
          <a:bodyPr>
            <a:normAutofit/>
          </a:bodyPr>
          <a:lstStyle/>
          <a:p>
            <a:pPr>
              <a:buFont typeface="Arial" pitchFamily="34" charset="0"/>
              <a:buChar char="•"/>
            </a:pPr>
            <a:r>
              <a:rPr lang="lt-LT" dirty="0" smtClean="0"/>
              <a:t> </a:t>
            </a:r>
            <a:r>
              <a:rPr lang="lt-LT" sz="1800" b="1" dirty="0" smtClean="0"/>
              <a:t>Martyno Mažvydo</a:t>
            </a:r>
            <a:r>
              <a:rPr lang="lt-LT" sz="1800" dirty="0" smtClean="0"/>
              <a:t> “</a:t>
            </a:r>
            <a:r>
              <a:rPr lang="lt-LT" sz="1800" i="1" dirty="0" smtClean="0"/>
              <a:t>Katekizmas” (1547) – pirmoji lietuviška knyga;</a:t>
            </a:r>
          </a:p>
          <a:p>
            <a:pPr>
              <a:buFont typeface="Arial" pitchFamily="34" charset="0"/>
              <a:buChar char="•"/>
            </a:pPr>
            <a:r>
              <a:rPr lang="lt-LT" sz="1800" dirty="0" smtClean="0"/>
              <a:t> </a:t>
            </a:r>
            <a:r>
              <a:rPr lang="lt-LT" sz="1800" b="1" dirty="0" smtClean="0"/>
              <a:t>Jono Bretkūno</a:t>
            </a:r>
            <a:r>
              <a:rPr lang="lt-LT" sz="1800" dirty="0" smtClean="0"/>
              <a:t> “</a:t>
            </a:r>
            <a:r>
              <a:rPr lang="lt-LT" sz="1800" i="1" dirty="0" smtClean="0"/>
              <a:t>Postilė “(1591) – pirmasis lietuviškų pamokslų rinkinys evangelikų liuteronų kunigams;</a:t>
            </a:r>
          </a:p>
          <a:p>
            <a:pPr>
              <a:buFont typeface="Arial" pitchFamily="34" charset="0"/>
              <a:buChar char="•"/>
            </a:pPr>
            <a:r>
              <a:rPr lang="lt-LT" sz="1800" dirty="0" smtClean="0"/>
              <a:t> </a:t>
            </a:r>
            <a:r>
              <a:rPr lang="lt-LT" sz="1800" b="1" dirty="0" smtClean="0"/>
              <a:t>Danieliaus Kleino “</a:t>
            </a:r>
            <a:r>
              <a:rPr lang="lt-LT" sz="1800" i="1" dirty="0" smtClean="0"/>
              <a:t>Lietuvių kalbos gramatika” (</a:t>
            </a:r>
            <a:r>
              <a:rPr lang="lt-LT" sz="1800" i="1" dirty="0" err="1" smtClean="0"/>
              <a:t>Gramatica</a:t>
            </a:r>
            <a:r>
              <a:rPr lang="lt-LT" sz="1800" i="1" dirty="0" smtClean="0"/>
              <a:t>  </a:t>
            </a:r>
            <a:r>
              <a:rPr lang="lt-LT" sz="1800" i="1" dirty="0" err="1" smtClean="0"/>
              <a:t>Litvanica</a:t>
            </a:r>
            <a:r>
              <a:rPr lang="lt-LT" sz="1800" i="1" dirty="0" smtClean="0"/>
              <a:t>, 1653) – pirmoji gramatika; </a:t>
            </a:r>
          </a:p>
          <a:p>
            <a:pPr>
              <a:buFont typeface="Arial" pitchFamily="34" charset="0"/>
              <a:buChar char="•"/>
            </a:pPr>
            <a:r>
              <a:rPr lang="lt-LT" sz="1800" dirty="0" smtClean="0"/>
              <a:t> </a:t>
            </a:r>
            <a:r>
              <a:rPr lang="lt-LT" sz="1800" b="1" dirty="0" smtClean="0"/>
              <a:t>Jono Šulco </a:t>
            </a:r>
            <a:r>
              <a:rPr lang="lt-LT" sz="1800" i="1" dirty="0" smtClean="0"/>
              <a:t>išverstos “</a:t>
            </a:r>
            <a:r>
              <a:rPr lang="lt-LT" sz="1800" i="1" dirty="0" err="1" smtClean="0"/>
              <a:t>Ezopo</a:t>
            </a:r>
            <a:r>
              <a:rPr lang="lt-LT" sz="1800" i="1" dirty="0" smtClean="0"/>
              <a:t> Pasakėčios” (1706), o pirmasis verstinis grožinės literatūros kūrinys lietuvių kalba.</a:t>
            </a:r>
            <a:endParaRPr lang="lt-LT" sz="1800" i="1"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i="1" dirty="0" smtClean="0"/>
              <a:t>Svarbiausios knygos, išspausdintos Lietuvoje </a:t>
            </a:r>
            <a:r>
              <a:rPr lang="lt-LT" sz="1800" dirty="0" smtClean="0"/>
              <a:t>XVI-XVII a.:</a:t>
            </a:r>
            <a:endParaRPr lang="lt-LT" sz="1800" dirty="0"/>
          </a:p>
        </p:txBody>
      </p:sp>
      <p:pic>
        <p:nvPicPr>
          <p:cNvPr id="5" name="Turinio vietos rezervavimo ženklas 4" descr="Dictionarium_trium_lingvarum.jpg"/>
          <p:cNvPicPr>
            <a:picLocks noGrp="1" noChangeAspect="1"/>
          </p:cNvPicPr>
          <p:nvPr>
            <p:ph idx="1"/>
          </p:nvPr>
        </p:nvPicPr>
        <p:blipFill>
          <a:blip r:embed="rId2" cstate="print"/>
          <a:stretch>
            <a:fillRect/>
          </a:stretch>
        </p:blipFill>
        <p:spPr>
          <a:xfrm>
            <a:off x="4572000" y="566755"/>
            <a:ext cx="2987675" cy="5045851"/>
          </a:xfrm>
        </p:spPr>
      </p:pic>
      <p:sp>
        <p:nvSpPr>
          <p:cNvPr id="4" name="Teksto vietos rezervavimo ženklas 3"/>
          <p:cNvSpPr>
            <a:spLocks noGrp="1"/>
          </p:cNvSpPr>
          <p:nvPr>
            <p:ph type="body" sz="half" idx="2"/>
          </p:nvPr>
        </p:nvSpPr>
        <p:spPr/>
        <p:txBody>
          <a:bodyPr>
            <a:normAutofit/>
          </a:bodyPr>
          <a:lstStyle/>
          <a:p>
            <a:pPr>
              <a:buFont typeface="Arial" pitchFamily="34" charset="0"/>
              <a:buChar char="•"/>
            </a:pPr>
            <a:r>
              <a:rPr lang="lt-LT" dirty="0" smtClean="0"/>
              <a:t> </a:t>
            </a:r>
            <a:r>
              <a:rPr lang="lt-LT" sz="1600" b="1" dirty="0" smtClean="0"/>
              <a:t>Mikalojaus Daukšos “</a:t>
            </a:r>
            <a:r>
              <a:rPr lang="lt-LT" sz="1600" dirty="0" smtClean="0"/>
              <a:t>Katekizmas” (1595) – pirmoji lietuviška knyga Lietuvos Didžiojoje  Kunigaikštystėje;</a:t>
            </a:r>
          </a:p>
          <a:p>
            <a:pPr>
              <a:buFont typeface="Arial" pitchFamily="34" charset="0"/>
              <a:buChar char="•"/>
            </a:pPr>
            <a:r>
              <a:rPr lang="lt-LT" sz="1600" dirty="0" smtClean="0"/>
              <a:t> </a:t>
            </a:r>
            <a:r>
              <a:rPr lang="lt-LT" sz="1600" b="1" dirty="0" smtClean="0"/>
              <a:t>Mikalojaus Daukšos “</a:t>
            </a:r>
            <a:r>
              <a:rPr lang="lt-LT" sz="1600" dirty="0" smtClean="0"/>
              <a:t>Postilė”(1599) – pirmoji verstinė (iš lenkų kalbos) pamokslų knyga Lietuvos Didžiojoje Kunigaikštystėje;</a:t>
            </a:r>
          </a:p>
          <a:p>
            <a:pPr>
              <a:buFont typeface="Arial" pitchFamily="34" charset="0"/>
              <a:buChar char="•"/>
            </a:pPr>
            <a:r>
              <a:rPr lang="lt-LT" sz="1600" dirty="0" smtClean="0"/>
              <a:t> </a:t>
            </a:r>
            <a:r>
              <a:rPr lang="lt-LT" sz="1600" b="1" dirty="0" smtClean="0"/>
              <a:t>Konstantino Sirvydo </a:t>
            </a:r>
            <a:r>
              <a:rPr lang="lt-LT" sz="1600" dirty="0" smtClean="0"/>
              <a:t>trikalbis (lenkų-lotynų-lietuvių) žodynas (pirmasis pasirodė prieš 1620 metus) – pirmasis lietuvių kalbos žodynas;</a:t>
            </a:r>
          </a:p>
          <a:p>
            <a:pPr>
              <a:buFont typeface="Arial" pitchFamily="34" charset="0"/>
              <a:buChar char="•"/>
            </a:pPr>
            <a:r>
              <a:rPr lang="lt-LT" sz="1600" dirty="0" smtClean="0"/>
              <a:t> </a:t>
            </a:r>
            <a:r>
              <a:rPr lang="lt-LT" sz="1600" b="1" dirty="0" smtClean="0"/>
              <a:t>Konstantino Sirvydo “</a:t>
            </a:r>
            <a:r>
              <a:rPr lang="lt-LT" sz="1600" dirty="0" smtClean="0"/>
              <a:t>Punktai sakymų”(1629-1644) – pirmasis originalių lietuviškų pamokslų rinkinys. </a:t>
            </a:r>
            <a:endParaRPr lang="lt-LT" sz="1600"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a:p>
        </p:txBody>
      </p:sp>
      <p:sp>
        <p:nvSpPr>
          <p:cNvPr id="4" name="Teksto vietos rezervavimo ženklas 3"/>
          <p:cNvSpPr>
            <a:spLocks noGrp="1"/>
          </p:cNvSpPr>
          <p:nvPr>
            <p:ph type="body" sz="half" idx="2"/>
          </p:nvPr>
        </p:nvSpPr>
        <p:spPr/>
        <p:txBody>
          <a:bodyPr/>
          <a:lstStyle/>
          <a:p>
            <a:endParaRPr lang="lt-LT"/>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10">
  <a:themeElements>
    <a:clrScheme name="Purple Template-Template">
      <a:dk1>
        <a:srgbClr val="000000"/>
      </a:dk1>
      <a:lt1>
        <a:srgbClr val="FFFFFF"/>
      </a:lt1>
      <a:dk2>
        <a:srgbClr val="663474"/>
      </a:dk2>
      <a:lt2>
        <a:srgbClr val="DBB7FF"/>
      </a:lt2>
      <a:accent1>
        <a:srgbClr val="FFC000"/>
      </a:accent1>
      <a:accent2>
        <a:srgbClr val="3497AE"/>
      </a:accent2>
      <a:accent3>
        <a:srgbClr val="DF8045"/>
      </a:accent3>
      <a:accent4>
        <a:srgbClr val="7DCC2E"/>
      </a:accent4>
      <a:accent5>
        <a:srgbClr val="FF9929"/>
      </a:accent5>
      <a:accent6>
        <a:srgbClr val="2681E6"/>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kursa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Tema17">
  <a:themeElements>
    <a:clrScheme name="Purple Template-Template">
      <a:dk1>
        <a:srgbClr val="000000"/>
      </a:dk1>
      <a:lt1>
        <a:srgbClr val="FFFFFF"/>
      </a:lt1>
      <a:dk2>
        <a:srgbClr val="663474"/>
      </a:dk2>
      <a:lt2>
        <a:srgbClr val="DBB7FF"/>
      </a:lt2>
      <a:accent1>
        <a:srgbClr val="FFC000"/>
      </a:accent1>
      <a:accent2>
        <a:srgbClr val="3497AE"/>
      </a:accent2>
      <a:accent3>
        <a:srgbClr val="DF8045"/>
      </a:accent3>
      <a:accent4>
        <a:srgbClr val="7DCC2E"/>
      </a:accent4>
      <a:accent5>
        <a:srgbClr val="FF9929"/>
      </a:accent5>
      <a:accent6>
        <a:srgbClr val="2681E6"/>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kursa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2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Tema10</Template>
  <TotalTime>67</TotalTime>
  <Words>244</Words>
  <Application>Microsoft Office PowerPoint</Application>
  <PresentationFormat>Demonstracija ekrane (4:3)</PresentationFormat>
  <Paragraphs>20</Paragraphs>
  <Slides>10</Slides>
  <Notes>0</Notes>
  <HiddenSlides>0</HiddenSlides>
  <MMClips>0</MMClips>
  <ScaleCrop>false</ScaleCrop>
  <HeadingPairs>
    <vt:vector size="4" baseType="variant">
      <vt:variant>
        <vt:lpstr>Tema</vt:lpstr>
      </vt:variant>
      <vt:variant>
        <vt:i4>5</vt:i4>
      </vt:variant>
      <vt:variant>
        <vt:lpstr>Skaidrių pavadinimai</vt:lpstr>
      </vt:variant>
      <vt:variant>
        <vt:i4>10</vt:i4>
      </vt:variant>
    </vt:vector>
  </HeadingPairs>
  <TitlesOfParts>
    <vt:vector size="15" baseType="lpstr">
      <vt:lpstr>Tema10</vt:lpstr>
      <vt:lpstr>White with Courier font for code slides</vt:lpstr>
      <vt:lpstr>Tema17</vt:lpstr>
      <vt:lpstr>1_White with Courier font for code slides</vt:lpstr>
      <vt:lpstr>2_White with Courier font for code slides</vt:lpstr>
      <vt:lpstr>Senieji lietuviški raštai ir jų kultūrinis kontekstas</vt:lpstr>
      <vt:lpstr>Skaidrė 2</vt:lpstr>
      <vt:lpstr>Tačiau ar nutuokėte, kada ir kaip mes, lietuviai, pradėjome rašyti lietuviškai? Kuo skiriasi senoji ir dabartinė rašomoji kalba?</vt:lpstr>
      <vt:lpstr>Kaip atėjo raštas?</vt:lpstr>
      <vt:lpstr>Kas liko iki mūsų dienų?</vt:lpstr>
      <vt:lpstr>Skaidrė 6</vt:lpstr>
      <vt:lpstr>Skaidrė 7</vt:lpstr>
      <vt:lpstr>Svarbiausios knygos išspausdintos , Prūsijoje XVIa. - XVIII a. pr.</vt:lpstr>
      <vt:lpstr>Svarbiausios knygos, išspausdintos Lietuvoje XVI-XVII a.:</vt:lpstr>
      <vt:lpstr>Skaidrė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Senieji lietuviški raštai ir jų kultūrinis kontekstas</dc:title>
  <dc:creator>Jovita</dc:creator>
  <cp:lastModifiedBy>Jovita</cp:lastModifiedBy>
  <cp:revision>5</cp:revision>
  <dcterms:created xsi:type="dcterms:W3CDTF">2013-11-04T16:57:31Z</dcterms:created>
  <dcterms:modified xsi:type="dcterms:W3CDTF">2013-11-04T20:45:35Z</dcterms:modified>
</cp:coreProperties>
</file>