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8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2933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2925286"/>
            <a:ext cx="9144000" cy="15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14600" y="236220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5400" y="3045460"/>
            <a:ext cx="4013200" cy="428625"/>
          </a:xfrm>
        </p:spPr>
        <p:txBody>
          <a:bodyPr tIns="0" anchor="t">
            <a:noAutofit/>
          </a:bodyPr>
          <a:lstStyle>
            <a:lvl1pPr marL="0" indent="0" algn="ctr">
              <a:buNone/>
              <a:defRPr sz="1600" b="0" i="0" cap="none" spc="0" baseline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65400" y="2397760"/>
            <a:ext cx="4013200" cy="599440"/>
          </a:xfrm>
          <a:noFill/>
          <a:ln>
            <a:noFill/>
          </a:ln>
        </p:spPr>
        <p:txBody>
          <a:bodyPr bIns="0" anchor="b"/>
          <a:lstStyle>
            <a:lvl1pPr>
              <a:defRPr>
                <a:effectLst>
                  <a:glow rad="88900">
                    <a:schemeClr val="tx1">
                      <a:alpha val="6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519C15E8-C52B-4504-A147-530638B76DD3}" type="datetimeFigureOut">
              <a:rPr lang="lt-LT" smtClean="0"/>
              <a:pPr/>
              <a:t>2013.11.26</a:t>
            </a:fld>
            <a:endParaRPr lang="lt-LT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D58F4C-71C7-4893-9631-A003A9825EF6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29600" cy="40751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19C15E8-C52B-4504-A147-530638B76DD3}" type="datetimeFigureOut">
              <a:rPr lang="lt-LT" smtClean="0"/>
              <a:pPr/>
              <a:t>2013.11.26</a:t>
            </a:fld>
            <a:endParaRPr lang="lt-LT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8D58F4C-71C7-4893-9631-A003A9825EF6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922776"/>
            <a:ext cx="9144000" cy="2935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921760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514600" y="336804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black">
          <a:xfrm>
            <a:off x="2529052" y="3367246"/>
            <a:ext cx="4085897" cy="706821"/>
          </a:xfrm>
          <a:prstGeom prst="rect">
            <a:avLst/>
          </a:prstGeom>
          <a:noFill/>
          <a:ln w="98425" cmpd="thinThick">
            <a:noFill/>
            <a:miter lim="800000"/>
          </a:ln>
        </p:spPr>
        <p:txBody>
          <a:bodyPr vert="horz" lIns="91440" tIns="45720" rIns="91440" bIns="0" rtlCol="0" anchor="b" anchorCtr="0">
            <a:normAutofit/>
          </a:bodyPr>
          <a:lstStyle>
            <a:lvl1pPr>
              <a:defRPr kumimoji="0" lang="en-US" sz="1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black">
          <a:xfrm>
            <a:off x="2518542" y="4084577"/>
            <a:ext cx="4106917" cy="397094"/>
          </a:xfrm>
        </p:spPr>
        <p:txBody>
          <a:bodyPr tIns="0" anchor="t" anchorCtr="0">
            <a:normAutofit/>
          </a:bodyPr>
          <a:lstStyle>
            <a:lvl1pPr marL="0" indent="0" algn="ctr">
              <a:buNone/>
              <a:def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C15E8-C52B-4504-A147-530638B76DD3}" type="datetimeFigureOut">
              <a:rPr lang="lt-LT" smtClean="0"/>
              <a:pPr/>
              <a:t>2013.11.26</a:t>
            </a:fld>
            <a:endParaRPr lang="lt-LT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D58F4C-71C7-4893-9631-A003A9825EF6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020824"/>
            <a:ext cx="4023360" cy="4005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020824"/>
            <a:ext cx="4023360" cy="4005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519C15E8-C52B-4504-A147-530638B76DD3}" type="datetimeFigureOut">
              <a:rPr lang="lt-LT" smtClean="0"/>
              <a:pPr/>
              <a:t>2013.11.26</a:t>
            </a:fld>
            <a:endParaRPr lang="lt-LT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8D58F4C-71C7-4893-9631-A003A9825EF6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819400"/>
            <a:ext cx="4023360" cy="3209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4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816352"/>
            <a:ext cx="4023360" cy="3209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kern="1200" cap="none" spc="200" baseline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6344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i="0" kern="1200" cap="none" spc="200" baseline="0" dirty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519C15E8-C52B-4504-A147-530638B76DD3}" type="datetimeFigureOut">
              <a:rPr lang="lt-LT" smtClean="0"/>
              <a:pPr/>
              <a:t>2013.11.26</a:t>
            </a:fld>
            <a:endParaRPr lang="lt-LT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E8D58F4C-71C7-4893-9631-A003A9825EF6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C15E8-C52B-4504-A147-530638B76DD3}" type="datetimeFigureOut">
              <a:rPr lang="lt-LT" smtClean="0"/>
              <a:pPr/>
              <a:t>2013.11.26</a:t>
            </a:fld>
            <a:endParaRPr lang="lt-LT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D58F4C-71C7-4893-9631-A003A9825EF6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C15E8-C52B-4504-A147-530638B76DD3}" type="datetimeFigureOut">
              <a:rPr lang="lt-LT" smtClean="0"/>
              <a:pPr/>
              <a:t>2013.11.26</a:t>
            </a:fld>
            <a:endParaRPr lang="lt-LT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D58F4C-71C7-4893-9631-A003A9825EF6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4"/>
          </p:nvPr>
        </p:nvSpPr>
        <p:spPr>
          <a:xfrm>
            <a:off x="1485900" y="1914525"/>
            <a:ext cx="6172200" cy="351091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7360" y="5513832"/>
            <a:ext cx="5669280" cy="548640"/>
          </a:xfrm>
        </p:spPr>
        <p:txBody>
          <a:bodyPr vert="horz" lIns="91440" tIns="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lang="en-US" sz="1400" b="0" i="0" kern="1200" cap="none" spc="0" baseline="0" smtClean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519C15E8-C52B-4504-A147-530638B76DD3}" type="datetimeFigureOut">
              <a:rPr lang="lt-LT" smtClean="0"/>
              <a:pPr/>
              <a:t>2013.11.26</a:t>
            </a:fld>
            <a:endParaRPr lang="lt-LT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8D58F4C-71C7-4893-9631-A003A9825EF6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2209" y="2026918"/>
            <a:ext cx="5439582" cy="3263750"/>
          </a:xfrm>
          <a:solidFill>
            <a:schemeClr val="tx1"/>
          </a:solidFill>
          <a:ln w="69850" cmpd="dbl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0" kern="1200" cap="none" spc="0" baseline="0" dirty="0">
                <a:solidFill>
                  <a:schemeClr val="bg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1737360" y="5516880"/>
            <a:ext cx="5669280" cy="548640"/>
          </a:xfrm>
        </p:spPr>
        <p:txBody>
          <a:bodyPr vert="horz" lIns="91440" tIns="0" rIns="9144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1400" b="0" i="0" kern="1200" cap="none" spc="30" baseline="0" smtClean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>
          <a:xfrm>
            <a:off x="2981325" y="273180"/>
            <a:ext cx="3181350" cy="292100"/>
          </a:xfrm>
        </p:spPr>
        <p:txBody>
          <a:bodyPr/>
          <a:lstStyle/>
          <a:p>
            <a:fld id="{519C15E8-C52B-4504-A147-530638B76DD3}" type="datetimeFigureOut">
              <a:rPr lang="lt-LT" smtClean="0"/>
              <a:pPr/>
              <a:t>2013.11.26</a:t>
            </a:fld>
            <a:endParaRPr lang="lt-LT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5"/>
          </p:nvPr>
        </p:nvSpPr>
        <p:spPr>
          <a:xfrm>
            <a:off x="4038600" y="6172200"/>
            <a:ext cx="1066800" cy="304800"/>
          </a:xfrm>
        </p:spPr>
        <p:txBody>
          <a:bodyPr/>
          <a:lstStyle/>
          <a:p>
            <a:fld id="{E8D58F4C-71C7-4893-9631-A003A9825EF6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6"/>
          </p:nvPr>
        </p:nvSpPr>
        <p:spPr>
          <a:xfrm>
            <a:off x="1447800" y="6486525"/>
            <a:ext cx="6248400" cy="292100"/>
          </a:xfrm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C15E8-C52B-4504-A147-530638B76DD3}" type="datetimeFigureOut">
              <a:rPr lang="lt-LT" smtClean="0"/>
              <a:pPr/>
              <a:t>2013.11.26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58F4C-71C7-4893-9631-A003A9825EF6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5400000">
            <a:off x="4267200" y="3429000"/>
            <a:ext cx="6858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 bwMode="hidden">
          <a:xfrm>
            <a:off x="0" y="1"/>
            <a:ext cx="7696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629400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C15E8-C52B-4504-A147-530638B76DD3}" type="datetimeFigureOut">
              <a:rPr lang="lt-LT" smtClean="0"/>
              <a:pPr/>
              <a:t>2013.11.26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58F4C-71C7-4893-9631-A003A9825EF6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914401"/>
            <a:ext cx="926980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1335973"/>
            <a:ext cx="9144000" cy="5522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19301"/>
            <a:ext cx="8229600" cy="4117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81325" y="273180"/>
            <a:ext cx="318135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cap="all" spc="300" baseline="0">
                <a:solidFill>
                  <a:schemeClr val="tx1"/>
                </a:solidFill>
              </a:defRPr>
            </a:lvl1pPr>
          </a:lstStyle>
          <a:p>
            <a:fld id="{519C15E8-C52B-4504-A147-530638B76DD3}" type="datetimeFigureOut">
              <a:rPr lang="lt-LT" smtClean="0"/>
              <a:pPr/>
              <a:t>2013.11.26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7800" y="6486525"/>
            <a:ext cx="62484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100" b="0" cap="all" spc="300" baseline="0">
                <a:solidFill>
                  <a:schemeClr val="tx1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8600" y="6172200"/>
            <a:ext cx="1066800" cy="3048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fld id="{E8D58F4C-71C7-4893-9631-A003A9825EF6}" type="slidenum">
              <a:rPr lang="lt-LT" smtClean="0"/>
              <a:pPr/>
              <a:t>‹#›</a:t>
            </a:fld>
            <a:endParaRPr lang="lt-LT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1331436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ts val="400"/>
        </a:spcBef>
        <a:buNone/>
        <a:defRPr sz="1800" b="1" kern="1200" cap="all" spc="0" baseline="0">
          <a:solidFill>
            <a:schemeClr val="bg1">
              <a:lumMod val="75000"/>
              <a:lumOff val="25000"/>
            </a:schemeClr>
          </a:solidFill>
          <a:effectLst/>
          <a:latin typeface="+mj-lt"/>
          <a:ea typeface="+mj-ea"/>
          <a:cs typeface="Tunga" pitchFamily="2"/>
        </a:defRPr>
      </a:lvl1pPr>
    </p:titleStyle>
    <p:bodyStyle>
      <a:lvl1pPr marL="0" indent="0" algn="ctr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FontTx/>
        <a:buNone/>
        <a:defRPr sz="20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 baseline="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3792" y="15032"/>
            <a:ext cx="7772400" cy="1470025"/>
          </a:xfrm>
        </p:spPr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lt-LT" sz="7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Oi, lekia lekia</a:t>
            </a:r>
            <a:endParaRPr lang="lt-LT" sz="72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273491"/>
            <a:ext cx="4176464" cy="45845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3208114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1628800"/>
            <a:ext cx="80648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tema – istorinĖs karo dainos.</a:t>
            </a:r>
          </a:p>
          <a:p>
            <a:r>
              <a:rPr lang="lt-LT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Istorinės karo dainos – tai dainos apie karą, kuris buvo įvykęs prieš kelis šimtus ar tūkstančius metų.</a:t>
            </a:r>
            <a:endParaRPr lang="lt-LT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0" y="3645024"/>
            <a:ext cx="4286250" cy="307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868697" y="384394"/>
            <a:ext cx="51651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Dainos tema</a:t>
            </a:r>
            <a:endParaRPr lang="lt-LT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96023774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1556792"/>
            <a:ext cx="9036496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lt-LT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L</a:t>
            </a:r>
            <a:r>
              <a:rPr lang="lt-LT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yrizmas - literatūros ar kitos meno šakos kūrinio nuoširdumas, švelnus jausmingumas, subtilus nuotaikingumas.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lt-LT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Lyrizmas kyla iš žmogaus jausmų, yra susijęs su kūrybos psichologija, siekiančia paaiškinti, kodėl ir kaip žmogus kuria.</a:t>
            </a:r>
          </a:p>
          <a:p>
            <a:pPr marL="285750" indent="-285750">
              <a:buFont typeface="Wingdings" pitchFamily="2" charset="2"/>
              <a:buChar char="v"/>
            </a:pPr>
            <a:endParaRPr lang="lt-LT" sz="2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endParaRPr lang="lt-L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733637"/>
            <a:ext cx="3491880" cy="31426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5536" y="4797152"/>
            <a:ext cx="3816424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lt-L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Pavyzdžiai dainoje: brolelis išjojo, skaudus išleidimas, brolelis žūsta.</a:t>
            </a:r>
            <a:endParaRPr lang="lt-LT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79712" y="332656"/>
            <a:ext cx="48245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Lyrizmas</a:t>
            </a:r>
            <a:endParaRPr lang="lt-LT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5136824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6980" y="1484784"/>
            <a:ext cx="5199116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lt-LT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Epitetas – Vaizdingas ko nors apibūdinimas.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lt-LT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Epitetai gali turėti įvairius reikšmės atspalvius. Dažniausiai reiškiami pažyminiais, būna būdvardžiai, daiktavardžiai, dalyviai, prieveiksmiai.</a:t>
            </a:r>
          </a:p>
          <a:p>
            <a:pPr marL="285750" indent="-285750">
              <a:buFont typeface="Wingdings" pitchFamily="2" charset="2"/>
              <a:buChar char="v"/>
            </a:pPr>
            <a:endParaRPr lang="lt-LT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0"/>
            <a:ext cx="3720906" cy="6869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20314" y="4912886"/>
            <a:ext cx="4032448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lt-L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Pavyzdžiai dainoje: brolelis mažas, tėvelis senas, aukštas kalnas...</a:t>
            </a:r>
            <a:endParaRPr lang="lt-LT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5576" y="260648"/>
            <a:ext cx="36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Epitetai</a:t>
            </a:r>
            <a:endParaRPr lang="lt-LT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4934499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19672" y="260648"/>
            <a:ext cx="59046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Deminutyvai</a:t>
            </a:r>
            <a:endParaRPr lang="lt-LT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7348" y="1340768"/>
            <a:ext cx="889248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lt-LT" sz="21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Deminutyvai – </a:t>
            </a:r>
            <a:r>
              <a:rPr lang="lt-LT" sz="21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maloniniai mažybiniai žodžiai.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lt-LT" sz="21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Deminutyvai</a:t>
            </a:r>
            <a:r>
              <a:rPr lang="lt-LT" sz="21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lt-LT" sz="21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padeda sustiprinti emocinį kalbos toną, parodo savitą kalbančiojo pasaulėjautą.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645024"/>
            <a:ext cx="4283968" cy="3212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39552" y="4928345"/>
            <a:ext cx="3024336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lt-L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Pavyzdžiai  dainoje: brolelis, pulkelis, </a:t>
            </a:r>
            <a:r>
              <a:rPr lang="lt-L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juodbėrėlis</a:t>
            </a:r>
            <a:r>
              <a:rPr lang="lt-L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lt-L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ir t.t.</a:t>
            </a:r>
            <a:endParaRPr lang="lt-LT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947117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75656" y="260648"/>
            <a:ext cx="5832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Metafora</a:t>
            </a:r>
            <a:endParaRPr lang="lt-LT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1772816"/>
            <a:ext cx="705678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lt-LT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Metafora yra toks tropas, kurio reikšmės perkėlimo pamatą sudaro vienoks ar kitoks daiktų panašumas: išvaizdos, spalvos, padėties, vertės ir kt</a:t>
            </a:r>
            <a:r>
              <a:rPr lang="lt-LT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 (paslėptas palyginimas)</a:t>
            </a:r>
            <a:endParaRPr lang="lt-LT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573016"/>
            <a:ext cx="4392910" cy="2919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9552" y="5023593"/>
            <a:ext cx="2808312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lt-L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Pavyzdžiai dainoje: kur galva krito, rožė pradygo, kur kraujas tiško, žemčiūgai blizga</a:t>
            </a:r>
            <a:endParaRPr lang="lt-LT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6740901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8000" dirty="0" smtClean="0"/>
              <a:t>AČIŪ UŽ DĖMESĮ</a:t>
            </a:r>
            <a:endParaRPr lang="lt-LT" sz="8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323439"/>
            <a:ext cx="4762500" cy="476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660232" y="5085184"/>
            <a:ext cx="2483768" cy="147732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lt-LT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Darbą atliko:</a:t>
            </a:r>
          </a:p>
          <a:p>
            <a:r>
              <a:rPr lang="lt-LT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1.Karolis Dimitrevičius</a:t>
            </a:r>
          </a:p>
          <a:p>
            <a:r>
              <a:rPr lang="lt-LT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2.Dovilė Mikšytė</a:t>
            </a:r>
          </a:p>
          <a:p>
            <a:r>
              <a:rPr lang="lt-LT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3.Gytis Račkauskas</a:t>
            </a:r>
          </a:p>
          <a:p>
            <a:r>
              <a:rPr lang="lt-LT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4.Deividas Stankūnas</a:t>
            </a:r>
          </a:p>
        </p:txBody>
      </p:sp>
    </p:spTree>
    <p:extLst>
      <p:ext uri="{BB962C8B-B14F-4D97-AF65-F5344CB8AC3E}">
        <p14:creationId xmlns="" xmlns:p14="http://schemas.microsoft.com/office/powerpoint/2010/main" val="215962166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ackTie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lackTi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20000"/>
              </a:schemeClr>
            </a:gs>
            <a:gs pos="30000">
              <a:schemeClr val="phClr">
                <a:tint val="61000"/>
                <a:satMod val="220000"/>
              </a:schemeClr>
            </a:gs>
            <a:gs pos="45000">
              <a:schemeClr val="phClr">
                <a:tint val="66000"/>
                <a:satMod val="240000"/>
              </a:schemeClr>
            </a:gs>
            <a:gs pos="55000">
              <a:schemeClr val="phClr">
                <a:tint val="66000"/>
                <a:satMod val="220000"/>
              </a:schemeClr>
            </a:gs>
            <a:gs pos="73000">
              <a:schemeClr val="phClr">
                <a:tint val="61000"/>
                <a:satMod val="220000"/>
              </a:schemeClr>
            </a:gs>
            <a:gs pos="100000">
              <a:schemeClr val="phClr">
                <a:tint val="45000"/>
                <a:satMod val="22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  <a:satMod val="110000"/>
              </a:schemeClr>
            </a:gs>
            <a:gs pos="30000">
              <a:schemeClr val="phClr">
                <a:shade val="90000"/>
                <a:satMod val="120000"/>
              </a:schemeClr>
            </a:gs>
            <a:gs pos="45000">
              <a:schemeClr val="phClr">
                <a:shade val="100000"/>
                <a:satMod val="128000"/>
              </a:schemeClr>
            </a:gs>
            <a:gs pos="55000">
              <a:schemeClr val="phClr">
                <a:shade val="100000"/>
                <a:satMod val="128000"/>
              </a:schemeClr>
            </a:gs>
            <a:gs pos="73000">
              <a:schemeClr val="phClr">
                <a:shade val="90000"/>
                <a:satMod val="120000"/>
              </a:schemeClr>
            </a:gs>
            <a:gs pos="100000">
              <a:schemeClr val="phClr">
                <a:shade val="63000"/>
                <a:satMod val="11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7150" dist="38100" dir="5400000" algn="br" rotWithShape="0">
              <a:srgbClr val="000000">
                <a:alpha val="5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1800000"/>
            </a:lightRig>
          </a:scene3d>
          <a:sp3d>
            <a:bevelT w="44450" h="3175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>
            <a:fillToRect l="50000" t="-80000" r="50000" b="18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Black Tie</Template>
  <TotalTime>137</TotalTime>
  <Words>212</Words>
  <Application>Microsoft Office PowerPoint</Application>
  <PresentationFormat>Demonstracija ekrane (4:3)</PresentationFormat>
  <Paragraphs>25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7</vt:i4>
      </vt:variant>
    </vt:vector>
  </HeadingPairs>
  <TitlesOfParts>
    <vt:vector size="8" baseType="lpstr">
      <vt:lpstr>BlackTie</vt:lpstr>
      <vt:lpstr>Oi, lekia lekia</vt:lpstr>
      <vt:lpstr>Skaidrė 2</vt:lpstr>
      <vt:lpstr>Skaidrė 3</vt:lpstr>
      <vt:lpstr>Skaidrė 4</vt:lpstr>
      <vt:lpstr>Skaidrė 5</vt:lpstr>
      <vt:lpstr>Skaidrė 6</vt:lpstr>
      <vt:lpstr>Skaidrė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Oi lekia lekia</dc:title>
  <dc:creator>Admin</dc:creator>
  <cp:lastModifiedBy>Mindaugas</cp:lastModifiedBy>
  <cp:revision>25</cp:revision>
  <dcterms:created xsi:type="dcterms:W3CDTF">2013-11-25T14:45:32Z</dcterms:created>
  <dcterms:modified xsi:type="dcterms:W3CDTF">2013-11-26T21:06:09Z</dcterms:modified>
</cp:coreProperties>
</file>