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60" r:id="rId5"/>
    <p:sldId id="259" r:id="rId6"/>
    <p:sldId id="261" r:id="rId7"/>
    <p:sldId id="262" r:id="rId8"/>
    <p:sldId id="263" r:id="rId9"/>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5EA2D21A-BF6D-4C31-BAB3-4FAA8CEE0EA7}" type="datetimeFigureOut">
              <a:rPr lang="lt-LT" smtClean="0"/>
              <a:t>2013.11.12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5305120-7EEE-473E-B03A-7B9628B03D88}" type="slidenum">
              <a:rPr lang="lt-LT" smtClean="0"/>
              <a:t>‹#›</a:t>
            </a:fld>
            <a:endParaRPr lang="lt-LT"/>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lt-LT" smtClean="0"/>
              <a:t>Spustelėję redag. ruoš. pavad. stilių</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4" name="Date Placeholder 3"/>
          <p:cNvSpPr>
            <a:spLocks noGrp="1"/>
          </p:cNvSpPr>
          <p:nvPr>
            <p:ph type="dt" sz="half" idx="10"/>
          </p:nvPr>
        </p:nvSpPr>
        <p:spPr/>
        <p:txBody>
          <a:bodyPr/>
          <a:lstStyle/>
          <a:p>
            <a:fld id="{5EA2D21A-BF6D-4C31-BAB3-4FAA8CEE0EA7}" type="datetimeFigureOut">
              <a:rPr lang="lt-LT" smtClean="0"/>
              <a:t>2013.11.12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5305120-7EEE-473E-B03A-7B9628B03D88}" type="slidenum">
              <a:rPr lang="lt-LT" smtClean="0"/>
              <a:t>‹#›</a:t>
            </a:fld>
            <a:endParaRPr lang="lt-LT"/>
          </a:p>
        </p:txBody>
      </p:sp>
      <p:sp>
        <p:nvSpPr>
          <p:cNvPr id="8" name="Content Placeholder 7"/>
          <p:cNvSpPr>
            <a:spLocks noGrp="1"/>
          </p:cNvSpPr>
          <p:nvPr>
            <p:ph sz="quarter" idx="13"/>
          </p:nvPr>
        </p:nvSpPr>
        <p:spPr>
          <a:xfrm>
            <a:off x="609600" y="1600200"/>
            <a:ext cx="7924800" cy="41148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5EA2D21A-BF6D-4C31-BAB3-4FAA8CEE0EA7}" type="datetimeFigureOut">
              <a:rPr lang="lt-LT" smtClean="0"/>
              <a:t>2013.11.12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5305120-7EEE-473E-B03A-7B9628B03D88}"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5" name="Date Placeholder 4"/>
          <p:cNvSpPr>
            <a:spLocks noGrp="1"/>
          </p:cNvSpPr>
          <p:nvPr>
            <p:ph type="dt" sz="half" idx="10"/>
          </p:nvPr>
        </p:nvSpPr>
        <p:spPr/>
        <p:txBody>
          <a:bodyPr/>
          <a:lstStyle/>
          <a:p>
            <a:fld id="{5EA2D21A-BF6D-4C31-BAB3-4FAA8CEE0EA7}" type="datetimeFigureOut">
              <a:rPr lang="lt-LT" smtClean="0"/>
              <a:t>2013.11.12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5305120-7EEE-473E-B03A-7B9628B03D88}"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7" name="Date Placeholder 6"/>
          <p:cNvSpPr>
            <a:spLocks noGrp="1"/>
          </p:cNvSpPr>
          <p:nvPr>
            <p:ph type="dt" sz="half" idx="10"/>
          </p:nvPr>
        </p:nvSpPr>
        <p:spPr/>
        <p:txBody>
          <a:bodyPr/>
          <a:lstStyle/>
          <a:p>
            <a:fld id="{5EA2D21A-BF6D-4C31-BAB3-4FAA8CEE0EA7}" type="datetimeFigureOut">
              <a:rPr lang="lt-LT" smtClean="0"/>
              <a:t>2013.11.12</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F5305120-7EEE-473E-B03A-7B9628B03D88}"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5EA2D21A-BF6D-4C31-BAB3-4FAA8CEE0EA7}" type="datetimeFigureOut">
              <a:rPr lang="lt-LT" smtClean="0"/>
              <a:t>2013.11.12</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F5305120-7EEE-473E-B03A-7B9628B03D88}"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2D21A-BF6D-4C31-BAB3-4FAA8CEE0EA7}" type="datetimeFigureOut">
              <a:rPr lang="lt-LT" smtClean="0"/>
              <a:t>2013.11.12</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F5305120-7EEE-473E-B03A-7B9628B03D88}"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5EA2D21A-BF6D-4C31-BAB3-4FAA8CEE0EA7}" type="datetimeFigureOut">
              <a:rPr lang="lt-LT" smtClean="0"/>
              <a:t>2013.11.12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5305120-7EEE-473E-B03A-7B9628B03D88}"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5EA2D21A-BF6D-4C31-BAB3-4FAA8CEE0EA7}" type="datetimeFigureOut">
              <a:rPr lang="lt-LT" smtClean="0"/>
              <a:t>2013.11.12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5305120-7EEE-473E-B03A-7B9628B03D88}"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5EA2D21A-BF6D-4C31-BAB3-4FAA8CEE0EA7}" type="datetimeFigureOut">
              <a:rPr lang="lt-LT" smtClean="0"/>
              <a:t>2013.11.12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5305120-7EEE-473E-B03A-7B9628B03D88}"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5EA2D21A-BF6D-4C31-BAB3-4FAA8CEE0EA7}" type="datetimeFigureOut">
              <a:rPr lang="lt-LT" smtClean="0"/>
              <a:t>2013.11.12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5305120-7EEE-473E-B03A-7B9628B03D88}"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5EA2D21A-BF6D-4C31-BAB3-4FAA8CEE0EA7}" type="datetimeFigureOut">
              <a:rPr lang="lt-LT" smtClean="0"/>
              <a:t>2013.11.12</a:t>
            </a:fld>
            <a:endParaRPr lang="lt-LT"/>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lt-LT"/>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F5305120-7EEE-473E-B03A-7B9628B03D88}" type="slidenum">
              <a:rPr lang="lt-LT" smtClean="0"/>
              <a:t>‹#›</a:t>
            </a:fld>
            <a:endParaRPr lang="lt-LT"/>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Lietuvių kalbos išskirtinumas</a:t>
            </a:r>
            <a:endParaRPr lang="lt-LT"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51045346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260648"/>
            <a:ext cx="7924800" cy="3096344"/>
          </a:xfrm>
        </p:spPr>
        <p:txBody>
          <a:bodyPr/>
          <a:lstStyle/>
          <a:p>
            <a: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Lietuvių kalba mums yra gimtoji. Ją perimame iš savo tėvų.</a:t>
            </a:r>
            <a:b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Daugelyje indoeuropiečių kalbų šis žodis yra moteriškosios giminės. Per gimtąją kalbą atsiskleidžia tautos tapatybė, savimonė, istorija, dvasinė ir materialinė kultūra ir įvairios patirtys.</a:t>
            </a:r>
            <a:endParaRPr lang="lt-LT"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Tree>
    <p:extLst>
      <p:ext uri="{BB962C8B-B14F-4D97-AF65-F5344CB8AC3E}">
        <p14:creationId xmlns:p14="http://schemas.microsoft.com/office/powerpoint/2010/main" val="226000251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11560" y="404664"/>
            <a:ext cx="7924800" cy="2722314"/>
          </a:xfrm>
        </p:spPr>
        <p:txBody>
          <a:bodyPr/>
          <a:lstStyle/>
          <a:p>
            <a: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Nors pasaulyje mūsų, lietuvių, nėra tiek daug kiek kinų, amerikiečių ar rusų, tačiau lietuvių kalba, kurią vartojame, yra tokia pat didelė vertybė kaip ir kitos pasaulio kalbos.</a:t>
            </a:r>
            <a:endParaRPr lang="lt-LT"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Tree>
    <p:extLst>
      <p:ext uri="{BB962C8B-B14F-4D97-AF65-F5344CB8AC3E}">
        <p14:creationId xmlns:p14="http://schemas.microsoft.com/office/powerpoint/2010/main" val="21576032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3568" y="260648"/>
            <a:ext cx="7924800" cy="2952328"/>
          </a:xfrm>
        </p:spPr>
        <p:txBody>
          <a:bodyPr/>
          <a:lstStyle/>
          <a:p>
            <a: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Daugeliu atžvilgių lietuvių kalba artima indoeuropiečių prokalbei ir padeda indoeuropeistams šią prokalbę atkurti.</a:t>
            </a:r>
            <a:b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Lietuvių kalboje dera kitose kalbose visiškai nesuderinamos ypatybės.</a:t>
            </a:r>
            <a:r>
              <a:rPr lang="lt-LT" dirty="0" smtClean="0"/>
              <a:t/>
            </a:r>
            <a:br>
              <a:rPr lang="lt-LT" dirty="0" smtClean="0"/>
            </a:br>
            <a:endParaRPr lang="lt-LT" dirty="0"/>
          </a:p>
        </p:txBody>
      </p:sp>
    </p:spTree>
    <p:extLst>
      <p:ext uri="{BB962C8B-B14F-4D97-AF65-F5344CB8AC3E}">
        <p14:creationId xmlns:p14="http://schemas.microsoft.com/office/powerpoint/2010/main" val="167202915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8"/>
            <a:ext cx="7924800" cy="2290266"/>
          </a:xfrm>
        </p:spPr>
        <p:txBody>
          <a:bodyPr/>
          <a:lstStyle/>
          <a:p>
            <a: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Lietuvių kalba iš visų dabartinių indoeuropiečių kalbų išsiskiria ir tuo, kad yra išsaugojusi archajiškiausią žodžių kaitymo struktūrą.</a:t>
            </a:r>
            <a:b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endParaRPr lang="lt-LT"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Tree>
    <p:extLst>
      <p:ext uri="{BB962C8B-B14F-4D97-AF65-F5344CB8AC3E}">
        <p14:creationId xmlns:p14="http://schemas.microsoft.com/office/powerpoint/2010/main" val="257139328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8"/>
            <a:ext cx="7924800" cy="3010346"/>
          </a:xfrm>
        </p:spPr>
        <p:txBody>
          <a:bodyPr/>
          <a:lstStyle/>
          <a:p>
            <a: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Lietuvių kalba yra ir šiuolaikinė kalba, tenkinanti šiuolaikinės visuomenės poreikius ir pagal juos kintanti.</a:t>
            </a:r>
            <a:b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br>
            <a:r>
              <a:rPr lang="lt-LT"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Lietuvių kalba reikalinga ne tik mums, bet ir kitose Europos šalyse.</a:t>
            </a:r>
            <a:endParaRPr lang="lt-LT"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Tree>
    <p:extLst>
      <p:ext uri="{BB962C8B-B14F-4D97-AF65-F5344CB8AC3E}">
        <p14:creationId xmlns:p14="http://schemas.microsoft.com/office/powerpoint/2010/main" val="205600548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11560" y="260648"/>
            <a:ext cx="7924800" cy="1143000"/>
          </a:xfrm>
        </p:spPr>
        <p:txBody>
          <a:bodyPr/>
          <a:lstStyle/>
          <a:p>
            <a:r>
              <a:rPr lang="lt-LT" sz="3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Palyginta lotynų ir lietuvių kalbų pavyzdžiai</a:t>
            </a:r>
            <a:endParaRPr lang="lt-LT" sz="3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graphicFrame>
        <p:nvGraphicFramePr>
          <p:cNvPr id="4" name="Turinio vietos rezervavimo ženklas 3"/>
          <p:cNvGraphicFramePr>
            <a:graphicFrameLocks noGrp="1"/>
          </p:cNvGraphicFramePr>
          <p:nvPr>
            <p:ph sz="quarter" idx="13"/>
            <p:extLst>
              <p:ext uri="{D42A27DB-BD31-4B8C-83A1-F6EECF244321}">
                <p14:modId xmlns:p14="http://schemas.microsoft.com/office/powerpoint/2010/main" val="3846675043"/>
              </p:ext>
            </p:extLst>
          </p:nvPr>
        </p:nvGraphicFramePr>
        <p:xfrm>
          <a:off x="609600" y="1600200"/>
          <a:ext cx="7924800" cy="2595880"/>
        </p:xfrm>
        <a:graphic>
          <a:graphicData uri="http://schemas.openxmlformats.org/drawingml/2006/table">
            <a:tbl>
              <a:tblPr firstRow="1" bandRow="1">
                <a:tableStyleId>{5C22544A-7EE6-4342-B048-85BDC9FD1C3A}</a:tableStyleId>
              </a:tblPr>
              <a:tblGrid>
                <a:gridCol w="3962400"/>
                <a:gridCol w="3962400"/>
              </a:tblGrid>
              <a:tr h="370840">
                <a:tc>
                  <a:txBody>
                    <a:bodyPr/>
                    <a:lstStyle/>
                    <a:p>
                      <a:pPr algn="ctr"/>
                      <a:r>
                        <a:rPr lang="lt-LT" dirty="0" smtClean="0">
                          <a:solidFill>
                            <a:schemeClr val="bg1"/>
                          </a:solidFill>
                        </a:rPr>
                        <a:t>Lotynų</a:t>
                      </a:r>
                      <a:endParaRPr lang="lt-LT" dirty="0">
                        <a:solidFill>
                          <a:schemeClr val="bg1"/>
                        </a:solidFill>
                      </a:endParaRPr>
                    </a:p>
                  </a:txBody>
                  <a:tcPr/>
                </a:tc>
                <a:tc>
                  <a:txBody>
                    <a:bodyPr/>
                    <a:lstStyle/>
                    <a:p>
                      <a:pPr algn="ctr"/>
                      <a:r>
                        <a:rPr lang="lt-LT" dirty="0" smtClean="0">
                          <a:solidFill>
                            <a:schemeClr val="bg1"/>
                          </a:solidFill>
                        </a:rPr>
                        <a:t>Lietuvių</a:t>
                      </a:r>
                      <a:endParaRPr lang="lt-LT" dirty="0">
                        <a:solidFill>
                          <a:schemeClr val="bg1"/>
                        </a:solidFill>
                      </a:endParaRPr>
                    </a:p>
                  </a:txBody>
                  <a:tcPr/>
                </a:tc>
              </a:tr>
              <a:tr h="370840">
                <a:tc>
                  <a:txBody>
                    <a:bodyPr/>
                    <a:lstStyle/>
                    <a:p>
                      <a:pPr algn="ctr"/>
                      <a:r>
                        <a:rPr lang="lt-LT" dirty="0" smtClean="0"/>
                        <a:t>dentes</a:t>
                      </a:r>
                      <a:endParaRPr lang="lt-LT" dirty="0"/>
                    </a:p>
                  </a:txBody>
                  <a:tcPr/>
                </a:tc>
                <a:tc>
                  <a:txBody>
                    <a:bodyPr/>
                    <a:lstStyle/>
                    <a:p>
                      <a:pPr algn="ctr"/>
                      <a:r>
                        <a:rPr lang="lt-LT" dirty="0" smtClean="0"/>
                        <a:t>Dantys</a:t>
                      </a:r>
                    </a:p>
                  </a:txBody>
                  <a:tcPr/>
                </a:tc>
              </a:tr>
              <a:tr h="370840">
                <a:tc>
                  <a:txBody>
                    <a:bodyPr/>
                    <a:lstStyle/>
                    <a:p>
                      <a:pPr algn="ctr"/>
                      <a:r>
                        <a:rPr lang="lt-LT" dirty="0" smtClean="0"/>
                        <a:t>linum</a:t>
                      </a:r>
                      <a:endParaRPr lang="lt-LT" dirty="0"/>
                    </a:p>
                  </a:txBody>
                  <a:tcPr/>
                </a:tc>
                <a:tc>
                  <a:txBody>
                    <a:bodyPr/>
                    <a:lstStyle/>
                    <a:p>
                      <a:pPr algn="ctr"/>
                      <a:r>
                        <a:rPr lang="lt-LT" dirty="0" smtClean="0"/>
                        <a:t>linas</a:t>
                      </a:r>
                      <a:endParaRPr lang="lt-LT" dirty="0"/>
                    </a:p>
                  </a:txBody>
                  <a:tcPr/>
                </a:tc>
              </a:tr>
              <a:tr h="370840">
                <a:tc>
                  <a:txBody>
                    <a:bodyPr/>
                    <a:lstStyle/>
                    <a:p>
                      <a:pPr algn="ctr"/>
                      <a:r>
                        <a:rPr lang="lt-LT" dirty="0" smtClean="0"/>
                        <a:t>aro</a:t>
                      </a:r>
                      <a:endParaRPr lang="lt-LT" dirty="0"/>
                    </a:p>
                  </a:txBody>
                  <a:tcPr/>
                </a:tc>
                <a:tc>
                  <a:txBody>
                    <a:bodyPr/>
                    <a:lstStyle/>
                    <a:p>
                      <a:pPr algn="ctr"/>
                      <a:r>
                        <a:rPr lang="lt-LT" dirty="0" smtClean="0"/>
                        <a:t>ariu</a:t>
                      </a:r>
                      <a:endParaRPr lang="lt-LT" dirty="0"/>
                    </a:p>
                  </a:txBody>
                  <a:tcPr/>
                </a:tc>
              </a:tr>
              <a:tr h="370840">
                <a:tc>
                  <a:txBody>
                    <a:bodyPr/>
                    <a:lstStyle/>
                    <a:p>
                      <a:pPr algn="ctr"/>
                      <a:r>
                        <a:rPr lang="lt-LT" dirty="0" smtClean="0"/>
                        <a:t>senex</a:t>
                      </a:r>
                      <a:endParaRPr lang="lt-LT" dirty="0"/>
                    </a:p>
                  </a:txBody>
                  <a:tcPr/>
                </a:tc>
                <a:tc>
                  <a:txBody>
                    <a:bodyPr/>
                    <a:lstStyle/>
                    <a:p>
                      <a:pPr algn="ctr"/>
                      <a:r>
                        <a:rPr lang="lt-LT" dirty="0" smtClean="0"/>
                        <a:t>senis</a:t>
                      </a:r>
                      <a:endParaRPr lang="lt-LT" dirty="0"/>
                    </a:p>
                  </a:txBody>
                  <a:tcPr/>
                </a:tc>
              </a:tr>
              <a:tr h="370840">
                <a:tc>
                  <a:txBody>
                    <a:bodyPr/>
                    <a:lstStyle/>
                    <a:p>
                      <a:pPr algn="ctr"/>
                      <a:r>
                        <a:rPr lang="lt-LT" dirty="0" smtClean="0"/>
                        <a:t>septem</a:t>
                      </a:r>
                      <a:endParaRPr lang="lt-LT" dirty="0"/>
                    </a:p>
                  </a:txBody>
                  <a:tcPr/>
                </a:tc>
                <a:tc>
                  <a:txBody>
                    <a:bodyPr/>
                    <a:lstStyle/>
                    <a:p>
                      <a:pPr algn="ctr"/>
                      <a:r>
                        <a:rPr lang="lt-LT" dirty="0" smtClean="0"/>
                        <a:t>septyni</a:t>
                      </a:r>
                      <a:endParaRPr lang="lt-LT" dirty="0"/>
                    </a:p>
                  </a:txBody>
                  <a:tcPr/>
                </a:tc>
              </a:tr>
              <a:tr h="370840">
                <a:tc>
                  <a:txBody>
                    <a:bodyPr/>
                    <a:lstStyle/>
                    <a:p>
                      <a:pPr algn="ctr"/>
                      <a:r>
                        <a:rPr lang="lt-LT" dirty="0" smtClean="0"/>
                        <a:t>duo</a:t>
                      </a:r>
                      <a:endParaRPr lang="lt-LT" dirty="0"/>
                    </a:p>
                  </a:txBody>
                  <a:tcPr/>
                </a:tc>
                <a:tc>
                  <a:txBody>
                    <a:bodyPr/>
                    <a:lstStyle/>
                    <a:p>
                      <a:pPr algn="ctr"/>
                      <a:r>
                        <a:rPr lang="lt-LT" dirty="0" smtClean="0"/>
                        <a:t>du</a:t>
                      </a:r>
                      <a:endParaRPr lang="lt-LT" dirty="0"/>
                    </a:p>
                  </a:txBody>
                  <a:tcPr/>
                </a:tc>
              </a:tr>
            </a:tbl>
          </a:graphicData>
        </a:graphic>
      </p:graphicFrame>
    </p:spTree>
    <p:extLst>
      <p:ext uri="{BB962C8B-B14F-4D97-AF65-F5344CB8AC3E}">
        <p14:creationId xmlns:p14="http://schemas.microsoft.com/office/powerpoint/2010/main" val="171279387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inis pavadinimas 1"/>
          <p:cNvSpPr>
            <a:spLocks noGrp="1"/>
          </p:cNvSpPr>
          <p:nvPr>
            <p:ph type="subTitle" idx="1"/>
          </p:nvPr>
        </p:nvSpPr>
        <p:spPr/>
        <p:txBody>
          <a:bodyPr>
            <a:noAutofit/>
          </a:bodyPr>
          <a:lstStyle/>
          <a:p>
            <a:endParaRPr lang="lt-LT" sz="2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Antraštė 2"/>
          <p:cNvSpPr>
            <a:spLocks noGrp="1"/>
          </p:cNvSpPr>
          <p:nvPr>
            <p:ph type="ctrTitle"/>
          </p:nvPr>
        </p:nvSpPr>
        <p:spPr>
          <a:xfrm>
            <a:off x="755576" y="620688"/>
            <a:ext cx="7772400" cy="1470025"/>
          </a:xfrm>
        </p:spPr>
        <p:txBody>
          <a:bodyPr/>
          <a:lstStyle/>
          <a:p>
            <a:r>
              <a:rPr lang="lt-LT"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Ačiū už dėmesį</a:t>
            </a:r>
            <a:endParaRPr lang="lt-LT" sz="3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9246242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path" presetSubtype="0" accel="50000" decel="50000" fill="hold" grpId="0"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6" dur="2000" fill="hold"/>
                                        <p:tgtEl>
                                          <p:spTgt spid="3"/>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nodePh="1">
                                  <p:stCondLst>
                                    <p:cond delay="0"/>
                                  </p:stCondLst>
                                  <p:endCondLst>
                                    <p:cond evt="begin" delay="0">
                                      <p:tn val="9"/>
                                    </p:cond>
                                  </p:end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Horizontas">
  <a:themeElements>
    <a:clrScheme name="Horizontas">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tas">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tas">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79</TotalTime>
  <Words>121</Words>
  <Application>Microsoft Office PowerPoint</Application>
  <PresentationFormat>Demonstracija ekrane (4:3)</PresentationFormat>
  <Paragraphs>22</Paragraphs>
  <Slides>8</Slides>
  <Notes>0</Notes>
  <HiddenSlides>0</HiddenSlides>
  <MMClips>0</MMClips>
  <ScaleCrop>false</ScaleCrop>
  <HeadingPairs>
    <vt:vector size="4" baseType="variant">
      <vt:variant>
        <vt:lpstr>Tema</vt:lpstr>
      </vt:variant>
      <vt:variant>
        <vt:i4>1</vt:i4>
      </vt:variant>
      <vt:variant>
        <vt:lpstr>Skaidrių pavadinimai</vt:lpstr>
      </vt:variant>
      <vt:variant>
        <vt:i4>8</vt:i4>
      </vt:variant>
    </vt:vector>
  </HeadingPairs>
  <TitlesOfParts>
    <vt:vector size="9" baseType="lpstr">
      <vt:lpstr>Horizontas</vt:lpstr>
      <vt:lpstr>Lietuvių kalbos išskirtinumas</vt:lpstr>
      <vt:lpstr>Lietuvių kalba mums yra gimtoji. Ją perimame iš savo tėvų. Daugelyje indoeuropiečių kalbų šis žodis yra moteriškosios giminės. Per gimtąją kalbą atsiskleidžia tautos tapatybė, savimonė, istorija, dvasinė ir materialinė kultūra ir įvairios patirtys.</vt:lpstr>
      <vt:lpstr>Nors pasaulyje mūsų, lietuvių, nėra tiek daug kiek kinų, amerikiečių ar rusų, tačiau lietuvių kalba, kurią vartojame, yra tokia pat didelė vertybė kaip ir kitos pasaulio kalbos.</vt:lpstr>
      <vt:lpstr>Daugeliu atžvilgių lietuvių kalba artima indoeuropiečių prokalbei ir padeda indoeuropeistams šią prokalbę atkurti. Lietuvių kalboje dera kitose kalbose visiškai nesuderinamos ypatybės. </vt:lpstr>
      <vt:lpstr>Lietuvių kalba iš visų dabartinių indoeuropiečių kalbų išsiskiria ir tuo, kad yra išsaugojusi archajiškiausią žodžių kaitymo struktūrą. </vt:lpstr>
      <vt:lpstr>Lietuvių kalba yra ir šiuolaikinė kalba, tenkinanti šiuolaikinės visuomenės poreikius ir pagal juos kintanti. Lietuvių kalba reikalinga ne tik mums, bet ir kitose Europos šalyse.</vt:lpstr>
      <vt:lpstr>Palyginta lotynų ir lietuvių kalbų pavyzdžiai</vt:lpstr>
      <vt:lpstr>Ačiū už dėmesį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Lietuvių kalbos išskirtinumas</dc:title>
  <dc:creator>Tuja</dc:creator>
  <cp:lastModifiedBy>HP</cp:lastModifiedBy>
  <cp:revision>9</cp:revision>
  <dcterms:created xsi:type="dcterms:W3CDTF">2013-11-06T18:35:13Z</dcterms:created>
  <dcterms:modified xsi:type="dcterms:W3CDTF">2013-11-12T06:01:00Z</dcterms:modified>
</cp:coreProperties>
</file>