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65" r:id="rId3"/>
    <p:sldId id="264" r:id="rId4"/>
    <p:sldId id="263" r:id="rId5"/>
    <p:sldId id="257" r:id="rId6"/>
    <p:sldId id="258" r:id="rId7"/>
    <p:sldId id="259" r:id="rId8"/>
    <p:sldId id="268" r:id="rId9"/>
    <p:sldId id="267" r:id="rId10"/>
    <p:sldId id="266" r:id="rId11"/>
    <p:sldId id="262" r:id="rId12"/>
    <p:sldId id="269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CB33-024D-4722-97A0-489321D18135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4B499-5B42-47F6-9E04-0E90952FD9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2627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6566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3307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256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98552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929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019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7202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815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626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225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804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EE1E-9FA0-43B3-A8A2-E047263E7E83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8A286-3531-41D8-AED0-C6ABC54FBB6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142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algiman.dtiltas.lt/kalba_ir_valstybe.html" TargetMode="External"/><Relationship Id="rId2" Type="http://schemas.openxmlformats.org/officeDocument/2006/relationships/hyperlink" Target="http://www.bernardinai.lt/straipsnis/2010-06-09-rita-miliunaite-kokie-busim-mes-patys-tokia-bus-ir-lietuviu-kalba-i/4603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europeanlibrary.org/exhibition-reading-europe/detail.html?id=101503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lt-LT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Lietuvių kalba ir jos reikšmė lietuvių kultūrai</a:t>
            </a:r>
            <a:endParaRPr lang="lt-LT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6237312"/>
            <a:ext cx="7772400" cy="360040"/>
          </a:xfrm>
        </p:spPr>
        <p:txBody>
          <a:bodyPr>
            <a:noAutofit/>
          </a:bodyPr>
          <a:lstStyle/>
          <a:p>
            <a:pPr algn="r"/>
            <a:r>
              <a:rPr lang="lt-LT" sz="2400" dirty="0" err="1" smtClean="0">
                <a:solidFill>
                  <a:schemeClr val="tx1"/>
                </a:solidFill>
                <a:latin typeface="Arial Narrow" pitchFamily="34" charset="0"/>
              </a:rPr>
              <a:t>Kaltinėnų</a:t>
            </a:r>
            <a:r>
              <a:rPr lang="lt-LT" sz="2400" dirty="0" smtClean="0">
                <a:solidFill>
                  <a:schemeClr val="tx1"/>
                </a:solidFill>
                <a:latin typeface="Arial Narrow" pitchFamily="34" charset="0"/>
              </a:rPr>
              <a:t> A.Stulginskio gimnazija </a:t>
            </a: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 II g </a:t>
            </a:r>
            <a:r>
              <a:rPr lang="en-US" sz="2400" dirty="0" err="1" smtClean="0">
                <a:solidFill>
                  <a:schemeClr val="tx1"/>
                </a:solidFill>
                <a:latin typeface="Arial Narrow" pitchFamily="34" charset="0"/>
              </a:rPr>
              <a:t>Gabrie</a:t>
            </a:r>
            <a:r>
              <a:rPr lang="lt-LT" sz="2400" dirty="0" err="1" smtClean="0">
                <a:solidFill>
                  <a:schemeClr val="tx1"/>
                </a:solidFill>
                <a:latin typeface="Arial Narrow" pitchFamily="34" charset="0"/>
              </a:rPr>
              <a:t>lė</a:t>
            </a:r>
            <a:r>
              <a:rPr lang="lt-LT" sz="240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lt-LT" sz="2400" dirty="0" err="1" smtClean="0">
                <a:solidFill>
                  <a:schemeClr val="tx1"/>
                </a:solidFill>
                <a:latin typeface="Arial Narrow" pitchFamily="34" charset="0"/>
              </a:rPr>
              <a:t>Auškalnytė</a:t>
            </a:r>
            <a:endParaRPr lang="lt-LT" sz="24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16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 Narrow" pitchFamily="34" charset="0"/>
              </a:rPr>
              <a:t>Bendrinė kalba</a:t>
            </a:r>
            <a:endParaRPr lang="lt-LT" dirty="0">
              <a:latin typeface="Arial Narrow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lt-LT" sz="4000" dirty="0">
                <a:latin typeface="Arial Narrow" pitchFamily="34" charset="0"/>
              </a:rPr>
              <a:t>T</a:t>
            </a:r>
            <a:r>
              <a:rPr lang="lt-LT" sz="4000" dirty="0" smtClean="0">
                <a:latin typeface="Arial Narrow" pitchFamily="34" charset="0"/>
              </a:rPr>
              <a:t>autos </a:t>
            </a:r>
            <a:r>
              <a:rPr lang="lt-LT" sz="4000" dirty="0">
                <a:latin typeface="Arial Narrow" pitchFamily="34" charset="0"/>
              </a:rPr>
              <a:t>žmonių bendravimo, kultūros ir apskritai civilizacijos gyvavimo ir kūrimo priemonė.</a:t>
            </a:r>
          </a:p>
          <a:p>
            <a:endParaRPr lang="lt-LT" dirty="0"/>
          </a:p>
        </p:txBody>
      </p:sp>
      <p:pic>
        <p:nvPicPr>
          <p:cNvPr id="1026" name="Picture 2" descr="http://gs.delfi.lt/images/pix/file55907655_dcb9e7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5495"/>
            <a:ext cx="4209709" cy="280831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reflection blurRad="6350" stA="50000" endA="300" endPos="55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7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dirty="0" smtClean="0">
                <a:latin typeface="Arial Narrow" pitchFamily="34" charset="0"/>
              </a:rPr>
              <a:t>Kuo bendrinė kalba skiriasi nuo tarmės, miesto kalbos ar kitų kalbų atmainų?</a:t>
            </a:r>
            <a:endParaRPr lang="lt-LT" sz="3200" dirty="0">
              <a:latin typeface="Arial Narrow" pitchFamily="34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lt-LT" dirty="0" smtClean="0">
                <a:latin typeface="Arial Narrow" pitchFamily="34" charset="0"/>
              </a:rPr>
              <a:t>Be garsinės išraiškos, turi ir norminamą raštą, įvairių funkcinių stilių: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latin typeface="Arial Narrow" pitchFamily="34" charset="0"/>
              </a:rPr>
              <a:t>Mokslinį,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latin typeface="Arial Narrow" pitchFamily="34" charset="0"/>
              </a:rPr>
              <a:t>Meninį,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latin typeface="Arial Narrow" pitchFamily="34" charset="0"/>
              </a:rPr>
              <a:t>Administracinį,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latin typeface="Arial Narrow" pitchFamily="34" charset="0"/>
              </a:rPr>
              <a:t>Publicistinį.</a:t>
            </a:r>
          </a:p>
        </p:txBody>
      </p:sp>
      <p:pic>
        <p:nvPicPr>
          <p:cNvPr id="2050" name="Picture 2" descr="http://t2.gstatic.com/images?q=tbn:ANd9GcS9kXju7sKufQGLSAWf47dNoIB8FlDueazaIwMR-m-QrBH4Sa1Q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36912"/>
            <a:ext cx="5040560" cy="18002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reflection blurRad="6350" stA="50000" endA="300" endPos="55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1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bernardinai.lt/file/65d8663e696070a1827a29b71cd20ad42b8455a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52736"/>
            <a:ext cx="4551415" cy="302433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reflection blurRad="6350" stA="50000" endA="300" endPos="55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55041" y="652626"/>
            <a:ext cx="3643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 smtClean="0">
                <a:latin typeface="Arial Narrow" pitchFamily="34" charset="0"/>
              </a:rPr>
              <a:t>Rita </a:t>
            </a:r>
            <a:r>
              <a:rPr lang="lt-LT" sz="2000" b="1" dirty="0" err="1" smtClean="0">
                <a:latin typeface="Arial Narrow" pitchFamily="34" charset="0"/>
              </a:rPr>
              <a:t>Miliūnaitė</a:t>
            </a:r>
            <a:endParaRPr lang="lt-LT" sz="2000" b="1" dirty="0">
              <a:latin typeface="Arial Narrow" pitchFamily="34" charset="0"/>
            </a:endParaRPr>
          </a:p>
        </p:txBody>
      </p:sp>
      <p:sp>
        <p:nvSpPr>
          <p:cNvPr id="11" name="Vertikalioji slinktis 10"/>
          <p:cNvSpPr/>
          <p:nvPr/>
        </p:nvSpPr>
        <p:spPr>
          <a:xfrm>
            <a:off x="395536" y="542585"/>
            <a:ext cx="3600400" cy="6120680"/>
          </a:xfrm>
          <a:prstGeom prst="vertic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TextBox 12"/>
          <p:cNvSpPr txBox="1"/>
          <p:nvPr/>
        </p:nvSpPr>
        <p:spPr>
          <a:xfrm>
            <a:off x="971600" y="1340768"/>
            <a:ext cx="252028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>
                <a:latin typeface="Arial Narrow" pitchFamily="34" charset="0"/>
              </a:rPr>
              <a:t>,,Bendrinė kalba vienija tautą ir jai atstovauja </a:t>
            </a:r>
            <a:r>
              <a:rPr lang="lt-LT" sz="2800" b="1" smtClean="0">
                <a:latin typeface="Arial Narrow" pitchFamily="34" charset="0"/>
              </a:rPr>
              <a:t>pasaulyje“</a:t>
            </a:r>
            <a:endParaRPr lang="lt-LT" sz="2800" b="1" dirty="0" smtClean="0">
              <a:latin typeface="Arial Narrow" pitchFamily="34" charset="0"/>
            </a:endParaRPr>
          </a:p>
          <a:p>
            <a:endParaRPr lang="lt-LT" b="1" dirty="0">
              <a:latin typeface="Arial Narrow" pitchFamily="34" charset="0"/>
            </a:endParaRPr>
          </a:p>
          <a:p>
            <a:endParaRPr lang="lt-LT" sz="2800" b="1" dirty="0">
              <a:latin typeface="Arial Narrow" pitchFamily="34" charset="0"/>
            </a:endParaRPr>
          </a:p>
          <a:p>
            <a:pPr algn="ctr"/>
            <a:endParaRPr lang="lt-LT" sz="2800" b="1" dirty="0" smtClean="0">
              <a:latin typeface="Arial Narrow" pitchFamily="34" charset="0"/>
            </a:endParaRPr>
          </a:p>
          <a:p>
            <a:pPr algn="ctr"/>
            <a:r>
              <a:rPr lang="lt-LT" sz="2800" b="1" dirty="0" smtClean="0">
                <a:latin typeface="Arial Narrow" pitchFamily="34" charset="0"/>
              </a:rPr>
              <a:t>„Kokie </a:t>
            </a:r>
            <a:r>
              <a:rPr lang="lt-LT" sz="2800" b="1" dirty="0">
                <a:latin typeface="Arial Narrow" pitchFamily="34" charset="0"/>
              </a:rPr>
              <a:t>būsim mes patys, tokia bus ir lietuvių kalba“</a:t>
            </a:r>
          </a:p>
        </p:txBody>
      </p:sp>
    </p:spTree>
    <p:extLst>
      <p:ext uri="{BB962C8B-B14F-4D97-AF65-F5344CB8AC3E}">
        <p14:creationId xmlns:p14="http://schemas.microsoft.com/office/powerpoint/2010/main" val="7322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3.gstatic.com/images?q=tbn:ANd9GcQvBjNAz3wH12dwFbdOQ8N_K29nS6o1wsBP59BSmcTJWPTGCjt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1595228"/>
            <a:ext cx="4932039" cy="291896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reflection blurRad="6350" stA="50000" endA="300" endPos="55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 Narrow" pitchFamily="34" charset="0"/>
              </a:rPr>
              <a:t>Kalba ir valstybė</a:t>
            </a:r>
            <a:endParaRPr lang="lt-LT" dirty="0">
              <a:latin typeface="Arial Narrow" pitchFamily="34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55470" y="1596689"/>
            <a:ext cx="4038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lt-LT" sz="3600" dirty="0" smtClean="0">
                <a:latin typeface="Arial Narrow" pitchFamily="34" charset="0"/>
              </a:rPr>
              <a:t>Kalbos </a:t>
            </a:r>
            <a:r>
              <a:rPr lang="lt-LT" sz="3600" dirty="0">
                <a:latin typeface="Arial Narrow" pitchFamily="34" charset="0"/>
              </a:rPr>
              <a:t>bendrumas yra ne tik svarbiausias kalbos požymis, bet ir tautinės valstybės sėkmingo gyvavimo sąlyga. </a:t>
            </a:r>
          </a:p>
        </p:txBody>
      </p:sp>
    </p:spTree>
    <p:extLst>
      <p:ext uri="{BB962C8B-B14F-4D97-AF65-F5344CB8AC3E}">
        <p14:creationId xmlns:p14="http://schemas.microsoft.com/office/powerpoint/2010/main" val="56255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 Narrow" pitchFamily="34" charset="0"/>
              </a:rPr>
              <a:t>Danielius Kleinas</a:t>
            </a:r>
            <a:endParaRPr lang="lt-LT" dirty="0">
              <a:latin typeface="Arial Narrow" pitchFamily="34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Tai Mažosios </a:t>
            </a:r>
            <a:r>
              <a:rPr lang="lt-LT" dirty="0"/>
              <a:t>Lietuvos evangelikų liuteronų kunigas, lietuvių raštijos kūrėjas</a:t>
            </a:r>
            <a:r>
              <a:rPr lang="lt-LT" dirty="0" smtClean="0"/>
              <a:t>.</a:t>
            </a:r>
          </a:p>
          <a:p>
            <a:r>
              <a:rPr lang="lt-LT" dirty="0"/>
              <a:t>1653 </a:t>
            </a:r>
            <a:r>
              <a:rPr lang="lt-LT" dirty="0" err="1"/>
              <a:t>m</a:t>
            </a:r>
            <a:r>
              <a:rPr lang="lt-LT" dirty="0"/>
              <a:t>. Karaliaučiuje lotynų kalba išleido pirmąją lietuvių kalbos gramatiką „</a:t>
            </a:r>
            <a:r>
              <a:rPr lang="lt-LT" dirty="0" err="1"/>
              <a:t>Grammatica</a:t>
            </a:r>
            <a:r>
              <a:rPr lang="lt-LT" dirty="0"/>
              <a:t> </a:t>
            </a:r>
            <a:r>
              <a:rPr lang="lt-LT" dirty="0" err="1"/>
              <a:t>Litvanica</a:t>
            </a:r>
            <a:r>
              <a:rPr lang="lt-LT" dirty="0" smtClean="0"/>
              <a:t>“.</a:t>
            </a:r>
          </a:p>
          <a:p>
            <a:endParaRPr lang="lt-LT" dirty="0"/>
          </a:p>
        </p:txBody>
      </p:sp>
      <p:pic>
        <p:nvPicPr>
          <p:cNvPr id="4098" name="Picture 2" descr="http://search.theeuropeanlibrary.org/images/expothumbs/93670/da9f052c1911af6c9c65b1d09f1d1d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80728"/>
            <a:ext cx="2448272" cy="387495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reflection blurRad="6350" stA="50000" endA="300" endPos="55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97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altnexus.lt/uploads/images/2013/Lietuviu%20kalbos%20gramatika%20nugar_%2033,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40768"/>
            <a:ext cx="1944216" cy="319697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74280" y="-31157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dirty="0" smtClean="0">
                <a:latin typeface="Arial Narrow" pitchFamily="34" charset="0"/>
              </a:rPr>
              <a:t>Naujas bendrinės kalbos istorijos puslapis</a:t>
            </a:r>
            <a:endParaRPr lang="lt-LT" sz="3600" dirty="0">
              <a:latin typeface="Arial Narrow" pitchFamily="34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467544" y="3933056"/>
            <a:ext cx="5622776" cy="25922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lt-LT" sz="3200" dirty="0" smtClean="0">
                <a:latin typeface="Arial Narrow" pitchFamily="34" charset="0"/>
              </a:rPr>
              <a:t>Augustas  </a:t>
            </a:r>
            <a:r>
              <a:rPr lang="lt-LT" sz="3200" dirty="0" err="1" smtClean="0">
                <a:latin typeface="Arial Narrow" pitchFamily="34" charset="0"/>
              </a:rPr>
              <a:t>Šleicheris</a:t>
            </a:r>
            <a:r>
              <a:rPr lang="lt-LT" sz="3200" dirty="0" smtClean="0">
                <a:latin typeface="Arial Narrow" pitchFamily="34" charset="0"/>
              </a:rPr>
              <a:t> – vokiečių kalbininkas.</a:t>
            </a:r>
          </a:p>
          <a:p>
            <a:pPr marL="0" indent="0" algn="ctr">
              <a:buNone/>
            </a:pPr>
            <a:r>
              <a:rPr lang="lt-LT" sz="3200" dirty="0" smtClean="0">
                <a:latin typeface="Arial Narrow" pitchFamily="34" charset="0"/>
              </a:rPr>
              <a:t>Pirmoji mokslinė lietuvių kalbos gramatika</a:t>
            </a:r>
            <a:r>
              <a:rPr lang="lt-LT" dirty="0" smtClean="0">
                <a:latin typeface="Arial Narrow" pitchFamily="34" charset="0"/>
              </a:rPr>
              <a:t>.</a:t>
            </a:r>
            <a:endParaRPr lang="lt-LT" sz="3200" dirty="0" smtClean="0">
              <a:latin typeface="Arial Narrow" pitchFamily="34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395536" y="1412776"/>
            <a:ext cx="5760640" cy="165618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lt-LT" sz="3200" dirty="0" smtClean="0">
                <a:latin typeface="Arial Narrow" pitchFamily="34" charset="0"/>
              </a:rPr>
              <a:t>Frydrichas </a:t>
            </a:r>
            <a:r>
              <a:rPr lang="lt-LT" sz="3200" dirty="0" err="1" smtClean="0">
                <a:latin typeface="Arial Narrow" pitchFamily="34" charset="0"/>
              </a:rPr>
              <a:t>Kuršaitis</a:t>
            </a:r>
            <a:r>
              <a:rPr lang="lt-LT" sz="3200" dirty="0" smtClean="0">
                <a:latin typeface="Arial Narrow" pitchFamily="34" charset="0"/>
              </a:rPr>
              <a:t> – Mažosios Lietuvos kalbininkas.</a:t>
            </a:r>
          </a:p>
          <a:p>
            <a:pPr marL="0" indent="0" algn="ctr">
              <a:buNone/>
            </a:pPr>
            <a:r>
              <a:rPr lang="lt-LT" sz="3200" dirty="0" smtClean="0">
                <a:latin typeface="Arial Narrow" pitchFamily="34" charset="0"/>
              </a:rPr>
              <a:t>,,Lietuvių kalbos tyrinėjimai‘‘ ,,Lietuvių kalbos gramatika‘‘ </a:t>
            </a:r>
            <a:r>
              <a:rPr lang="en-US" sz="3200" dirty="0" smtClean="0">
                <a:latin typeface="Arial Narrow" pitchFamily="34" charset="0"/>
              </a:rPr>
              <a:t>(1876m.)</a:t>
            </a:r>
            <a:r>
              <a:rPr lang="lt-LT" sz="3200" dirty="0" smtClean="0">
                <a:latin typeface="Arial Narrow" pitchFamily="34" charset="0"/>
              </a:rPr>
              <a:t> ir </a:t>
            </a:r>
            <a:r>
              <a:rPr lang="lt-LT" sz="3200" dirty="0" err="1" smtClean="0">
                <a:latin typeface="Arial Narrow" pitchFamily="34" charset="0"/>
              </a:rPr>
              <a:t>kt</a:t>
            </a:r>
            <a:r>
              <a:rPr lang="lt-LT" sz="3200" dirty="0" smtClean="0">
                <a:latin typeface="Arial Narrow" pitchFamily="34" charset="0"/>
              </a:rPr>
              <a:t>. </a:t>
            </a:r>
            <a:endParaRPr lang="en-US" sz="3200" dirty="0" smtClean="0">
              <a:latin typeface="Arial Narrow" pitchFamily="34" charset="0"/>
            </a:endParaRPr>
          </a:p>
          <a:p>
            <a:pPr marL="0" indent="0" algn="ctr">
              <a:buNone/>
            </a:pPr>
            <a:endParaRPr lang="lt-LT" sz="200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39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Arial Narrow" pitchFamily="34" charset="0"/>
              </a:rPr>
              <a:t>Poreikis kurti ir norminti bendrinę kalbą</a:t>
            </a:r>
            <a:endParaRPr lang="lt-LT" sz="3600" dirty="0">
              <a:latin typeface="Arial Narrow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07504" y="1642559"/>
            <a:ext cx="4038600" cy="4525963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lt-LT" sz="3600" dirty="0" smtClean="0">
                <a:latin typeface="Arial Narrow" pitchFamily="34" charset="0"/>
              </a:rPr>
              <a:t>Antanas Baranauskas ir Kazimieras Jaunis – kalbininkai siūlę bendrinę kalbą derinti prie tarmių ir sukūrė nemažai lietuviškų kalbotyros terminų.</a:t>
            </a:r>
            <a:endParaRPr lang="lt-LT" sz="3600" dirty="0">
              <a:latin typeface="Arial Narrow" pitchFamily="34" charset="0"/>
            </a:endParaRPr>
          </a:p>
        </p:txBody>
      </p:sp>
      <p:pic>
        <p:nvPicPr>
          <p:cNvPr id="7170" name="Picture 2" descr="http://www.spaudos.lt/Spauda/Paveikslai/i_Knyga_Ausra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84783"/>
            <a:ext cx="2304256" cy="360767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knypava.lt/wp-content/uploads/2012/03/Varp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97" y="2480158"/>
            <a:ext cx="2442138" cy="375169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36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Jonas Jablonskis (</a:t>
            </a:r>
            <a:r>
              <a:rPr lang="en-US" dirty="0" smtClean="0"/>
              <a:t>1860-1930</a:t>
            </a:r>
            <a:r>
              <a:rPr lang="lt-LT" smtClean="0"/>
              <a:t>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lt-LT" sz="2400" dirty="0" smtClean="0"/>
              <a:t>Lietuvos </a:t>
            </a:r>
            <a:r>
              <a:rPr lang="lt-LT" sz="2400" dirty="0"/>
              <a:t>kalbininkas, norminęs literatūrinę lietuvių </a:t>
            </a:r>
            <a:r>
              <a:rPr lang="lt-LT" sz="2400" dirty="0" smtClean="0"/>
              <a:t>kalbą.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Jo nuopelnu bendrinės kalbos pagrindu tapo Rytų Prūsijos rašomosios kalbos atmaina ir vakarų aukštaičių kauniškių tarmė.</a:t>
            </a:r>
          </a:p>
          <a:p>
            <a:pPr>
              <a:buFont typeface="Wingdings" pitchFamily="2" charset="2"/>
              <a:buChar char="v"/>
            </a:pPr>
            <a:r>
              <a:rPr lang="lt-LT" sz="2400" dirty="0" smtClean="0"/>
              <a:t>Jo idėjas palaikė ir darbą plėtojo Kazimieras </a:t>
            </a:r>
            <a:r>
              <a:rPr lang="lt-LT" sz="2400" dirty="0" err="1" smtClean="0"/>
              <a:t>Būga</a:t>
            </a:r>
            <a:r>
              <a:rPr lang="lt-LT" sz="2400" dirty="0" smtClean="0"/>
              <a:t>.</a:t>
            </a:r>
            <a:endParaRPr lang="lt-LT" sz="2400" dirty="0"/>
          </a:p>
        </p:txBody>
      </p:sp>
      <p:sp>
        <p:nvSpPr>
          <p:cNvPr id="5" name="AutoShape 2" descr="data:image/jpeg;base64,/9j/4AAQSkZJRgABAQAAAQABAAD/2wBDAAkGBwgHBgkIBwgKCgkLDRYPDQwMDRsUFRAWIB0iIiAdHx8kKDQsJCYxJx8fLT0tMTU3Ojo6Iys/RD84QzQ5Ojf/2wBDAQoKCg0MDRoPDxo3JR8lNzc3Nzc3Nzc3Nzc3Nzc3Nzc3Nzc3Nzc3Nzc3Nzc3Nzc3Nzc3Nzc3Nzc3Nzc3Nzc3Nzf/wAARCADLANgDASIAAhEBAxEB/8QAGwAAAQUBAQAAAAAAAAAAAAAAAwACBAUGAQf/xAA6EAABAwMCBAQEBQIGAgMAAAABAAIRAwQhEjEFQVFhBhMicRQygbEjM5GhwVLRFUJDYnLwJPEWNOH/xAAWAQEBAQAAAAAAAAAAAAAAAAAAAQL/xAAVEQEBAAAAAAAAAAAAAAAAAAAAAf/aAAwDAQACEQMRAD8A9LtfyR7nb3Ro5ygWpIoN9yjLKl3XCuyYyuclRwobjlPcR1QXO/RRSc7G6C93JOe7ugPega89OaC5x6pOJlCc7KBOemA9SuOKbMYQEJ6FLVIhdZQrVPkYY67I7bGtGdP6oI+rknh8RJTqlrVYJ0g+yj/5s790Eprwih504KiNcAnNfJwcILCk+eaM15UCk+DnZSWnCCUwiUUGYUVjjzCOx0wgNuMpJoOU6epVR3tK5GMrv7JSgY8eh3skuVI0O/4n7JKAVtigADzKMNsoNrIoid5P3Rt0UjsmkpFwHI9E1xHdA1xwgv7dER5QXuQDcUEnOU95QHGCgbUdHKUF5nGE9zv+lV/E70WlNgx5lQ6WTt7oJDn+rQ0EntyVpaWzWN1ObLj1VTwsF5DnEuk88K9JDQAByQEEBIvxAQta4HSgJqHNAr0mPYdgesLpwmOcYwggvaWOIK7TnKFe1Sx0k80VkOALSCD3QFpnScKQ13RRmnqitOyCUxxiCjMd3UQOP0GyMwzuglMdGYRGoDXcuSK32/dUEnlld2btC43I2XZn2RDKk+W7pB+ySVTNN3sUkUK2H4IA6n7ohnlhBtT+CDjc/dGUHDKG6YlPcUJ5kIBuJlBeTuivON0F5wgC4oLneyK6YQHifdAx+Z6LK+JKp/xW2pzgUxAjqc/YLVE8phZHxU7y+K2tQwAWRJMcyg0nDbhtOmGtORglXHnAtjdY+xvmyWueSJx3V9bVNdMOOxygsWmdkUQ0ZKrn3raDZ0uceQCpuLcU4r5Z+Fp0mnTJ1vAAQag1G7SugB2ZwvKrbxNxaheabmq2q3VHoII+hWsr8ffa8M+LqsIaBsUFxxVjHMdpjGyi8JqF1CpTdvTfH8rH0vGN5f1nMp2LnMjBAkrS+GahuBcvfTfTqhzQ5rvZBc5T2mEwfNHJPjZARrij03Y2/dABERzRGGD1QTGOACMw4URhnco9P5t0Ehsbld9kwYanzjCqGvww43BSXKs+W7bZJBHtATTBMjJEfVSIQLafLxtJ+6Nsopr4AQXYGUU9EGogG4hBeiP7ILygE5yYe6c5CO6BrzJKzniywuLxtu62puqupzIYJK0T+YWS8Q07w8ap1mXFWlR+HcW6HHDh2QVlKnWpVKVNzHM9ONXVbmxLfhabRvCyNvdVuLWdSvUlwtH6S5wySVfcJufMY0EiW4MIH8WtOJVaZbY1GUy7Be5slo7LN33hKtWLBUubqs4Ol7nHUH56clv2XbSwAgShlnmPkOIQYjh/g1nxRra6gLTIp7hvbutZ4p4M298NC3DhTeHNl2wCtLcMptFOmIO56lSqtP4mzqUnDcIPIK3h51rUa2nePaxrJJa0iXRyPTZa7wCaw4ZWbdOLqoqxqO5HJSfh2hxbU+ZpgtO3ujcNqUqV1UpMAEsmPYoLQiEgISlKcgIHjdEYUIROURpGMIJDeSNTdjuo7DPsjswgkNMjO6IDhCBwIRAZ2VQ2tik8diklUkscDHylJBHtZAIBnJRicINqfwyP9xRiopp2mEB+T2RXlBcZQCfPJAeeqLUKE7KATkw9E93NDmCgRGJUK/o0arW+YzUJIz0OCFMJ5yh1qbarC0jdBQcQZacN4Y+3ouax9TOmCCc7lVHCOINFV7ZxyS8TVOIW1OpbVapfRqEacAkD+md1m7W4LC5wmAIQehNuyYIdj2VjQruNMuzAWV4bdsrU2NL/AFzsrS+4kLOlDIJiSeQQLil3xu2oV7m0NFjXRpLzBYFmP/nHGqNF9Gq9r3n/AFIgpcT40+5c6nUrOc0CQz3VFWqmSRSJ7kINTwTjVa6Lql1U1PIyByVvwC7+I429rSC3ySc77hefWt75VQ6WwdsLT+FbkM49SfMtqU3N7idvsg9DOMSkIn2TXGMQug4QOGdiisQW4OEVp2ygNTIHspFMlR6YUlndAZkgIog80Jn1RRnmqE+PLfzgFJKrApP/AOJSREa3/KMf1FFPUIdr+Vn+ooh2UUNyA6RMo70B22UAXoTjvhEccwmOCAW4xum6TzTymHdA0gDZNAzKcd00dZQY/wAbkOYxsfLkEdVhDVdpjkTuFv8AxtTaW0oc3zHbMG5HVYHyiXkkQ0f/AIgs+DV3UXaycxIBHNG4rxA1QNb+UmearWPLHtbTMzsJ2Su6NYDzHSBUyO6AlmRXfImTk+ncKaWRDHkAHdoaqyzrOoGAd8HqnNunebEkzGUA71rKVxFOIU3glfyuKWziZDXgyq58aiagnOQd1L4bSDqp0yXYIgbj+6D2DVIwMwnDbbdRrRxNtTLjJ0jPXCODBCA4GURo2Q2mMozXZQPa2MqQxABk5UimPUCgM0GOf6orI/8AaG3cImcqo5V/KeexSSq4pu9j9klFBt/yh7lPMRsm235IkZynOEoBu2QX7bozh1QXk9EAHgzhDKK6JQigG7mmQiOGUM4kn5QMk8kHDhQuK8Rt+F2xr3Tw0R6W83noAqfjPjKxsnGlaN+LrAwS0wwfXn9FguKcSueJXRr3dTU47AYDR0AQafwtTPiTjd9VunA1vh3PptGzTIAx0ErOXNpVtbmrSqbhx1Fx3ypHhHi7eD8et7mqYoOJp1f+LsT9MFb7xt4e/wAStH3vDgDXjU9g/wBQdQev3QeZ2TC6sXnQJ2J5ALnE7wkspzkNjKa1zmVXUnsLC0+oc56KHf03tf6wDPPr0QO8zSxjRGqPmXKb2scyHgkukgbqOPlIido7JwGgNIHPmgLVqSTLjqA3/hT/AA3ceRxa3NWdIeAc9VXupnQ1xEgiCpfCQ2pxCi2q9rXYALjEnkg9joU9DIGe6IBJTqY00Wj/AGpzBj3QJjUZuEwGIEp7M7bdUBqcx3UmmJUenGFIpoDsRBshtkxKe3AVRyqPw3g/0lJKt+U8x/lKSANsT5X1KKUK3/KHuUVRQ6iA8IleoylTc+q4NY0SSeSw/G/Ety95bZPNGiDAI+Z3dBrXe2VCur21sxqu7mlSHLU4Bee3XHuI1R+JfV84w4j7KkuKhfULi4uJ3cTkoNvxfxta0CaXDqZuKmwe4FrB/J/ZY7inH+I8Q1U7m5Og/NTYNLR9P7qBUcW5mO6iEku9tigMAJwUFxM5TmavUfqmnf3QMJK9D8AeL6bKFPhPFKgaW+m3qv2I/pP8LzwtQ6gEY6c0HqvjLgVvd0ql9atAuabdRIPzgZz1K88cWXFu2nVIGiQCFK4P4l4jSs61m93xFI0yxoe7LQRG/NUz60OcSxzTjAKDtUNAE/M0bjErrH03gggg8lH88nBP8puuNjKCaypLNJwW/oVx+gt5DtOVENSYxnmV0OkR0QaTgHiy94Q5tKqXXFnOaTjlo/2k7e2y9O4VxWy4rQFWxuGVBGWz6m+45Lw45mSjWtarb1RVt6r6VRuz2OII/RB70Y/RPpgrzXgnjy9oaafE6bbpgx5jfS+PsVueD+IOF8UaPhrloqH/AEqnpd+n9kFwwYR2IbAZAhFbEoDNTwmNA5J427Ko5XjyX/8AEpLlYDyn/wDEpIA2pPlDuSindCtfyG+/8opMAnsorM+KrtzgLVh9Ig1I5nosTcg6S0gyFp+Jkve95MlziThZq6/NPcIKB0uqVJOAcLhaI9I1HrKM8eXcGdjyQ7gYBEgBBAr7f5R7qO1pJzsj1hJODCcwHTPTZAMAAxH6pj2hrp5ojx6ZESDOSgvqhzoYC49xACDjiGzIlDIJ9RAjoUTyoMuMuPZJ4jf90EcEseHMwR+6LcFtVgeI9W/ZIU9Tv5ITakD0Nw2c90EZ0DGQuD3CM9vMmUzSIQJoGkAg/wAojBG5TQYwRDkRvSPqgREnZdYD07Qu7brofyO3coDUmSI598KVQbD4kA8sqNS6ypNLSMgyfZBb23Er6m3yWXdw1m2kVXQVvPBPGK9099ld1DUc1uqm928DcfvK87tQSdWPqtH4VvRZ8Zt3OjQ8+W49jj+yD1EbJ42Epje6fyQNrkeRU6aSkm1/yHj/AG9EkQK1/IG+5+6V3U8ug884gJ1rHktjYk/dCvwTTaAiszetaBlZ2+oGSQPqtXe0PMYcZ6Khum+WS14xyKDK39Mtc13fdMrNw10ieSseJUm1A7Tsozqeqg3Vg6RB6oKmpT1EnukWQIiFNbQJdOwQ67cR02hBW6NbuUDcpwY1pgHJ6pOe6k4gguacyNwmh9OoY1R74QDqOgRuU3SSCYgnYJ7mgO1HfllPDdDdZ+YjEoBOGhkDc7oQp4lGIE5XWNM4/RAA0zzTCwAqURCbE9/ZBGNIOEn6LtNkGJmOqPpkclwFpcBgnsg4Q0mea42CYgIpYCM7dl0UwSMQAgdTaRB5IjGl7iZ7R0SFOAj2lOSf5QSmnQ0N1CeSsuHsJcDzGZHVRLa1dVc1xhXdnQayAQCUHpHC7j4zh9vXnLmDV781NG2VReFKn/gvok/I6R7H/wBK8AVQ24xQqc/SUkq4/Af7JKKFbfkCOp+6bWkmHbp1n/8AXbE7n7p7mzkoKm5ZkkKqvbZlZhDgtDWoh3NV91QIBQYq7tS0uYRgIQtQ6k2cQFob2282QRB6qufb6aLY3CCouKIYMNKr69E5O0K8NCo8gkGAolehE7H3QUhoEb/ohOoNI9QBVtUpBpPp9gEGpSYB64aOZOAEFTTtQXkgkNbkjkUnU9Rwf2Uqvc0Geiixz+Wo4BVfWuKr3ECGDo1A99PQRqMT1QHVWAkDU7kNIXBbOeZJcSVKpUCzOx7oI581wENawddymOpOJ9T3H6qwDMQ0Dboh+V6hMZQQm2zZ556o7KLGwBspDKTSQ2YBMEnkjVKP4fmNafKDtIcTMnf7IITwBsDC7Ta12yMaWrkSUqNPy38x1QPZTMc4Ui3Y1rdU5nZOawlv2hSrKyNSC7AQGtnVHw1gx2VxbU3CJ3TLejTpNGmJUqm1/wAzWOeeTW7n/sINH4cfpuNJHzNI/laQLM8HpubXovgtJ5FaUbKobXI8h/sklX/JfjkkoBWYHkN9z90YhBtcUG/X7oyKFUGVCuGzyVi4ThBfTEZQUlxS1SoLbeZB5dlfV6QA2UFtL8UwMQgra1uGs2VRc24JwFprmnyiQq6rQnkgz7rYSZznZQb6085jQJ0gyVoqltJwFxtkPKbIygxp4a/MgZOwCezh/Isn2ELVPswTtshG1iYbHfmUGfNo1onSf1TPhQckGOavjazykQmfDR/lx0HNBQ1KJaAIwEB1JxMQAd1e3FvM4UU2+COZxsgraNFpMVMN6yk22fhoeSxp9ILpAVh8KS4xMTsiC20kAjJEwdyggttyNnNB9ii07Zk+rJKnNtpOBhHpWokcoKCEy2MYHOMKytrVzmgNCeyi3WwHOYElWltSfgMAA6n+yANvYGRqVnb2zWPGo4iA2Jnt+yfRo6i1jwKk4mNyrCnQcwySAxskZ3x/ZArJlYV/U1geJABM57kcleNDmgB0aozCrrRmksq0HB5mRLgBB5gqw8p7jJrNpjk1g1fqUHK8+S/2STa+oWz9UExmEkDLbFBv1+5RwJyg2v5Lf+80YKwLfCa4YT27FNUEWo2TCAylDnHsprufuhAZ+iCK6jMggZ6oFS3ExAU9/NNcBAQVb7UdIQalvGI5K2eB0QHgdEFZ8PzhMfbzKs3tHRCeBKCrdbAbBBNtB2Vq5o6JjmjogpK1qegQG0PWBvJwRthW9YAg4SZSY1zmtaANOwQVAtK1QCH06LD8r3mS72A5e8Jws6VGSHlzj81SrAJ7ADYfup9Om0UWvA9RDpJztAC5bMaWNc7LhsSZKCIy21j8ODOQeSkU7VpmS4EGAG8yprWidlKFJjQ17WgOcQCUEK3s+bWAHkT1UyjTptqCmSHPO7GyT+gyn2/4j6IfJD/m7qaWtoa2UWtY2JwEHKdKuwCKRDTuNbQR9JUmnS1QHRvPZBp1HaXidmAhTbf105dkkiUDGekTSplwAMAYB6qUG6RFJpDnmSXGYwgsJc+mHGQQZ/c/wFIts0qrz83maJ7RMIGVwG0HBsxp5pJXY/8AHf7JIP/Z"/>
          <p:cNvSpPr>
            <a:spLocks noChangeAspect="1" noChangeArrowheads="1"/>
          </p:cNvSpPr>
          <p:nvPr/>
        </p:nvSpPr>
        <p:spPr bwMode="auto">
          <a:xfrm>
            <a:off x="155575" y="-1157288"/>
            <a:ext cx="25717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6" name="AutoShape 4" descr="data:image/jpeg;base64,/9j/4AAQSkZJRgABAQAAAQABAAD/2wBDAAkGBwgHBgkIBwgKCgkLDRYPDQwMDRsUFRAWIB0iIiAdHx8kKDQsJCYxJx8fLT0tMTU3Ojo6Iys/RD84QzQ5Ojf/2wBDAQoKCg0MDRoPDxo3JR8lNzc3Nzc3Nzc3Nzc3Nzc3Nzc3Nzc3Nzc3Nzc3Nzc3Nzc3Nzc3Nzc3Nzc3Nzc3Nzc3Nzf/wAARCADLANgDASIAAhEBAxEB/8QAGwAAAQUBAQAAAAAAAAAAAAAAAwACBAUGAQf/xAA6EAABAwMCBAQEBQIGAgMAAAABAAIRAwQhEjEFQVFhBhMicRQygbEjM5GhwVLRFUJDYnLwJPEWNOH/xAAWAQEBAQAAAAAAAAAAAAAAAAAAAQL/xAAVEQEBAAAAAAAAAAAAAAAAAAAAAf/aAAwDAQACEQMRAD8A9LtfyR7nb3Ro5ygWpIoN9yjLKl3XCuyYyuclRwobjlPcR1QXO/RRSc7G6C93JOe7ugPega89OaC5x6pOJlCc7KBOemA9SuOKbMYQEJ6FLVIhdZQrVPkYY67I7bGtGdP6oI+rknh8RJTqlrVYJ0g+yj/5s790Eprwih504KiNcAnNfJwcILCk+eaM15UCk+DnZSWnCCUwiUUGYUVjjzCOx0wgNuMpJoOU6epVR3tK5GMrv7JSgY8eh3skuVI0O/4n7JKAVtigADzKMNsoNrIoid5P3Rt0UjsmkpFwHI9E1xHdA1xwgv7dER5QXuQDcUEnOU95QHGCgbUdHKUF5nGE9zv+lV/E70WlNgx5lQ6WTt7oJDn+rQ0EntyVpaWzWN1ObLj1VTwsF5DnEuk88K9JDQAByQEEBIvxAQta4HSgJqHNAr0mPYdgesLpwmOcYwggvaWOIK7TnKFe1Sx0k80VkOALSCD3QFpnScKQ13RRmnqitOyCUxxiCjMd3UQOP0GyMwzuglMdGYRGoDXcuSK32/dUEnlld2btC43I2XZn2RDKk+W7pB+ySVTNN3sUkUK2H4IA6n7ohnlhBtT+CDjc/dGUHDKG6YlPcUJ5kIBuJlBeTuivON0F5wgC4oLneyK6YQHifdAx+Z6LK+JKp/xW2pzgUxAjqc/YLVE8phZHxU7y+K2tQwAWRJMcyg0nDbhtOmGtORglXHnAtjdY+xvmyWueSJx3V9bVNdMOOxygsWmdkUQ0ZKrn3raDZ0uceQCpuLcU4r5Z+Fp0mnTJ1vAAQag1G7SugB2ZwvKrbxNxaheabmq2q3VHoII+hWsr8ffa8M+LqsIaBsUFxxVjHMdpjGyi8JqF1CpTdvTfH8rH0vGN5f1nMp2LnMjBAkrS+GahuBcvfTfTqhzQ5rvZBc5T2mEwfNHJPjZARrij03Y2/dABERzRGGD1QTGOACMw4URhnco9P5t0Ehsbld9kwYanzjCqGvww43BSXKs+W7bZJBHtATTBMjJEfVSIQLafLxtJ+6Nsopr4AQXYGUU9EGogG4hBeiP7ILygE5yYe6c5CO6BrzJKzniywuLxtu62puqupzIYJK0T+YWS8Q07w8ap1mXFWlR+HcW6HHDh2QVlKnWpVKVNzHM9ONXVbmxLfhabRvCyNvdVuLWdSvUlwtH6S5wySVfcJufMY0EiW4MIH8WtOJVaZbY1GUy7Be5slo7LN33hKtWLBUubqs4Ol7nHUH56clv2XbSwAgShlnmPkOIQYjh/g1nxRra6gLTIp7hvbutZ4p4M298NC3DhTeHNl2wCtLcMptFOmIO56lSqtP4mzqUnDcIPIK3h51rUa2nePaxrJJa0iXRyPTZa7wCaw4ZWbdOLqoqxqO5HJSfh2hxbU+ZpgtO3ujcNqUqV1UpMAEsmPYoLQiEgISlKcgIHjdEYUIROURpGMIJDeSNTdjuo7DPsjswgkNMjO6IDhCBwIRAZ2VQ2tik8diklUkscDHylJBHtZAIBnJRicINqfwyP9xRiopp2mEB+T2RXlBcZQCfPJAeeqLUKE7KATkw9E93NDmCgRGJUK/o0arW+YzUJIz0OCFMJ5yh1qbarC0jdBQcQZacN4Y+3ouax9TOmCCc7lVHCOINFV7ZxyS8TVOIW1OpbVapfRqEacAkD+md1m7W4LC5wmAIQehNuyYIdj2VjQruNMuzAWV4bdsrU2NL/AFzsrS+4kLOlDIJiSeQQLil3xu2oV7m0NFjXRpLzBYFmP/nHGqNF9Gq9r3n/AFIgpcT40+5c6nUrOc0CQz3VFWqmSRSJ7kINTwTjVa6Lql1U1PIyByVvwC7+I429rSC3ySc77hefWt75VQ6WwdsLT+FbkM49SfMtqU3N7idvsg9DOMSkIn2TXGMQug4QOGdiisQW4OEVp2ygNTIHspFMlR6YUlndAZkgIog80Jn1RRnmqE+PLfzgFJKrApP/AOJSREa3/KMf1FFPUIdr+Vn+ooh2UUNyA6RMo70B22UAXoTjvhEccwmOCAW4xum6TzTymHdA0gDZNAzKcd00dZQY/wAbkOYxsfLkEdVhDVdpjkTuFv8AxtTaW0oc3zHbMG5HVYHyiXkkQ0f/AIgs+DV3UXaycxIBHNG4rxA1QNb+UmearWPLHtbTMzsJ2Su6NYDzHSBUyO6AlmRXfImTk+ncKaWRDHkAHdoaqyzrOoGAd8HqnNunebEkzGUA71rKVxFOIU3glfyuKWziZDXgyq58aiagnOQd1L4bSDqp0yXYIgbj+6D2DVIwMwnDbbdRrRxNtTLjJ0jPXCODBCA4GURo2Q2mMozXZQPa2MqQxABk5UimPUCgM0GOf6orI/8AaG3cImcqo5V/KeexSSq4pu9j9klFBt/yh7lPMRsm235IkZynOEoBu2QX7bozh1QXk9EAHgzhDKK6JQigG7mmQiOGUM4kn5QMk8kHDhQuK8Rt+F2xr3Tw0R6W83noAqfjPjKxsnGlaN+LrAwS0wwfXn9FguKcSueJXRr3dTU47AYDR0AQafwtTPiTjd9VunA1vh3PptGzTIAx0ErOXNpVtbmrSqbhx1Fx3ypHhHi7eD8et7mqYoOJp1f+LsT9MFb7xt4e/wAStH3vDgDXjU9g/wBQdQev3QeZ2TC6sXnQJ2J5ALnE7wkspzkNjKa1zmVXUnsLC0+oc56KHf03tf6wDPPr0QO8zSxjRGqPmXKb2scyHgkukgbqOPlIido7JwGgNIHPmgLVqSTLjqA3/hT/AA3ceRxa3NWdIeAc9VXupnQ1xEgiCpfCQ2pxCi2q9rXYALjEnkg9joU9DIGe6IBJTqY00Wj/AGpzBj3QJjUZuEwGIEp7M7bdUBqcx3UmmJUenGFIpoDsRBshtkxKe3AVRyqPw3g/0lJKt+U8x/lKSANsT5X1KKUK3/KHuUVRQ6iA8IleoylTc+q4NY0SSeSw/G/Ety95bZPNGiDAI+Z3dBrXe2VCur21sxqu7mlSHLU4Bee3XHuI1R+JfV84w4j7KkuKhfULi4uJ3cTkoNvxfxta0CaXDqZuKmwe4FrB/J/ZY7inH+I8Q1U7m5Og/NTYNLR9P7qBUcW5mO6iEku9tigMAJwUFxM5TmavUfqmnf3QMJK9D8AeL6bKFPhPFKgaW+m3qv2I/pP8LzwtQ6gEY6c0HqvjLgVvd0ql9atAuabdRIPzgZz1K88cWXFu2nVIGiQCFK4P4l4jSs61m93xFI0yxoe7LQRG/NUz60OcSxzTjAKDtUNAE/M0bjErrH03gggg8lH88nBP8puuNjKCaypLNJwW/oVx+gt5DtOVENSYxnmV0OkR0QaTgHiy94Q5tKqXXFnOaTjlo/2k7e2y9O4VxWy4rQFWxuGVBGWz6m+45Lw45mSjWtarb1RVt6r6VRuz2OII/RB70Y/RPpgrzXgnjy9oaafE6bbpgx5jfS+PsVueD+IOF8UaPhrloqH/AEqnpd+n9kFwwYR2IbAZAhFbEoDNTwmNA5J427Ko5XjyX/8AEpLlYDyn/wDEpIA2pPlDuSindCtfyG+/8opMAnsorM+KrtzgLVh9Ig1I5nosTcg6S0gyFp+Jkve95MlziThZq6/NPcIKB0uqVJOAcLhaI9I1HrKM8eXcGdjyQ7gYBEgBBAr7f5R7qO1pJzsj1hJODCcwHTPTZAMAAxH6pj2hrp5ojx6ZESDOSgvqhzoYC49xACDjiGzIlDIJ9RAjoUTyoMuMuPZJ4jf90EcEseHMwR+6LcFtVgeI9W/ZIU9Tv5ITakD0Nw2c90EZ0DGQuD3CM9vMmUzSIQJoGkAg/wAojBG5TQYwRDkRvSPqgREnZdYD07Qu7brofyO3coDUmSI598KVQbD4kA8sqNS6ypNLSMgyfZBb23Er6m3yWXdw1m2kVXQVvPBPGK9099ld1DUc1uqm928DcfvK87tQSdWPqtH4VvRZ8Zt3OjQ8+W49jj+yD1EbJ42Epje6fyQNrkeRU6aSkm1/yHj/AG9EkQK1/IG+5+6V3U8ug884gJ1rHktjYk/dCvwTTaAiszetaBlZ2+oGSQPqtXe0PMYcZ6Khum+WS14xyKDK39Mtc13fdMrNw10ieSseJUm1A7Tsozqeqg3Vg6RB6oKmpT1EnukWQIiFNbQJdOwQ67cR02hBW6NbuUDcpwY1pgHJ6pOe6k4gguacyNwmh9OoY1R74QDqOgRuU3SSCYgnYJ7mgO1HfllPDdDdZ+YjEoBOGhkDc7oQp4lGIE5XWNM4/RAA0zzTCwAqURCbE9/ZBGNIOEn6LtNkGJmOqPpkclwFpcBgnsg4Q0mea42CYgIpYCM7dl0UwSMQAgdTaRB5IjGl7iZ7R0SFOAj2lOSf5QSmnQ0N1CeSsuHsJcDzGZHVRLa1dVc1xhXdnQayAQCUHpHC7j4zh9vXnLmDV781NG2VReFKn/gvok/I6R7H/wBK8AVQ24xQqc/SUkq4/Af7JKKFbfkCOp+6bWkmHbp1n/8AXbE7n7p7mzkoKm5ZkkKqvbZlZhDgtDWoh3NV91QIBQYq7tS0uYRgIQtQ6k2cQFob2282QRB6qufb6aLY3CCouKIYMNKr69E5O0K8NCo8gkGAolehE7H3QUhoEb/ohOoNI9QBVtUpBpPp9gEGpSYB64aOZOAEFTTtQXkgkNbkjkUnU9Rwf2Uqvc0Geiixz+Wo4BVfWuKr3ECGDo1A99PQRqMT1QHVWAkDU7kNIXBbOeZJcSVKpUCzOx7oI581wENawddymOpOJ9T3H6qwDMQ0Dboh+V6hMZQQm2zZ556o7KLGwBspDKTSQ2YBMEnkjVKP4fmNafKDtIcTMnf7IITwBsDC7Ta12yMaWrkSUqNPy38x1QPZTMc4Ui3Y1rdU5nZOawlv2hSrKyNSC7AQGtnVHw1gx2VxbU3CJ3TLejTpNGmJUqm1/wAzWOeeTW7n/sINH4cfpuNJHzNI/laQLM8HpubXovgtJ5FaUbKobXI8h/sklX/JfjkkoBWYHkN9z90YhBtcUG/X7oyKFUGVCuGzyVi4ThBfTEZQUlxS1SoLbeZB5dlfV6QA2UFtL8UwMQgra1uGs2VRc24JwFprmnyiQq6rQnkgz7rYSZznZQb6085jQJ0gyVoqltJwFxtkPKbIygxp4a/MgZOwCezh/Isn2ELVPswTtshG1iYbHfmUGfNo1onSf1TPhQckGOavjazykQmfDR/lx0HNBQ1KJaAIwEB1JxMQAd1e3FvM4UU2+COZxsgraNFpMVMN6yk22fhoeSxp9ILpAVh8KS4xMTsiC20kAjJEwdyggttyNnNB9ii07Zk+rJKnNtpOBhHpWokcoKCEy2MYHOMKytrVzmgNCeyi3WwHOYElWltSfgMAA6n+yANvYGRqVnb2zWPGo4iA2Jnt+yfRo6i1jwKk4mNyrCnQcwySAxskZ3x/ZArJlYV/U1geJABM57kcleNDmgB0aozCrrRmksq0HB5mRLgBB5gqw8p7jJrNpjk1g1fqUHK8+S/2STa+oWz9UExmEkDLbFBv1+5RwJyg2v5Lf+80YKwLfCa4YT27FNUEWo2TCAylDnHsprufuhAZ+iCK6jMggZ6oFS3ExAU9/NNcBAQVb7UdIQalvGI5K2eB0QHgdEFZ8PzhMfbzKs3tHRCeBKCrdbAbBBNtB2Vq5o6JjmjogpK1qegQG0PWBvJwRthW9YAg4SZSY1zmtaANOwQVAtK1QCH06LD8r3mS72A5e8Jws6VGSHlzj81SrAJ7ADYfup9Om0UWvA9RDpJztAC5bMaWNc7LhsSZKCIy21j8ODOQeSkU7VpmS4EGAG8yprWidlKFJjQ17WgOcQCUEK3s+bWAHkT1UyjTptqCmSHPO7GyT+gyn2/4j6IfJD/m7qaWtoa2UWtY2JwEHKdKuwCKRDTuNbQR9JUmnS1QHRvPZBp1HaXidmAhTbf105dkkiUDGekTSplwAMAYB6qUG6RFJpDnmSXGYwgsJc+mHGQQZ/c/wFIts0qrz83maJ7RMIGVwG0HBsxp5pJXY/8AHf7JIP/Z"/>
          <p:cNvSpPr>
            <a:spLocks noChangeAspect="1" noChangeArrowheads="1"/>
          </p:cNvSpPr>
          <p:nvPr/>
        </p:nvSpPr>
        <p:spPr bwMode="auto">
          <a:xfrm>
            <a:off x="307975" y="-1004888"/>
            <a:ext cx="25717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8" name="AutoShape 6" descr="data:image/jpeg;base64,/9j/4AAQSkZJRgABAQAAAQABAAD/2wBDAAkGBwgHBgkIBwgKCgkLDRYPDQwMDRsUFRAWIB0iIiAdHx8kKDQsJCYxJx8fLT0tMTU3Ojo6Iys/RD84QzQ5Ojf/2wBDAQoKCg0MDRoPDxo3JR8lNzc3Nzc3Nzc3Nzc3Nzc3Nzc3Nzc3Nzc3Nzc3Nzc3Nzc3Nzc3Nzc3Nzc3Nzc3Nzc3Nzf/wAARCADLANgDASIAAhEBAxEB/8QAGwAAAQUBAQAAAAAAAAAAAAAAAwACBAUGAQf/xAA6EAABAwMCBAQEBQIGAgMAAAABAAIRAwQhEjEFQVFhBhMicRQygbEjM5GhwVLRFUJDYnLwJPEWNOH/xAAWAQEBAQAAAAAAAAAAAAAAAAAAAQL/xAAVEQEBAAAAAAAAAAAAAAAAAAAAAf/aAAwDAQACEQMRAD8A9LtfyR7nb3Ro5ygWpIoN9yjLKl3XCuyYyuclRwobjlPcR1QXO/RRSc7G6C93JOe7ugPega89OaC5x6pOJlCc7KBOemA9SuOKbMYQEJ6FLVIhdZQrVPkYY67I7bGtGdP6oI+rknh8RJTqlrVYJ0g+yj/5s790Eprwih504KiNcAnNfJwcILCk+eaM15UCk+DnZSWnCCUwiUUGYUVjjzCOx0wgNuMpJoOU6epVR3tK5GMrv7JSgY8eh3skuVI0O/4n7JKAVtigADzKMNsoNrIoid5P3Rt0UjsmkpFwHI9E1xHdA1xwgv7dER5QXuQDcUEnOU95QHGCgbUdHKUF5nGE9zv+lV/E70WlNgx5lQ6WTt7oJDn+rQ0EntyVpaWzWN1ObLj1VTwsF5DnEuk88K9JDQAByQEEBIvxAQta4HSgJqHNAr0mPYdgesLpwmOcYwggvaWOIK7TnKFe1Sx0k80VkOALSCD3QFpnScKQ13RRmnqitOyCUxxiCjMd3UQOP0GyMwzuglMdGYRGoDXcuSK32/dUEnlld2btC43I2XZn2RDKk+W7pB+ySVTNN3sUkUK2H4IA6n7ohnlhBtT+CDjc/dGUHDKG6YlPcUJ5kIBuJlBeTuivON0F5wgC4oLneyK6YQHifdAx+Z6LK+JKp/xW2pzgUxAjqc/YLVE8phZHxU7y+K2tQwAWRJMcyg0nDbhtOmGtORglXHnAtjdY+xvmyWueSJx3V9bVNdMOOxygsWmdkUQ0ZKrn3raDZ0uceQCpuLcU4r5Z+Fp0mnTJ1vAAQag1G7SugB2ZwvKrbxNxaheabmq2q3VHoII+hWsr8ffa8M+LqsIaBsUFxxVjHMdpjGyi8JqF1CpTdvTfH8rH0vGN5f1nMp2LnMjBAkrS+GahuBcvfTfTqhzQ5rvZBc5T2mEwfNHJPjZARrij03Y2/dABERzRGGD1QTGOACMw4URhnco9P5t0Ehsbld9kwYanzjCqGvww43BSXKs+W7bZJBHtATTBMjJEfVSIQLafLxtJ+6Nsopr4AQXYGUU9EGogG4hBeiP7ILygE5yYe6c5CO6BrzJKzniywuLxtu62puqupzIYJK0T+YWS8Q07w8ap1mXFWlR+HcW6HHDh2QVlKnWpVKVNzHM9ONXVbmxLfhabRvCyNvdVuLWdSvUlwtH6S5wySVfcJufMY0EiW4MIH8WtOJVaZbY1GUy7Be5slo7LN33hKtWLBUubqs4Ol7nHUH56clv2XbSwAgShlnmPkOIQYjh/g1nxRra6gLTIp7hvbutZ4p4M298NC3DhTeHNl2wCtLcMptFOmIO56lSqtP4mzqUnDcIPIK3h51rUa2nePaxrJJa0iXRyPTZa7wCaw4ZWbdOLqoqxqO5HJSfh2hxbU+ZpgtO3ujcNqUqV1UpMAEsmPYoLQiEgISlKcgIHjdEYUIROURpGMIJDeSNTdjuo7DPsjswgkNMjO6IDhCBwIRAZ2VQ2tik8diklUkscDHylJBHtZAIBnJRicINqfwyP9xRiopp2mEB+T2RXlBcZQCfPJAeeqLUKE7KATkw9E93NDmCgRGJUK/o0arW+YzUJIz0OCFMJ5yh1qbarC0jdBQcQZacN4Y+3ouax9TOmCCc7lVHCOINFV7ZxyS8TVOIW1OpbVapfRqEacAkD+md1m7W4LC5wmAIQehNuyYIdj2VjQruNMuzAWV4bdsrU2NL/AFzsrS+4kLOlDIJiSeQQLil3xu2oV7m0NFjXRpLzBYFmP/nHGqNF9Gq9r3n/AFIgpcT40+5c6nUrOc0CQz3VFWqmSRSJ7kINTwTjVa6Lql1U1PIyByVvwC7+I429rSC3ySc77hefWt75VQ6WwdsLT+FbkM49SfMtqU3N7idvsg9DOMSkIn2TXGMQug4QOGdiisQW4OEVp2ygNTIHspFMlR6YUlndAZkgIog80Jn1RRnmqE+PLfzgFJKrApP/AOJSREa3/KMf1FFPUIdr+Vn+ooh2UUNyA6RMo70B22UAXoTjvhEccwmOCAW4xum6TzTymHdA0gDZNAzKcd00dZQY/wAbkOYxsfLkEdVhDVdpjkTuFv8AxtTaW0oc3zHbMG5HVYHyiXkkQ0f/AIgs+DV3UXaycxIBHNG4rxA1QNb+UmearWPLHtbTMzsJ2Su6NYDzHSBUyO6AlmRXfImTk+ncKaWRDHkAHdoaqyzrOoGAd8HqnNunebEkzGUA71rKVxFOIU3glfyuKWziZDXgyq58aiagnOQd1L4bSDqp0yXYIgbj+6D2DVIwMwnDbbdRrRxNtTLjJ0jPXCODBCA4GURo2Q2mMozXZQPa2MqQxABk5UimPUCgM0GOf6orI/8AaG3cImcqo5V/KeexSSq4pu9j9klFBt/yh7lPMRsm235IkZynOEoBu2QX7bozh1QXk9EAHgzhDKK6JQigG7mmQiOGUM4kn5QMk8kHDhQuK8Rt+F2xr3Tw0R6W83noAqfjPjKxsnGlaN+LrAwS0wwfXn9FguKcSueJXRr3dTU47AYDR0AQafwtTPiTjd9VunA1vh3PptGzTIAx0ErOXNpVtbmrSqbhx1Fx3ypHhHi7eD8et7mqYoOJp1f+LsT9MFb7xt4e/wAStH3vDgDXjU9g/wBQdQev3QeZ2TC6sXnQJ2J5ALnE7wkspzkNjKa1zmVXUnsLC0+oc56KHf03tf6wDPPr0QO8zSxjRGqPmXKb2scyHgkukgbqOPlIido7JwGgNIHPmgLVqSTLjqA3/hT/AA3ceRxa3NWdIeAc9VXupnQ1xEgiCpfCQ2pxCi2q9rXYALjEnkg9joU9DIGe6IBJTqY00Wj/AGpzBj3QJjUZuEwGIEp7M7bdUBqcx3UmmJUenGFIpoDsRBshtkxKe3AVRyqPw3g/0lJKt+U8x/lKSANsT5X1KKUK3/KHuUVRQ6iA8IleoylTc+q4NY0SSeSw/G/Ety95bZPNGiDAI+Z3dBrXe2VCur21sxqu7mlSHLU4Bee3XHuI1R+JfV84w4j7KkuKhfULi4uJ3cTkoNvxfxta0CaXDqZuKmwe4FrB/J/ZY7inH+I8Q1U7m5Og/NTYNLR9P7qBUcW5mO6iEku9tigMAJwUFxM5TmavUfqmnf3QMJK9D8AeL6bKFPhPFKgaW+m3qv2I/pP8LzwtQ6gEY6c0HqvjLgVvd0ql9atAuabdRIPzgZz1K88cWXFu2nVIGiQCFK4P4l4jSs61m93xFI0yxoe7LQRG/NUz60OcSxzTjAKDtUNAE/M0bjErrH03gggg8lH88nBP8puuNjKCaypLNJwW/oVx+gt5DtOVENSYxnmV0OkR0QaTgHiy94Q5tKqXXFnOaTjlo/2k7e2y9O4VxWy4rQFWxuGVBGWz6m+45Lw45mSjWtarb1RVt6r6VRuz2OII/RB70Y/RPpgrzXgnjy9oaafE6bbpgx5jfS+PsVueD+IOF8UaPhrloqH/AEqnpd+n9kFwwYR2IbAZAhFbEoDNTwmNA5J427Ko5XjyX/8AEpLlYDyn/wDEpIA2pPlDuSindCtfyG+/8opMAnsorM+KrtzgLVh9Ig1I5nosTcg6S0gyFp+Jkve95MlziThZq6/NPcIKB0uqVJOAcLhaI9I1HrKM8eXcGdjyQ7gYBEgBBAr7f5R7qO1pJzsj1hJODCcwHTPTZAMAAxH6pj2hrp5ojx6ZESDOSgvqhzoYC49xACDjiGzIlDIJ9RAjoUTyoMuMuPZJ4jf90EcEseHMwR+6LcFtVgeI9W/ZIU9Tv5ITakD0Nw2c90EZ0DGQuD3CM9vMmUzSIQJoGkAg/wAojBG5TQYwRDkRvSPqgREnZdYD07Qu7brofyO3coDUmSI598KVQbD4kA8sqNS6ypNLSMgyfZBb23Er6m3yWXdw1m2kVXQVvPBPGK9099ld1DUc1uqm928DcfvK87tQSdWPqtH4VvRZ8Zt3OjQ8+W49jj+yD1EbJ42Epje6fyQNrkeRU6aSkm1/yHj/AG9EkQK1/IG+5+6V3U8ug884gJ1rHktjYk/dCvwTTaAiszetaBlZ2+oGSQPqtXe0PMYcZ6Khum+WS14xyKDK39Mtc13fdMrNw10ieSseJUm1A7Tsozqeqg3Vg6RB6oKmpT1EnukWQIiFNbQJdOwQ67cR02hBW6NbuUDcpwY1pgHJ6pOe6k4gguacyNwmh9OoY1R74QDqOgRuU3SSCYgnYJ7mgO1HfllPDdDdZ+YjEoBOGhkDc7oQp4lGIE5XWNM4/RAA0zzTCwAqURCbE9/ZBGNIOEn6LtNkGJmOqPpkclwFpcBgnsg4Q0mea42CYgIpYCM7dl0UwSMQAgdTaRB5IjGl7iZ7R0SFOAj2lOSf5QSmnQ0N1CeSsuHsJcDzGZHVRLa1dVc1xhXdnQayAQCUHpHC7j4zh9vXnLmDV781NG2VReFKn/gvok/I6R7H/wBK8AVQ24xQqc/SUkq4/Af7JKKFbfkCOp+6bWkmHbp1n/8AXbE7n7p7mzkoKm5ZkkKqvbZlZhDgtDWoh3NV91QIBQYq7tS0uYRgIQtQ6k2cQFob2282QRB6qufb6aLY3CCouKIYMNKr69E5O0K8NCo8gkGAolehE7H3QUhoEb/ohOoNI9QBVtUpBpPp9gEGpSYB64aOZOAEFTTtQXkgkNbkjkUnU9Rwf2Uqvc0Geiixz+Wo4BVfWuKr3ECGDo1A99PQRqMT1QHVWAkDU7kNIXBbOeZJcSVKpUCzOx7oI581wENawddymOpOJ9T3H6qwDMQ0Dboh+V6hMZQQm2zZ556o7KLGwBspDKTSQ2YBMEnkjVKP4fmNafKDtIcTMnf7IITwBsDC7Ta12yMaWrkSUqNPy38x1QPZTMc4Ui3Y1rdU5nZOawlv2hSrKyNSC7AQGtnVHw1gx2VxbU3CJ3TLejTpNGmJUqm1/wAzWOeeTW7n/sINH4cfpuNJHzNI/laQLM8HpubXovgtJ5FaUbKobXI8h/sklX/JfjkkoBWYHkN9z90YhBtcUG/X7oyKFUGVCuGzyVi4ThBfTEZQUlxS1SoLbeZB5dlfV6QA2UFtL8UwMQgra1uGs2VRc24JwFprmnyiQq6rQnkgz7rYSZznZQb6085jQJ0gyVoqltJwFxtkPKbIygxp4a/MgZOwCezh/Isn2ELVPswTtshG1iYbHfmUGfNo1onSf1TPhQckGOavjazykQmfDR/lx0HNBQ1KJaAIwEB1JxMQAd1e3FvM4UU2+COZxsgraNFpMVMN6yk22fhoeSxp9ILpAVh8KS4xMTsiC20kAjJEwdyggttyNnNB9ii07Zk+rJKnNtpOBhHpWokcoKCEy2MYHOMKytrVzmgNCeyi3WwHOYElWltSfgMAA6n+yANvYGRqVnb2zWPGo4iA2Jnt+yfRo6i1jwKk4mNyrCnQcwySAxskZ3x/ZArJlYV/U1geJABM57kcleNDmgB0aozCrrRmksq0HB5mRLgBB5gqw8p7jJrNpjk1g1fqUHK8+S/2STa+oWz9UExmEkDLbFBv1+5RwJyg2v5Lf+80YKwLfCa4YT27FNUEWo2TCAylDnHsprufuhAZ+iCK6jMggZ6oFS3ExAU9/NNcBAQVb7UdIQalvGI5K2eB0QHgdEFZ8PzhMfbzKs3tHRCeBKCrdbAbBBNtB2Vq5o6JjmjogpK1qegQG0PWBvJwRthW9YAg4SZSY1zmtaANOwQVAtK1QCH06LD8r3mS72A5e8Jws6VGSHlzj81SrAJ7ADYfup9Om0UWvA9RDpJztAC5bMaWNc7LhsSZKCIy21j8ODOQeSkU7VpmS4EGAG8yprWidlKFJjQ17WgOcQCUEK3s+bWAHkT1UyjTptqCmSHPO7GyT+gyn2/4j6IfJD/m7qaWtoa2UWtY2JwEHKdKuwCKRDTuNbQR9JUmnS1QHRvPZBp1HaXidmAhTbf105dkkiUDGekTSplwAMAYB6qUG6RFJpDnmSXGYwgsJc+mHGQQZ/c/wFIts0qrz83maJ7RMIGVwG0HBsxp5pJXY/8AHf7JIP/Z"/>
          <p:cNvSpPr>
            <a:spLocks noChangeAspect="1" noChangeArrowheads="1"/>
          </p:cNvSpPr>
          <p:nvPr/>
        </p:nvSpPr>
        <p:spPr bwMode="auto">
          <a:xfrm>
            <a:off x="460375" y="-852488"/>
            <a:ext cx="25717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6152" name="Picture 8" descr="http://img.suknyga.lt/show?i=9598&amp;s=3&amp;t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16788"/>
            <a:ext cx="2750543" cy="393327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ffectLst>
            <a:reflection blurRad="6350" stA="50000" endA="300" endPos="55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15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038600" cy="590465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Arial Narrow" pitchFamily="34" charset="0"/>
              </a:rPr>
              <a:t>1918 </a:t>
            </a:r>
            <a:r>
              <a:rPr lang="en-US" sz="3600" dirty="0" err="1" smtClean="0">
                <a:latin typeface="Arial Narrow" pitchFamily="34" charset="0"/>
              </a:rPr>
              <a:t>metais</a:t>
            </a:r>
            <a:r>
              <a:rPr lang="en-US" sz="3600" dirty="0" smtClean="0">
                <a:latin typeface="Arial Narrow" pitchFamily="34" charset="0"/>
              </a:rPr>
              <a:t> </a:t>
            </a:r>
            <a:r>
              <a:rPr lang="en-US" sz="3600" dirty="0" err="1" smtClean="0">
                <a:latin typeface="Arial Narrow" pitchFamily="34" charset="0"/>
              </a:rPr>
              <a:t>susik</a:t>
            </a:r>
            <a:r>
              <a:rPr lang="lt-LT" sz="3600" dirty="0" err="1" smtClean="0">
                <a:latin typeface="Arial Narrow" pitchFamily="34" charset="0"/>
              </a:rPr>
              <a:t>ūrus</a:t>
            </a:r>
            <a:r>
              <a:rPr lang="lt-LT" sz="3600" dirty="0" smtClean="0">
                <a:latin typeface="Arial Narrow" pitchFamily="34" charset="0"/>
              </a:rPr>
              <a:t> Lietuvos Respublikai, lietuvių kalba pirmą kartą tapo valstybinė.</a:t>
            </a:r>
          </a:p>
          <a:p>
            <a:pPr algn="ctr"/>
            <a:r>
              <a:rPr lang="en-US" sz="3600" dirty="0" smtClean="0">
                <a:latin typeface="Arial Narrow" pitchFamily="34" charset="0"/>
              </a:rPr>
              <a:t>1922 </a:t>
            </a:r>
            <a:r>
              <a:rPr lang="lt-LT" sz="3600" dirty="0" smtClean="0">
                <a:latin typeface="Arial Narrow" pitchFamily="34" charset="0"/>
              </a:rPr>
              <a:t>metais jos statusas buvo įtvirtintas Konstitucijoje.</a:t>
            </a:r>
            <a:endParaRPr lang="lt-LT" sz="3600" dirty="0">
              <a:latin typeface="Arial Narrow" pitchFamily="34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0" y="692696"/>
            <a:ext cx="4114800" cy="5433467"/>
          </a:xfrm>
        </p:spPr>
        <p:txBody>
          <a:bodyPr/>
          <a:lstStyle/>
          <a:p>
            <a:pPr algn="ctr"/>
            <a:r>
              <a:rPr lang="lt-LT" sz="3600" dirty="0">
                <a:latin typeface="Arial Narrow" pitchFamily="34" charset="0"/>
              </a:rPr>
              <a:t>Nuo </a:t>
            </a:r>
            <a:r>
              <a:rPr lang="lt-LT" sz="3600" dirty="0" smtClean="0">
                <a:latin typeface="Arial Narrow" pitchFamily="34" charset="0"/>
              </a:rPr>
              <a:t>XX amžiaus </a:t>
            </a:r>
            <a:r>
              <a:rPr lang="en-US" sz="3600" dirty="0" smtClean="0">
                <a:latin typeface="Arial Narrow" pitchFamily="34" charset="0"/>
              </a:rPr>
              <a:t>7 </a:t>
            </a:r>
            <a:r>
              <a:rPr lang="lt-LT" sz="3600" dirty="0" smtClean="0">
                <a:latin typeface="Arial Narrow" pitchFamily="34" charset="0"/>
              </a:rPr>
              <a:t>dešimtmečio atsirado:</a:t>
            </a:r>
          </a:p>
          <a:p>
            <a:pPr algn="ctr">
              <a:buFont typeface="Wingdings" pitchFamily="2" charset="2"/>
              <a:buChar char="Ø"/>
            </a:pPr>
            <a:r>
              <a:rPr lang="lt-LT" sz="3600" dirty="0" smtClean="0">
                <a:latin typeface="Arial Narrow" pitchFamily="34" charset="0"/>
              </a:rPr>
              <a:t>Dabartinis lietuvių kalbos žodynas.</a:t>
            </a:r>
          </a:p>
          <a:p>
            <a:pPr algn="ctr">
              <a:buFont typeface="Wingdings" pitchFamily="2" charset="2"/>
              <a:buChar char="Ø"/>
            </a:pPr>
            <a:r>
              <a:rPr lang="lt-LT" sz="3600" dirty="0" smtClean="0">
                <a:latin typeface="Arial Narrow" pitchFamily="34" charset="0"/>
              </a:rPr>
              <a:t>Lietuvių kalbos gramatika.</a:t>
            </a:r>
          </a:p>
          <a:p>
            <a:pPr algn="ctr">
              <a:buFont typeface="Wingdings" pitchFamily="2" charset="2"/>
              <a:buChar char="Ø"/>
            </a:pPr>
            <a:r>
              <a:rPr lang="lt-LT" sz="3600" dirty="0" smtClean="0">
                <a:latin typeface="Arial Narrow" pitchFamily="34" charset="0"/>
              </a:rPr>
              <a:t>Kalbos praktikos patarimai ir </a:t>
            </a:r>
            <a:r>
              <a:rPr lang="lt-LT" sz="3600" dirty="0" err="1" smtClean="0">
                <a:latin typeface="Arial Narrow" pitchFamily="34" charset="0"/>
              </a:rPr>
              <a:t>kt</a:t>
            </a:r>
            <a:r>
              <a:rPr lang="lt-LT" sz="3600" dirty="0" smtClean="0">
                <a:latin typeface="Arial Narrow" pitchFamily="34" charset="0"/>
              </a:rPr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908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Naudotos literatūros šaltiniai: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www.bernardinai.lt/straipsnis/2010-06-09-rita-miliunaite-kokie-busim-mes-patys-tokia-bus-ir-lietuviu-kalba-i/46031</a:t>
            </a:r>
            <a:endParaRPr lang="lt-LT" dirty="0" smtClean="0"/>
          </a:p>
          <a:p>
            <a:r>
              <a:rPr lang="lt-LT" dirty="0">
                <a:hlinkClick r:id="rId3"/>
              </a:rPr>
              <a:t>http://</a:t>
            </a:r>
            <a:r>
              <a:rPr lang="lt-LT" dirty="0" smtClean="0">
                <a:hlinkClick r:id="rId3"/>
              </a:rPr>
              <a:t>ualgiman.dtiltas.lt/kalba_ir_valstybe.html</a:t>
            </a:r>
            <a:endParaRPr lang="lt-LT" dirty="0" smtClean="0"/>
          </a:p>
          <a:p>
            <a:r>
              <a:rPr lang="lt-LT" dirty="0">
                <a:hlinkClick r:id="rId4"/>
              </a:rPr>
              <a:t>http://</a:t>
            </a:r>
            <a:r>
              <a:rPr lang="lt-LT" dirty="0" smtClean="0">
                <a:hlinkClick r:id="rId4"/>
              </a:rPr>
              <a:t>www.theeuropeanlibrary.org/exhibition-reading-europe/detail.html?id=101503</a:t>
            </a:r>
            <a:endParaRPr lang="lt-LT" dirty="0" smtClean="0"/>
          </a:p>
          <a:p>
            <a:r>
              <a:rPr lang="en-US" dirty="0" err="1" smtClean="0"/>
              <a:t>Lietuvi</a:t>
            </a:r>
            <a:r>
              <a:rPr lang="lt-LT" dirty="0" smtClean="0"/>
              <a:t>ų kalba, </a:t>
            </a:r>
            <a:r>
              <a:rPr lang="en-US" dirty="0" smtClean="0"/>
              <a:t>10</a:t>
            </a:r>
            <a:r>
              <a:rPr lang="lt-LT" dirty="0" smtClean="0"/>
              <a:t> </a:t>
            </a:r>
            <a:r>
              <a:rPr lang="lt-LT" dirty="0" err="1" smtClean="0"/>
              <a:t>kl</a:t>
            </a:r>
            <a:r>
              <a:rPr lang="lt-LT" dirty="0" smtClean="0"/>
              <a:t>. Pirmoji knyga.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5861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14116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lt-LT" sz="14800" dirty="0" smtClean="0">
                <a:latin typeface="Arial Narrow" pitchFamily="34" charset="0"/>
              </a:rPr>
              <a:t>Ačiū už </a:t>
            </a:r>
            <a:r>
              <a:rPr lang="lt-LT" sz="14800" dirty="0" smtClean="0">
                <a:latin typeface="Arial Narrow" pitchFamily="34" charset="0"/>
              </a:rPr>
              <a:t>dėmesį </a:t>
            </a:r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pPr marL="0" indent="0" algn="r">
              <a:buNone/>
            </a:pPr>
            <a:r>
              <a:rPr lang="lt-LT" sz="3100" dirty="0" err="1" smtClean="0"/>
              <a:t>Kaltinėnai</a:t>
            </a:r>
            <a:r>
              <a:rPr lang="lt-LT" sz="3100" dirty="0" smtClean="0"/>
              <a:t>,</a:t>
            </a:r>
            <a:r>
              <a:rPr lang="en-US" sz="3100" dirty="0" smtClean="0"/>
              <a:t>2013.</a:t>
            </a:r>
            <a:endParaRPr lang="lt-LT" sz="3100" dirty="0" smtClean="0"/>
          </a:p>
        </p:txBody>
      </p:sp>
    </p:spTree>
    <p:extLst>
      <p:ext uri="{BB962C8B-B14F-4D97-AF65-F5344CB8AC3E}">
        <p14:creationId xmlns:p14="http://schemas.microsoft.com/office/powerpoint/2010/main" val="295620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315</Words>
  <Application>Microsoft Office PowerPoint</Application>
  <PresentationFormat>Demonstracija ekrane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Office tema</vt:lpstr>
      <vt:lpstr>Lietuvių kalba ir jos reikšmė lietuvių kultūrai</vt:lpstr>
      <vt:lpstr>Bendrinė kalba</vt:lpstr>
      <vt:lpstr>Kuo bendrinė kalba skiriasi nuo tarmės, miesto kalbos ar kitų kalbų atmainų?</vt:lpstr>
      <vt:lpstr>PowerPoint pristatymas</vt:lpstr>
      <vt:lpstr>Kalba ir valstybė</vt:lpstr>
      <vt:lpstr>Danielius Kleinas</vt:lpstr>
      <vt:lpstr>Naujas bendrinės kalbos istorijos puslapis</vt:lpstr>
      <vt:lpstr>Poreikis kurti ir norminti bendrinę kalbą</vt:lpstr>
      <vt:lpstr>Jonas Jablonskis (1860-1930)</vt:lpstr>
      <vt:lpstr>PowerPoint pristatymas</vt:lpstr>
      <vt:lpstr>Naudotos literatūros šaltiniai: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kalba ir jos reikšmė lietuvių kultūrai</dc:title>
  <dc:creator>User</dc:creator>
  <cp:lastModifiedBy>HP</cp:lastModifiedBy>
  <cp:revision>24</cp:revision>
  <dcterms:created xsi:type="dcterms:W3CDTF">2013-10-25T18:25:53Z</dcterms:created>
  <dcterms:modified xsi:type="dcterms:W3CDTF">2013-11-04T09:38:01Z</dcterms:modified>
</cp:coreProperties>
</file>