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470025"/>
          </a:xfrm>
        </p:spPr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642910" y="3699318"/>
            <a:ext cx="7772400" cy="900122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lt-LT" altLang="ja-JP" smtClean="0"/>
              <a:t>Spustelėję redag. ruoš. paantrš. stilių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>
          <a:xfrm>
            <a:off x="4471200" y="6492874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>
          <a:xfrm>
            <a:off x="6048000" y="6492875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>
          <a:xfrm>
            <a:off x="8499632" y="6492875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図形 9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grpSp>
        <p:nvGrpSpPr>
          <p:cNvPr id="4" name="グループ化 12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466696" y="1857370"/>
            <a:ext cx="8248708" cy="4429151"/>
          </a:xfrm>
        </p:spPr>
        <p:txBody>
          <a:bodyPr/>
          <a:lstStyle/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828676" y="3357551"/>
            <a:ext cx="681515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828676" y="1857364"/>
            <a:ext cx="6815158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2874"/>
            <a:ext cx="2395534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2875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5534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196056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320799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1960561"/>
            <a:ext cx="4039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  <p:grpSp>
        <p:nvGrpSpPr>
          <p:cNvPr id="10" name="グループ化 11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8" name="図形 17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528638" y="2501900"/>
            <a:ext cx="8229600" cy="1143000"/>
          </a:xfrm>
        </p:spPr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47647" y="785794"/>
            <a:ext cx="276703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357554" y="785794"/>
            <a:ext cx="4572032" cy="5643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2" y="2000240"/>
            <a:ext cx="2767032" cy="4429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形 8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10" name="図形 9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11" name="図形 10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4786346" cy="5413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lt-LT" altLang="ja-JP" smtClean="0"/>
              <a:t>Spustelėję redag. ruoš. pavad. stilių</a:t>
            </a:r>
            <a:endParaRPr kumimoji="1" lang="ja-JP" altLang="en-US" dirty="0"/>
          </a:p>
        </p:txBody>
      </p:sp>
      <p:sp useBgFill="1">
        <p:nvSpPr>
          <p:cNvPr id="3" name="図形 2"/>
          <p:cNvSpPr>
            <a:spLocks noGrp="1"/>
          </p:cNvSpPr>
          <p:nvPr>
            <p:ph type="pic" idx="1"/>
          </p:nvPr>
        </p:nvSpPr>
        <p:spPr>
          <a:xfrm>
            <a:off x="2433623" y="1142984"/>
            <a:ext cx="4357718" cy="3438395"/>
          </a:xfrm>
          <a:noFill/>
          <a:ln w="254000" cap="flat" cmpd="sng">
            <a:gradFill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prstDash val="solid"/>
            <a:beve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lt-LT" altLang="ja-JP" smtClean="0"/>
              <a:t>Spustelėkite piktogr. norėdami įtraukti pav.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928794" y="4929199"/>
            <a:ext cx="5642016" cy="10414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66696" y="1500178"/>
            <a:ext cx="8247600" cy="4857780"/>
          </a:xfrm>
        </p:spPr>
        <p:txBody>
          <a:bodyPr vert="eaVert"/>
          <a:lstStyle/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6083318"/>
          </a:xfrm>
        </p:spPr>
        <p:txBody>
          <a:bodyPr vert="eaVert"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6083319"/>
          </a:xfrm>
        </p:spPr>
        <p:txBody>
          <a:bodyPr vert="eaVert"/>
          <a:lstStyle/>
          <a:p>
            <a:pPr lvl="0"/>
            <a:r>
              <a:rPr kumimoji="1" lang="lt-LT" altLang="ja-JP" smtClean="0"/>
              <a:t>Spustelėję redag. ruoš. teksto stilių</a:t>
            </a:r>
          </a:p>
          <a:p>
            <a:pPr lvl="1"/>
            <a:r>
              <a:rPr kumimoji="1" lang="lt-LT" altLang="ja-JP" smtClean="0"/>
              <a:t>Antras lygmuo</a:t>
            </a:r>
          </a:p>
          <a:p>
            <a:pPr lvl="2"/>
            <a:r>
              <a:rPr kumimoji="1" lang="lt-LT" altLang="ja-JP" smtClean="0"/>
              <a:t>Trečias lygmuo</a:t>
            </a:r>
          </a:p>
          <a:p>
            <a:pPr lvl="3"/>
            <a:r>
              <a:rPr kumimoji="1" lang="lt-LT" altLang="ja-JP" smtClean="0"/>
              <a:t>Ketvirtas lygmuo</a:t>
            </a:r>
          </a:p>
          <a:p>
            <a:pPr lvl="4"/>
            <a:r>
              <a:rPr kumimoji="1" lang="lt-LT" altLang="ja-JP" smtClean="0"/>
              <a:t>Penktas lygmuo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lt-LT" altLang="ja-JP" smtClean="0"/>
              <a:t>Spustelėję redag. ruoš. pavad. stilių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lt-LT" altLang="ja-JP" smtClean="0"/>
              <a:t>Spustelėję redag. ruoš. paantrš. stilių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図形 165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66696" y="1857370"/>
            <a:ext cx="8248708" cy="4500589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471958" y="6492899"/>
            <a:ext cx="1528802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C633C49C-B398-4992-A547-88A57FD3EEA7}" type="datetimeFigureOut">
              <a:rPr lang="lt-LT" smtClean="0"/>
              <a:t>2013.11.05</a:t>
            </a:fld>
            <a:endParaRPr lang="lt-LT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6048632" y="6492899"/>
            <a:ext cx="2395534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lt-LT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8501090" y="6492900"/>
            <a:ext cx="642942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9DC4AE56-518B-4AA8-8A18-96F132B9C8FF}" type="slidenum">
              <a:rPr lang="lt-LT" smtClean="0"/>
              <a:t>‹#›</a:t>
            </a:fld>
            <a:endParaRPr lang="lt-LT"/>
          </a:p>
        </p:txBody>
      </p:sp>
      <p:sp>
        <p:nvSpPr>
          <p:cNvPr id="186" name="正方形/長方形 185"/>
          <p:cNvSpPr>
            <a:spLocks noChangeArrowheads="1"/>
          </p:cNvSpPr>
          <p:nvPr/>
        </p:nvSpPr>
        <p:spPr bwMode="auto">
          <a:xfrm>
            <a:off x="8469297" y="5716564"/>
            <a:ext cx="0" cy="369332"/>
          </a:xfrm>
          <a:prstGeom prst="rect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 sz="2400">
              <a:solidFill>
                <a:schemeClr val="tx1">
                  <a:alpha val="100000"/>
                </a:schemeClr>
              </a:solidFill>
              <a:latin typeface="Arial"/>
              <a:ea typeface="ＭＳ Ｐゴシック"/>
            </a:endParaRPr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grpSp>
        <p:nvGrpSpPr>
          <p:cNvPr id="2" name="グループ化 11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3" name="図形 12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0" name="図形 89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  <a:noFill/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solidFill>
            <a:schemeClr val="tx2"/>
          </a:solidFill>
          <a:effectLst>
            <a:glow rad="101600">
              <a:schemeClr val="bg1">
                <a:alpha val="6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55000"/>
        <a:buFont typeface="Wingdings"/>
        <a:buChar char="p"/>
        <a:defRPr kumimoji="1" sz="3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"/>
        <a:buChar char="n"/>
        <a:defRPr kumimoji="1" sz="28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48000"/>
        <a:buFont typeface="Wingdings"/>
        <a:buChar char="n"/>
        <a:defRPr kumimoji="1" sz="24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4"/>
        </a:buClr>
        <a:buSzPct val="45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/>
        </a:buClr>
        <a:buSzPct val="40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lt-LT" b="1" dirty="0" smtClean="0"/>
              <a:t>Kalba – pasaulio </a:t>
            </a:r>
            <a:r>
              <a:rPr lang="lt-LT" b="1" dirty="0" smtClean="0"/>
              <a:t>atspindys</a:t>
            </a:r>
            <a:endParaRPr lang="lt-LT" b="1" dirty="0"/>
          </a:p>
        </p:txBody>
      </p:sp>
      <p:pic>
        <p:nvPicPr>
          <p:cNvPr id="2050" name="Picture 2" descr="http://alkas.lt/wp-content/uploads/2012/11/Zodziai_Didioji_raide-e13531575281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t="-18699" r="-350" b="18699"/>
          <a:stretch/>
        </p:blipFill>
        <p:spPr bwMode="auto">
          <a:xfrm>
            <a:off x="971600" y="1268760"/>
            <a:ext cx="7056784" cy="489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78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Kalba – neatskiriama gyvenimo dalis. Ja bendraujama, perteikiamos emocijos, perduodamos žinios.. Kalbą girdime savo sapnuose. Net ir mūsų mintys įgauna kalbinę išraišką.</a:t>
            </a:r>
            <a:endParaRPr lang="lt-LT" dirty="0"/>
          </a:p>
        </p:txBody>
      </p:sp>
      <p:pic>
        <p:nvPicPr>
          <p:cNvPr id="3074" name="Picture 2" descr="http://lt.vivo.co/static/uploads/velai_pradedantys_kalbet_vaikai_png_466x397_crop-_upscale-_q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05064"/>
            <a:ext cx="2952328" cy="25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03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Tačiau kalba yra ne tik bendravimo priemonė, bet ir pasaulio atspindys. Ji padeda atskleisti, perteikti, išsaugoti ir perduoti ateities kartoms nematerialųjį bendruomenės paveldą: pasaulio suvokimą, simbolius, folklorą, žodinę tradiciją, amatus ir daug kitų dalykų.. 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99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Tautų kilmė glūdi kalbose. Kilmė – tai protėviai, giminystės linija ir paveldas.  Kalba per žodyną ir gramatiką pasakoja savo praeities </a:t>
            </a:r>
            <a:r>
              <a:rPr lang="lt-LT" dirty="0" smtClean="0"/>
              <a:t>įvykius.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7205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6732240" y="2438654"/>
            <a:ext cx="2160240" cy="6480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3419872" y="2425534"/>
            <a:ext cx="2160240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323528" y="2438654"/>
            <a:ext cx="2160204" cy="6480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/>
          <p:cNvSpPr txBox="1"/>
          <p:nvPr/>
        </p:nvSpPr>
        <p:spPr>
          <a:xfrm>
            <a:off x="611560" y="25649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Kalbėtojas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3635896" y="255505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Kalba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7020272" y="25853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Klausytojas</a:t>
            </a:r>
            <a:endParaRPr lang="lt-LT" dirty="0"/>
          </a:p>
        </p:txBody>
      </p:sp>
      <p:cxnSp>
        <p:nvCxnSpPr>
          <p:cNvPr id="12" name="Tiesioji rodyklės jungtis 11"/>
          <p:cNvCxnSpPr/>
          <p:nvPr/>
        </p:nvCxnSpPr>
        <p:spPr>
          <a:xfrm>
            <a:off x="2627784" y="2924382"/>
            <a:ext cx="648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Tiesioji rodyklės jungtis 13"/>
          <p:cNvCxnSpPr/>
          <p:nvPr/>
        </p:nvCxnSpPr>
        <p:spPr>
          <a:xfrm>
            <a:off x="5868144" y="2934236"/>
            <a:ext cx="648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Tiesioji rodyklės jungtis 15"/>
          <p:cNvCxnSpPr/>
          <p:nvPr/>
        </p:nvCxnSpPr>
        <p:spPr>
          <a:xfrm flipH="1" flipV="1">
            <a:off x="2627784" y="2585301"/>
            <a:ext cx="64800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Tiesioji rodyklės jungtis 17"/>
          <p:cNvCxnSpPr/>
          <p:nvPr/>
        </p:nvCxnSpPr>
        <p:spPr>
          <a:xfrm flipH="1" flipV="1">
            <a:off x="5868144" y="2564903"/>
            <a:ext cx="64800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26" name="Picture 2" descr="http://www.keycompetenceskit.eu/kck/images/modules/6_2_3_10_threepeo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242" y="3212975"/>
            <a:ext cx="28575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99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Keičiantis pasauliui natūraliai kinta ir kalba. Šis procesas yra nuolatinis, nenutrūkstamas. Mes kalbame </a:t>
            </a:r>
            <a:r>
              <a:rPr lang="lt-LT" dirty="0" smtClean="0"/>
              <a:t>ne visai </a:t>
            </a:r>
            <a:r>
              <a:rPr lang="lt-LT" dirty="0" smtClean="0"/>
              <a:t>taip kaip mūsų tėvai, seneliai arba proseneliai – vartojame kitokių arba kitą reikšmę  turinčių žodžių, pasakymų.</a:t>
            </a:r>
            <a:endParaRPr lang="lt-LT" dirty="0"/>
          </a:p>
        </p:txBody>
      </p:sp>
      <p:pic>
        <p:nvPicPr>
          <p:cNvPr id="4098" name="Picture 2" descr="http://www.catholicanchor.org/wordpress/wp-content/uploads/2013/07/shattered-ea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70966"/>
            <a:ext cx="2448272" cy="24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77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Naujiems </a:t>
            </a:r>
            <a:r>
              <a:rPr lang="lt-LT" dirty="0" smtClean="0"/>
              <a:t>dalykams</a:t>
            </a:r>
            <a:r>
              <a:rPr lang="lt-LT" dirty="0" smtClean="0"/>
              <a:t>, daiktams, sąvokoms ar reiškiniams įvardyti atsiranda naujų žodžių. Vieni jų pasiskolinami iš kitų kalbų, kiti </a:t>
            </a:r>
            <a:r>
              <a:rPr lang="lt-LT" dirty="0" smtClean="0"/>
              <a:t>padaromi </a:t>
            </a:r>
            <a:r>
              <a:rPr lang="lt-LT" dirty="0" smtClean="0"/>
              <a:t>savomis žodžių darybos priemonėmis. Kalbą keičiame kiekvienas iš mūsų sąmoningai ar nesąmoningai panaudodami naujų frazeologizmų, sukurdami naujų žodžių..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3806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Dabartinės technologijos spartina kalbų sąveiką, todėl galime susipažinti su beveik viso pasaulio istorija, tradicijomis ir papročiais. Mokydamiesi kitų kalbų mes plečiame savo akiratį, geriau suprantame gimtosios kalbos svarbą ir vertę.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836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Tačiau mažesnėms kalboms globalizacija kelia pavojų. Mokslininkai teigia, kad šiuo metu pasaulyje kalbama apie 6700 kalbų, tačiau pusė iki XXI a. pabaigos gali išnykti.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6426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Kalba kinta todėl, kad yra gyva ir funkcionuoja. Juk dėl ekonominių, socialinių, politinių priežasčių keičiantis aplinkai, keičiasi kalbos vartotojų komunikacinės reikmės. Šis reiškinys būdingas visoms pasaulio kalboms.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363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Projektą parengė:</a:t>
            </a:r>
            <a:br>
              <a:rPr lang="lt-LT" dirty="0" smtClean="0"/>
            </a:br>
            <a:r>
              <a:rPr lang="lt-LT" dirty="0" smtClean="0"/>
              <a:t>Kaltinėnų A. Stulginskio gimnazijos I </a:t>
            </a:r>
            <a:r>
              <a:rPr lang="lt-LT" dirty="0" err="1" smtClean="0"/>
              <a:t>gb</a:t>
            </a:r>
            <a:r>
              <a:rPr lang="lt-LT" dirty="0" smtClean="0"/>
              <a:t>. Klasės mokinys Karolis Eitutis.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78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Ačiū už dėmesį!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943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ooklet">
  <a:themeElements>
    <a:clrScheme name="Brooklet">
      <a:dk1>
        <a:sysClr val="windowText" lastClr="000000"/>
      </a:dk1>
      <a:lt1>
        <a:sysClr val="window" lastClr="FFFFFF"/>
      </a:lt1>
      <a:dk2>
        <a:srgbClr val="4062E3"/>
      </a:dk2>
      <a:lt2>
        <a:srgbClr val="C7E4F8"/>
      </a:lt2>
      <a:accent1>
        <a:srgbClr val="79498D"/>
      </a:accent1>
      <a:accent2>
        <a:srgbClr val="AE236A"/>
      </a:accent2>
      <a:accent3>
        <a:srgbClr val="F88941"/>
      </a:accent3>
      <a:accent4>
        <a:srgbClr val="DEC441"/>
      </a:accent4>
      <a:accent5>
        <a:srgbClr val="9FA500"/>
      </a:accent5>
      <a:accent6>
        <a:srgbClr val="707070"/>
      </a:accent6>
      <a:hlink>
        <a:srgbClr val="0000E1"/>
      </a:hlink>
      <a:folHlink>
        <a:srgbClr val="800080"/>
      </a:folHlink>
    </a:clrScheme>
    <a:fontScheme name="Brooklet">
      <a:majorFont>
        <a:latin typeface="Constantia"/>
        <a:ea typeface=""/>
        <a:cs typeface=""/>
        <a:font script="Jpan" typeface="HG明朝E"/>
        <a:font script="Hang" typeface="궁서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华文楷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ooklet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6175" cap="flat" cmpd="sng" algn="ctr">
          <a:solidFill>
            <a:schemeClr val="phClr">
              <a:alpha val="100000"/>
            </a:schemeClr>
          </a:solidFill>
          <a:prstDash val="solid"/>
        </a:ln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29525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7200000"/>
            <a:lightRig rig="glow" dir="t">
              <a:rot lat="0" lon="0" rev="21000000"/>
            </a:lightRig>
          </a:scene3d>
          <a:sp3d>
            <a:bevelT w="304800" h="44450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0"/>
            <a:lightRig rig="glow" dir="t">
              <a:rot lat="0" lon="0" rev="21000000"/>
            </a:lightRig>
          </a:scene3d>
          <a:sp3d>
            <a:bevelT w="342900" h="38100" prst="softRound"/>
            <a:bevelB w="342900" h="38100" prst="softRound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5000"/>
              </a:schemeClr>
            </a:gs>
            <a:gs pos="65000">
              <a:schemeClr val="phClr">
                <a:shade val="75000"/>
              </a:schemeClr>
            </a:gs>
            <a:gs pos="100000">
              <a:schemeClr val="phClr">
                <a:shade val="75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Upelio tema</Template>
  <TotalTime>59</TotalTime>
  <Words>289</Words>
  <Application>Microsoft Office PowerPoint</Application>
  <PresentationFormat>Demonstracija ekrane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Brooklet</vt:lpstr>
      <vt:lpstr>Kalba – pasaulio atspindys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Ačiū už dėmesį!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Kalba – pasaulio atspindys.</dc:title>
  <dc:creator>Tomas</dc:creator>
  <cp:lastModifiedBy>HP</cp:lastModifiedBy>
  <cp:revision>7</cp:revision>
  <dcterms:created xsi:type="dcterms:W3CDTF">2013-11-04T18:50:20Z</dcterms:created>
  <dcterms:modified xsi:type="dcterms:W3CDTF">2013-11-05T07:26:04Z</dcterms:modified>
</cp:coreProperties>
</file>