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8A54E-B5E2-4DA6-B655-372F80957B7A}" type="datetimeFigureOut">
              <a:rPr lang="lt-LT" smtClean="0"/>
              <a:t>2013.11.11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1BED-EADC-4BE5-A9DE-0D23CA35C7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2541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8A54E-B5E2-4DA6-B655-372F80957B7A}" type="datetimeFigureOut">
              <a:rPr lang="lt-LT" smtClean="0"/>
              <a:t>2013.11.11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1BED-EADC-4BE5-A9DE-0D23CA35C7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314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8A54E-B5E2-4DA6-B655-372F80957B7A}" type="datetimeFigureOut">
              <a:rPr lang="lt-LT" smtClean="0"/>
              <a:t>2013.11.11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1BED-EADC-4BE5-A9DE-0D23CA35C7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76152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8A54E-B5E2-4DA6-B655-372F80957B7A}" type="datetimeFigureOut">
              <a:rPr lang="lt-LT" smtClean="0"/>
              <a:t>2013.11.11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1BED-EADC-4BE5-A9DE-0D23CA35C7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02163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8A54E-B5E2-4DA6-B655-372F80957B7A}" type="datetimeFigureOut">
              <a:rPr lang="lt-LT" smtClean="0"/>
              <a:t>2013.11.11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1BED-EADC-4BE5-A9DE-0D23CA35C7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10618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8A54E-B5E2-4DA6-B655-372F80957B7A}" type="datetimeFigureOut">
              <a:rPr lang="lt-LT" smtClean="0"/>
              <a:t>2013.11.11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1BED-EADC-4BE5-A9DE-0D23CA35C7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271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8A54E-B5E2-4DA6-B655-372F80957B7A}" type="datetimeFigureOut">
              <a:rPr lang="lt-LT" smtClean="0"/>
              <a:t>2013.11.11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1BED-EADC-4BE5-A9DE-0D23CA35C7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422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8A54E-B5E2-4DA6-B655-372F80957B7A}" type="datetimeFigureOut">
              <a:rPr lang="lt-LT" smtClean="0"/>
              <a:t>2013.11.11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1BED-EADC-4BE5-A9DE-0D23CA35C7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0535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8A54E-B5E2-4DA6-B655-372F80957B7A}" type="datetimeFigureOut">
              <a:rPr lang="lt-LT" smtClean="0"/>
              <a:t>2013.11.11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1BED-EADC-4BE5-A9DE-0D23CA35C7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5706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8A54E-B5E2-4DA6-B655-372F80957B7A}" type="datetimeFigureOut">
              <a:rPr lang="lt-LT" smtClean="0"/>
              <a:t>2013.11.11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1BED-EADC-4BE5-A9DE-0D23CA35C7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34966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8A54E-B5E2-4DA6-B655-372F80957B7A}" type="datetimeFigureOut">
              <a:rPr lang="lt-LT" smtClean="0"/>
              <a:t>2013.11.11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11BED-EADC-4BE5-A9DE-0D23CA35C7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08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8A54E-B5E2-4DA6-B655-372F80957B7A}" type="datetimeFigureOut">
              <a:rPr lang="lt-LT" smtClean="0"/>
              <a:t>2013.11.11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11BED-EADC-4BE5-A9DE-0D23CA35C7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188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2331690"/>
          </a:xfrm>
        </p:spPr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  <a:latin typeface="Arial Black" pitchFamily="34" charset="0"/>
              </a:rPr>
              <a:t>Kaip </a:t>
            </a:r>
            <a:r>
              <a:rPr lang="lt-LT" sz="3600" b="1" u="sng" dirty="0" smtClean="0">
                <a:solidFill>
                  <a:srgbClr val="FF0000"/>
                </a:solidFill>
                <a:latin typeface="Arial Black" pitchFamily="34" charset="0"/>
              </a:rPr>
              <a:t>samprotaujamojo rašinio </a:t>
            </a:r>
            <a:r>
              <a:rPr lang="lt-LT" sz="3600" b="1" dirty="0" smtClean="0">
                <a:solidFill>
                  <a:srgbClr val="FF0000"/>
                </a:solidFill>
                <a:latin typeface="Arial Black" pitchFamily="34" charset="0"/>
              </a:rPr>
              <a:t>dėstymo pastraipoje gražiai pereiti prie kūrinio? </a:t>
            </a:r>
            <a:br>
              <a:rPr lang="lt-LT" sz="36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lt-LT" sz="3600" b="1" dirty="0" smtClean="0">
                <a:solidFill>
                  <a:srgbClr val="FF0000"/>
                </a:solidFill>
                <a:latin typeface="Arial Black" pitchFamily="34" charset="0"/>
              </a:rPr>
              <a:t>(sakinys „tiltas“)</a:t>
            </a:r>
            <a:endParaRPr lang="lt-LT" sz="3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400800" cy="985664"/>
          </a:xfrm>
        </p:spPr>
        <p:txBody>
          <a:bodyPr>
            <a:normAutofit/>
          </a:bodyPr>
          <a:lstStyle/>
          <a:p>
            <a:r>
              <a:rPr lang="lt-LT" b="1" dirty="0" smtClean="0">
                <a:solidFill>
                  <a:srgbClr val="7030A0"/>
                </a:solidFill>
              </a:rPr>
              <a:t>III klasės pamokai</a:t>
            </a:r>
            <a:endParaRPr lang="lt-LT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29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C00000"/>
                </a:solidFill>
                <a:latin typeface="Arial Black" pitchFamily="34" charset="0"/>
              </a:rPr>
              <a:t>Kodėl tauta turi puoselėti gimtąją kalbą</a:t>
            </a:r>
            <a:r>
              <a:rPr lang="lt-LT" b="1" dirty="0" smtClean="0">
                <a:solidFill>
                  <a:srgbClr val="C00000"/>
                </a:solidFill>
                <a:latin typeface="Arial Black" pitchFamily="34" charset="0"/>
              </a:rPr>
              <a:t>?</a:t>
            </a:r>
            <a:endParaRPr lang="lt-LT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b="1" u="sng" dirty="0">
                <a:latin typeface="Times New Roman" pitchFamily="18" charset="0"/>
                <a:cs typeface="Times New Roman" pitchFamily="18" charset="0"/>
              </a:rPr>
              <a:t>Įvedame </a:t>
            </a:r>
            <a:r>
              <a:rPr lang="lt-LT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M. Daukšos „Prakalbą į malonųjį skaitytoją“ </a:t>
            </a:r>
            <a:r>
              <a:rPr lang="lt-LT" b="1" u="sng" dirty="0" smtClean="0">
                <a:latin typeface="Times New Roman" pitchFamily="18" charset="0"/>
                <a:cs typeface="Times New Roman" pitchFamily="18" charset="0"/>
              </a:rPr>
              <a:t>taip: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...Renesanso epochoje prasideda nauja lietuvių kalbos era – ji tampa rašto kalba</a:t>
            </a:r>
            <a:r>
              <a:rPr lang="lt-LT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lt-LT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Kalba kaip tautinės valstybės pamatas pristatoma XVI a. švietėjo ir humanisto, didžiausio kovotojo dėl gimtosios kalbos teisių M. Daukšos „Postilės“ lenkiškai parašytoje „Prakalboje į malonųjį skaitytoją“...</a:t>
            </a:r>
            <a:endParaRPr lang="lt-LT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lt-LT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lt-LT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67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C00000"/>
                </a:solidFill>
              </a:rPr>
              <a:t>Ar reikia knygai paminklo?</a:t>
            </a:r>
            <a:endParaRPr lang="lt-LT" b="1" dirty="0">
              <a:solidFill>
                <a:srgbClr val="C0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b="1" u="sng" dirty="0">
                <a:latin typeface="Times New Roman" pitchFamily="18" charset="0"/>
                <a:cs typeface="Times New Roman" pitchFamily="18" charset="0"/>
              </a:rPr>
              <a:t>Įvedame </a:t>
            </a:r>
            <a:r>
              <a:rPr lang="lt-LT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M. </a:t>
            </a:r>
            <a:r>
              <a:rPr lang="lt-LT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Mažvydo lietuvišką „Katekizmo“ pratarmę  „Knygelės pačios </a:t>
            </a:r>
            <a:r>
              <a:rPr lang="lt-LT" b="1" u="sng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bylo</a:t>
            </a:r>
            <a:r>
              <a:rPr lang="lt-LT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b="1" u="sng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lietuvininkump</a:t>
            </a:r>
            <a:r>
              <a:rPr lang="lt-LT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ir </a:t>
            </a:r>
            <a:r>
              <a:rPr lang="lt-LT" b="1" u="sng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žemaičiump</a:t>
            </a:r>
            <a:r>
              <a:rPr lang="lt-LT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lt-LT" b="1" u="sng" dirty="0">
                <a:latin typeface="Times New Roman" pitchFamily="18" charset="0"/>
                <a:cs typeface="Times New Roman" pitchFamily="18" charset="0"/>
              </a:rPr>
              <a:t>taip:</a:t>
            </a:r>
          </a:p>
          <a:p>
            <a:pPr marL="0" indent="0">
              <a:buNone/>
            </a:pPr>
            <a:r>
              <a:rPr lang="lt-LT" b="1" dirty="0" smtClean="0"/>
              <a:t>... Juk paminklas – tai galimybė įamžinti svarbiausius praeities įvykius. </a:t>
            </a:r>
            <a:r>
              <a:rPr lang="lt-LT" b="1" dirty="0" smtClean="0">
                <a:solidFill>
                  <a:srgbClr val="C00000"/>
                </a:solidFill>
              </a:rPr>
              <a:t>Knyga–paminklas, neleidęs nugrimzti užmarštin lietuviškosios kultūros pradžiai, yra XVI a. Rytų Prūsijos protestantų kunigo, Ragainės, kaip lietuviško krašto, parapijos klebono M. Mažvydo pirmoji lietuviška knyga „Katekizmas“ (1547 m.)...</a:t>
            </a:r>
            <a:endParaRPr lang="lt-LT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77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rgbClr val="C00000"/>
                </a:solidFill>
              </a:rPr>
              <a:t>Koks Lietuvos įvaizdis šiandienos pasaulyje?</a:t>
            </a:r>
            <a:endParaRPr lang="lt-LT" b="1" dirty="0">
              <a:solidFill>
                <a:srgbClr val="C0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b="1" u="sng" dirty="0" smtClean="0">
                <a:latin typeface="Times New Roman" pitchFamily="18" charset="0"/>
                <a:cs typeface="Times New Roman" pitchFamily="18" charset="0"/>
              </a:rPr>
              <a:t>Įvedame </a:t>
            </a:r>
            <a:r>
              <a:rPr lang="lt-LT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M. </a:t>
            </a:r>
            <a:r>
              <a:rPr lang="lt-LT" b="1" u="sng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Hosoviano</a:t>
            </a:r>
            <a:r>
              <a:rPr lang="lt-LT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poemą „Giesmė apie stumbrą</a:t>
            </a:r>
            <a:r>
              <a:rPr lang="lt-LT" b="1" u="sng" dirty="0" smtClean="0">
                <a:latin typeface="Times New Roman" pitchFamily="18" charset="0"/>
                <a:cs typeface="Times New Roman" pitchFamily="18" charset="0"/>
              </a:rPr>
              <a:t>“ taip</a:t>
            </a:r>
            <a:r>
              <a:rPr lang="lt-LT" b="1" u="sng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lt-LT" b="1" dirty="0" smtClean="0"/>
              <a:t>...Jau XVI a. renesansinėje Lietuvoje buvo sukurta kūrinių, kuriuose apie Lietuvą kalbama su pasididžiavimu, siekiant ją išaukštinti, pabrėžti LDK didybę ir galybę. </a:t>
            </a:r>
            <a:r>
              <a:rPr lang="lt-LT" b="1" dirty="0" smtClean="0">
                <a:solidFill>
                  <a:srgbClr val="C00000"/>
                </a:solidFill>
              </a:rPr>
              <a:t>Lietuvos valstybės galia ir grožis vaizduojamas M. </a:t>
            </a:r>
            <a:r>
              <a:rPr lang="lt-LT" b="1" dirty="0" err="1" smtClean="0">
                <a:solidFill>
                  <a:srgbClr val="C00000"/>
                </a:solidFill>
              </a:rPr>
              <a:t>Husoviano</a:t>
            </a:r>
            <a:r>
              <a:rPr lang="lt-LT" b="1" dirty="0" smtClean="0">
                <a:solidFill>
                  <a:srgbClr val="C00000"/>
                </a:solidFill>
              </a:rPr>
              <a:t>, humanisto, pirmojo poeto, pristačiusio naują požiūrį į Lietuvos kraštą, lotynų kalba parašytoje poemoje „Giesmė apie stumbrą“... </a:t>
            </a:r>
            <a:endParaRPr lang="lt-LT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6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b="1" dirty="0" smtClean="0">
                <a:solidFill>
                  <a:srgbClr val="C00000"/>
                </a:solidFill>
              </a:rPr>
              <a:t>O dabar patys...</a:t>
            </a:r>
            <a:endParaRPr lang="lt-LT" b="1" dirty="0">
              <a:solidFill>
                <a:srgbClr val="C0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4400" b="1" dirty="0" smtClean="0"/>
              <a:t>Tema: </a:t>
            </a:r>
            <a:r>
              <a:rPr lang="lt-LT" sz="4400" b="1" u="sng" dirty="0" smtClean="0">
                <a:solidFill>
                  <a:srgbClr val="7030A0"/>
                </a:solidFill>
              </a:rPr>
              <a:t>„Ar atmintis gali įveikti laiką ir mirtį?“   </a:t>
            </a:r>
            <a:r>
              <a:rPr lang="lt-LT" sz="4400" b="1" u="sng" dirty="0" smtClean="0">
                <a:solidFill>
                  <a:srgbClr val="00B050"/>
                </a:solidFill>
              </a:rPr>
              <a:t>(Įvesti J</a:t>
            </a:r>
            <a:r>
              <a:rPr lang="lt-LT" sz="4400" b="1" u="sng" dirty="0">
                <a:solidFill>
                  <a:srgbClr val="00B050"/>
                </a:solidFill>
              </a:rPr>
              <a:t>. </a:t>
            </a:r>
            <a:r>
              <a:rPr lang="lt-LT" sz="4400" b="1" u="sng" dirty="0" err="1" smtClean="0">
                <a:solidFill>
                  <a:srgbClr val="00B050"/>
                </a:solidFill>
              </a:rPr>
              <a:t>Radvaną</a:t>
            </a:r>
            <a:r>
              <a:rPr lang="lt-LT" sz="4400" b="1" u="sng" dirty="0" smtClean="0">
                <a:solidFill>
                  <a:srgbClr val="00B050"/>
                </a:solidFill>
              </a:rPr>
              <a:t>)</a:t>
            </a:r>
            <a:endParaRPr lang="lt-LT" sz="4400" b="1" u="sng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lt-LT" sz="3600" b="1" dirty="0" smtClean="0"/>
              <a:t>...</a:t>
            </a:r>
            <a:r>
              <a:rPr lang="lt-LT" sz="3600" b="1" dirty="0">
                <a:solidFill>
                  <a:srgbClr val="C00000"/>
                </a:solidFill>
              </a:rPr>
              <a:t> </a:t>
            </a:r>
            <a:r>
              <a:rPr lang="lt-LT" sz="3600" b="1" dirty="0" smtClean="0"/>
              <a:t>Gyvenime daug nereikšmingų dalykų ilgainiui išblėsta, bet tikrai svarbūs įvykiai žmonijos atmintyje išlieka metų metus, yra perduodami iš kartos į kartą</a:t>
            </a:r>
            <a:r>
              <a:rPr lang="lt-LT" sz="3600" b="1" dirty="0" smtClean="0">
                <a:solidFill>
                  <a:srgbClr val="FF0000"/>
                </a:solidFill>
              </a:rPr>
              <a:t>... (sakinys „tiltas“).</a:t>
            </a:r>
          </a:p>
          <a:p>
            <a:pPr marL="0" indent="0">
              <a:buNone/>
            </a:pPr>
            <a:endParaRPr lang="lt-LT" b="1" dirty="0"/>
          </a:p>
        </p:txBody>
      </p:sp>
      <p:pic>
        <p:nvPicPr>
          <p:cNvPr id="4" name="Picture 2" descr="C:\Users\User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2304256" cy="148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03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rgbClr val="C00000"/>
                </a:solidFill>
              </a:rPr>
              <a:t>Ar svarbi Tėvynės praeitis dabartiniams žmonėms?</a:t>
            </a:r>
            <a:endParaRPr lang="lt-LT" b="1" dirty="0">
              <a:solidFill>
                <a:srgbClr val="C00000"/>
              </a:solidFill>
            </a:endParaRPr>
          </a:p>
        </p:txBody>
      </p:sp>
      <p:pic>
        <p:nvPicPr>
          <p:cNvPr id="4" name="Picture 4" descr="HPIM011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7592"/>
            <a:ext cx="9144000" cy="5154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78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u="sng" dirty="0">
                <a:solidFill>
                  <a:srgbClr val="7030A0"/>
                </a:solidFill>
                <a:latin typeface="Times New Roman" pitchFamily="18" charset="0"/>
              </a:rPr>
              <a:t>Lagaminas</a:t>
            </a:r>
            <a:r>
              <a:rPr lang="lt-LT" sz="6000" b="1" dirty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lt-LT" b="1" dirty="0">
                <a:solidFill>
                  <a:srgbClr val="7030A0"/>
                </a:solidFill>
                <a:latin typeface="Times New Roman" pitchFamily="18" charset="0"/>
              </a:rPr>
              <a:t>(žinių bagažas</a:t>
            </a:r>
            <a:r>
              <a:rPr lang="lt-LT" b="1" dirty="0" smtClean="0">
                <a:solidFill>
                  <a:srgbClr val="7030A0"/>
                </a:solidFill>
                <a:latin typeface="Times New Roman" pitchFamily="18" charset="0"/>
              </a:rPr>
              <a:t>):</a:t>
            </a:r>
            <a:endParaRPr lang="lt-LT" b="1" dirty="0">
              <a:solidFill>
                <a:srgbClr val="7030A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lt-LT" sz="3600" b="1" dirty="0" smtClean="0">
                <a:latin typeface="Times New Roman" pitchFamily="18" charset="0"/>
              </a:rPr>
              <a:t>Ką </a:t>
            </a:r>
            <a:r>
              <a:rPr lang="lt-LT" sz="3600" b="1" dirty="0" smtClean="0">
                <a:solidFill>
                  <a:srgbClr val="C00000"/>
                </a:solidFill>
                <a:latin typeface="Times New Roman" pitchFamily="18" charset="0"/>
              </a:rPr>
              <a:t>išmokote</a:t>
            </a:r>
            <a:r>
              <a:rPr lang="lt-LT" sz="3600" b="1" dirty="0" smtClean="0">
                <a:latin typeface="Times New Roman" pitchFamily="18" charset="0"/>
              </a:rPr>
              <a:t> šioje pamokoje;  </a:t>
            </a:r>
            <a:endParaRPr lang="lt-LT" sz="3600" b="1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lt-LT" sz="3600" b="1" dirty="0" smtClean="0">
                <a:solidFill>
                  <a:srgbClr val="C00000"/>
                </a:solidFill>
                <a:latin typeface="Times New Roman" pitchFamily="18" charset="0"/>
              </a:rPr>
              <a:t>Kas </a:t>
            </a:r>
            <a:r>
              <a:rPr lang="lt-LT" sz="3600" b="1" dirty="0" smtClean="0">
                <a:latin typeface="Times New Roman" pitchFamily="18" charset="0"/>
              </a:rPr>
              <a:t>pamokoje buvo itin gerai, kodėl?</a:t>
            </a:r>
          </a:p>
          <a:p>
            <a:pPr>
              <a:lnSpc>
                <a:spcPct val="90000"/>
              </a:lnSpc>
            </a:pPr>
            <a:r>
              <a:rPr lang="lt-LT" sz="3600" b="1" dirty="0" smtClean="0">
                <a:latin typeface="Times New Roman" pitchFamily="18" charset="0"/>
              </a:rPr>
              <a:t>Kas buvo </a:t>
            </a:r>
            <a:r>
              <a:rPr lang="lt-LT" sz="3600" b="1" dirty="0" smtClean="0">
                <a:solidFill>
                  <a:srgbClr val="C00000"/>
                </a:solidFill>
                <a:latin typeface="Times New Roman" pitchFamily="18" charset="0"/>
              </a:rPr>
              <a:t>sunku</a:t>
            </a:r>
            <a:r>
              <a:rPr lang="lt-LT" sz="3600" b="1" dirty="0" smtClean="0">
                <a:latin typeface="Times New Roman" pitchFamily="18" charset="0"/>
              </a:rPr>
              <a:t>, kodėl? </a:t>
            </a:r>
            <a:endParaRPr lang="lt-LT" sz="3600" b="1" dirty="0">
              <a:latin typeface="Times New Roman" pitchFamily="18" charset="0"/>
            </a:endParaRP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icture 7" descr="ANd9GcSTciOj-unVLaroYRRkjX0SE4eejenxX_IvyCqUy2m10IvV7BRq5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92268"/>
            <a:ext cx="8349878" cy="346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96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312</Words>
  <Application>Microsoft Office PowerPoint</Application>
  <PresentationFormat>Demonstracija ekrane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8" baseType="lpstr">
      <vt:lpstr>Office tema</vt:lpstr>
      <vt:lpstr>Kaip samprotaujamojo rašinio dėstymo pastraipoje gražiai pereiti prie kūrinio?  (sakinys „tiltas“)</vt:lpstr>
      <vt:lpstr>Kodėl tauta turi puoselėti gimtąją kalbą?</vt:lpstr>
      <vt:lpstr>Ar reikia knygai paminklo?</vt:lpstr>
      <vt:lpstr>Koks Lietuvos įvaizdis šiandienos pasaulyje?</vt:lpstr>
      <vt:lpstr>O dabar patys...</vt:lpstr>
      <vt:lpstr>Ar svarbi Tėvynės praeitis dabartiniams žmonėms?</vt:lpstr>
      <vt:lpstr>Lagaminas (žinių bagažas):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Kaip samprotavime gražiai pereiti prie kūrinio?</dc:title>
  <dc:creator>Audronė</dc:creator>
  <cp:lastModifiedBy>Audronė</cp:lastModifiedBy>
  <cp:revision>17</cp:revision>
  <dcterms:created xsi:type="dcterms:W3CDTF">2013-04-02T12:58:05Z</dcterms:created>
  <dcterms:modified xsi:type="dcterms:W3CDTF">2013-11-11T10:37:29Z</dcterms:modified>
</cp:coreProperties>
</file>