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
  </p:notesMasterIdLst>
  <p:sldIdLst>
    <p:sldId id="256" r:id="rId2"/>
    <p:sldId id="260" r:id="rId3"/>
    <p:sldId id="257" r:id="rId4"/>
    <p:sldId id="262" r:id="rId5"/>
    <p:sldId id="267" r:id="rId6"/>
    <p:sldId id="258" r:id="rId7"/>
    <p:sldId id="261" r:id="rId8"/>
    <p:sldId id="259" r:id="rId9"/>
    <p:sldId id="263" r:id="rId10"/>
    <p:sldId id="264" r:id="rId11"/>
    <p:sldId id="265" r:id="rId12"/>
    <p:sldId id="268"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60"/>
  </p:normalViewPr>
  <p:slideViewPr>
    <p:cSldViewPr>
      <p:cViewPr varScale="1">
        <p:scale>
          <a:sx n="69" d="100"/>
          <a:sy n="69" d="100"/>
        </p:scale>
        <p:origin x="-56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7355A5-D8D9-44AF-843E-C499098ACC44}" type="datetimeFigureOut">
              <a:rPr lang="en-US" smtClean="0"/>
              <a:pPr/>
              <a:t>11/12/2013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094571-ED40-4D11-9961-4913DFCAAE2E}" type="slidenum">
              <a:rPr lang="en-US" smtClean="0"/>
              <a:pPr/>
              <a:t>‹#›</a:t>
            </a:fld>
            <a:endParaRPr lang="en-US"/>
          </a:p>
        </p:txBody>
      </p:sp>
    </p:spTree>
    <p:extLst>
      <p:ext uri="{BB962C8B-B14F-4D97-AF65-F5344CB8AC3E}">
        <p14:creationId xmlns:p14="http://schemas.microsoft.com/office/powerpoint/2010/main" val="1948769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094571-ED40-4D11-9961-4913DFCAAE2E}" type="slidenum">
              <a:rPr lang="en-US" smtClean="0"/>
              <a:pPr/>
              <a:t>11</a:t>
            </a:fld>
            <a:endParaRPr lang="en-US"/>
          </a:p>
        </p:txBody>
      </p:sp>
    </p:spTree>
    <p:extLst>
      <p:ext uri="{BB962C8B-B14F-4D97-AF65-F5344CB8AC3E}">
        <p14:creationId xmlns:p14="http://schemas.microsoft.com/office/powerpoint/2010/main" val="543025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11/12/2013</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11/12/2013</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11/12/2013</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postilla.mch.mii.lt/Istorija/biblija.htm" TargetMode="External"/><Relationship Id="rId2" Type="http://schemas.openxmlformats.org/officeDocument/2006/relationships/hyperlink" Target="http://www.google.com/images?q=Jonas+Brek%C5%ABnas&amp;clien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a:xfrm>
            <a:off x="838200" y="609600"/>
            <a:ext cx="7772400" cy="1470025"/>
          </a:xfrm>
        </p:spPr>
        <p:txBody>
          <a:bodyPr/>
          <a:lstStyle/>
          <a:p>
            <a:r>
              <a:rPr lang="en-US" dirty="0" smtClean="0"/>
              <a:t>Jonas </a:t>
            </a:r>
            <a:r>
              <a:rPr lang="en-US" dirty="0" err="1" smtClean="0"/>
              <a:t>Bre</a:t>
            </a:r>
            <a:r>
              <a:rPr lang="lt-LT" dirty="0" smtClean="0"/>
              <a:t>tkūnas</a:t>
            </a: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0187" y="2133600"/>
            <a:ext cx="6143625" cy="34575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544977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1000"/>
                                        <p:tgtEl>
                                          <p:spTgt spid="3074"/>
                                        </p:tgtEl>
                                      </p:cBhvr>
                                    </p:animEffect>
                                    <p:anim calcmode="lin" valueType="num">
                                      <p:cBhvr>
                                        <p:cTn id="14" dur="1000" fill="hold"/>
                                        <p:tgtEl>
                                          <p:spTgt spid="3074"/>
                                        </p:tgtEl>
                                        <p:attrNameLst>
                                          <p:attrName>ppt_x</p:attrName>
                                        </p:attrNameLst>
                                      </p:cBhvr>
                                      <p:tavLst>
                                        <p:tav tm="0">
                                          <p:val>
                                            <p:strVal val="#ppt_x"/>
                                          </p:val>
                                        </p:tav>
                                        <p:tav tm="100000">
                                          <p:val>
                                            <p:strVal val="#ppt_x"/>
                                          </p:val>
                                        </p:tav>
                                      </p:tavLst>
                                    </p:anim>
                                    <p:anim calcmode="lin" valueType="num">
                                      <p:cBhvr>
                                        <p:cTn id="15"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b="1" dirty="0"/>
              <a:t>Jonas </a:t>
            </a:r>
            <a:r>
              <a:rPr lang="lt-LT" b="1" dirty="0" smtClean="0"/>
              <a:t>Bretkūnas gimė</a:t>
            </a:r>
            <a:r>
              <a:rPr lang="lt-LT" dirty="0"/>
              <a:t> </a:t>
            </a:r>
            <a:r>
              <a:rPr lang="lt-LT" dirty="0" smtClean="0"/>
              <a:t>1536</a:t>
            </a:r>
            <a:r>
              <a:rPr lang="lt-LT" dirty="0"/>
              <a:t> m. Bambliuose, netoli </a:t>
            </a:r>
            <a:r>
              <a:rPr lang="lt-LT" dirty="0" err="1" smtClean="0"/>
              <a:t>Frydlando</a:t>
            </a:r>
            <a:r>
              <a:rPr lang="lt-LT" dirty="0" smtClean="0"/>
              <a:t> . </a:t>
            </a:r>
            <a:r>
              <a:rPr lang="lt-LT" dirty="0"/>
              <a:t>V</a:t>
            </a:r>
            <a:r>
              <a:rPr lang="lt-LT" dirty="0" smtClean="0"/>
              <a:t>ienas </a:t>
            </a:r>
            <a:r>
              <a:rPr lang="lt-LT" dirty="0"/>
              <a:t>lietuvių raštijos pradininkų, religinių raštų rengėjas, Biblijos vertėjas, istorikas.</a:t>
            </a:r>
            <a:endParaRPr lang="en-US" dirty="0"/>
          </a:p>
        </p:txBody>
      </p:sp>
      <p:sp>
        <p:nvSpPr>
          <p:cNvPr id="2" name="Title 1"/>
          <p:cNvSpPr>
            <a:spLocks noGrp="1"/>
          </p:cNvSpPr>
          <p:nvPr>
            <p:ph type="title"/>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352800"/>
            <a:ext cx="2095500" cy="25336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08294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p:cTn id="25" dur="500" decel="50000" fill="hold">
                                          <p:stCondLst>
                                            <p:cond delay="0"/>
                                          </p:stCondLst>
                                        </p:cTn>
                                        <p:tgtEl>
                                          <p:spTgt spid="1026"/>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1026"/>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1026"/>
                                        </p:tgtEl>
                                        <p:attrNameLst>
                                          <p:attrName>ppt_w</p:attrName>
                                        </p:attrNameLst>
                                      </p:cBhvr>
                                      <p:tavLst>
                                        <p:tav tm="0">
                                          <p:val>
                                            <p:strVal val="#ppt_w*.05"/>
                                          </p:val>
                                        </p:tav>
                                        <p:tav tm="100000">
                                          <p:val>
                                            <p:strVal val="#ppt_w"/>
                                          </p:val>
                                        </p:tav>
                                      </p:tavLst>
                                    </p:anim>
                                    <p:anim calcmode="lin" valueType="num">
                                      <p:cBhvr>
                                        <p:cTn id="28" dur="1000" fill="hold"/>
                                        <p:tgtEl>
                                          <p:spTgt spid="1026"/>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1026"/>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1026"/>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1026"/>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6934200" cy="2209800"/>
          </a:xfrm>
        </p:spPr>
        <p:txBody>
          <a:bodyPr>
            <a:normAutofit/>
          </a:bodyPr>
          <a:lstStyle/>
          <a:p>
            <a:r>
              <a:rPr lang="lt-LT" dirty="0"/>
              <a:t> J. </a:t>
            </a:r>
            <a:r>
              <a:rPr lang="lt-LT" dirty="0" smtClean="0"/>
              <a:t>Bretkūnas augo </a:t>
            </a:r>
            <a:r>
              <a:rPr lang="lt-LT" dirty="0"/>
              <a:t>laisvųjų prūsų šeimoje, mokėjo prūsų ir lietuvių kalbas.</a:t>
            </a:r>
          </a:p>
        </p:txBody>
      </p:sp>
      <p:sp>
        <p:nvSpPr>
          <p:cNvPr id="2" name="Title 1"/>
          <p:cNvSpPr>
            <a:spLocks noGrp="1"/>
          </p:cNvSpPr>
          <p:nvPr>
            <p:ph type="title"/>
          </p:nvPr>
        </p:nvSpPr>
        <p:spPr/>
        <p:txBody>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2895600"/>
            <a:ext cx="3871913" cy="30325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08586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barn(inVertical)">
                                      <p:cBhvr>
                                        <p:cTn id="1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45" y="685800"/>
            <a:ext cx="6096000" cy="4572000"/>
          </a:xfrm>
        </p:spPr>
        <p:txBody>
          <a:bodyPr/>
          <a:lstStyle/>
          <a:p>
            <a:pPr marL="457200" lvl="1" indent="0">
              <a:buNone/>
            </a:pPr>
            <a:r>
              <a:rPr lang="lt-LT" dirty="0"/>
              <a:t>Rašė lietuviškai. Iš pradžių mokėsi Frydlande, 1555 m. įstojo į Karaliaučiaus universitetą studijuoti teologiją. 1556 m. išvyko į Vitenbergą, čia 1557 m. įstojo į universitetą. Baigęs jį, vedė ir pradėjo dirbti kunigu neturtingoje Labguvos parapijoje. Čia ir jis gyveno gana vargingai. Reikalai pagerėjo tik po to, kai 1587 m. jis vietoje mirusio B. Vilento buvo paskirtas į Karaliaučiaus lietuvišką parapiją. Čia jam buvo geresnės sąlygos ir literatūriniam darbui.</a:t>
            </a:r>
            <a:endParaRPr lang="en-US" dirty="0"/>
          </a:p>
        </p:txBody>
      </p:sp>
      <p:sp>
        <p:nvSpPr>
          <p:cNvPr id="2" name="Title 1"/>
          <p:cNvSpPr>
            <a:spLocks noGrp="1"/>
          </p:cNvSpPr>
          <p:nvPr>
            <p:ph type="title"/>
          </p:nvPr>
        </p:nvSpPr>
        <p:spPr>
          <a:xfrm>
            <a:off x="228600" y="152400"/>
            <a:ext cx="7772400" cy="609600"/>
          </a:xfrm>
        </p:spPr>
        <p:txBody>
          <a:bodyPr>
            <a:normAutofit fontScale="90000"/>
          </a:bodyPr>
          <a:lstStyle/>
          <a:p>
            <a:r>
              <a:rPr lang="lt-LT" dirty="0" smtClean="0"/>
              <a:t>Darbai</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036" y="1757218"/>
            <a:ext cx="2987964"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581651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Jonas Bretkūnas savo kūrybos reikšme stovi vienoje gretoje su Martynu Mažvydu ir Mikalojum Daukša. Tačiau jis kartu mūsų kultūroje jis yra ir mįslė, ir iš kitur į mūsų kultūrą atėjęs.</a:t>
            </a:r>
          </a:p>
        </p:txBody>
      </p:sp>
      <p:sp>
        <p:nvSpPr>
          <p:cNvPr id="3" name="Title 2"/>
          <p:cNvSpPr>
            <a:spLocks noGrp="1"/>
          </p:cNvSpPr>
          <p:nvPr>
            <p:ph type="title"/>
          </p:nvPr>
        </p:nvSpPr>
        <p:spPr/>
        <p:txBody>
          <a:bodyPr/>
          <a:lstStyle/>
          <a:p>
            <a:endParaRPr lang="lt-LT"/>
          </a:p>
        </p:txBody>
      </p:sp>
    </p:spTree>
    <p:extLst>
      <p:ext uri="{BB962C8B-B14F-4D97-AF65-F5344CB8AC3E}">
        <p14:creationId xmlns:p14="http://schemas.microsoft.com/office/powerpoint/2010/main" val="4289972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305800" cy="3048000"/>
          </a:xfrm>
        </p:spPr>
        <p:txBody>
          <a:bodyPr>
            <a:normAutofit/>
          </a:bodyPr>
          <a:lstStyle/>
          <a:p>
            <a:r>
              <a:rPr lang="lt-LT" dirty="0" smtClean="0"/>
              <a:t>Parengė </a:t>
            </a:r>
            <a:r>
              <a:rPr lang="lt-LT" dirty="0"/>
              <a:t>ir 1589 m. išleido į vieną knygą sujungtus darbus: giesmyną „Giesmės duchaunos“, pirmąją lietuvišką maldaknygę „Kolektos, arba Paspalitos maldos“ ir giesmynėlį su natomis „Kancionalas nekurių giesmių“. Juos rengdamas naudojosi Martyno Mažvydo raštais, giesmyne pateikė naujų giesmių vertimų iš vokiečių kalbos.</a:t>
            </a:r>
            <a:endParaRPr lang="en-US" dirty="0"/>
          </a:p>
        </p:txBody>
      </p:sp>
      <p:sp>
        <p:nvSpPr>
          <p:cNvPr id="2" name="Title 1"/>
          <p:cNvSpPr>
            <a:spLocks noGrp="1"/>
          </p:cNvSpPr>
          <p:nvPr>
            <p:ph type="title"/>
          </p:nvPr>
        </p:nvSpPr>
        <p:spPr>
          <a:xfrm>
            <a:off x="152400" y="152400"/>
            <a:ext cx="5181600" cy="1036638"/>
          </a:xfrm>
        </p:spPr>
        <p:txBody>
          <a:bodyPr/>
          <a:lstStyle/>
          <a:p>
            <a:r>
              <a:rPr lang="lt-LT" dirty="0" smtClean="0"/>
              <a:t>Kūryba</a:t>
            </a:r>
            <a:endParaRPr lang="en-US" dirty="0"/>
          </a:p>
        </p:txBody>
      </p:sp>
      <p:pic>
        <p:nvPicPr>
          <p:cNvPr id="1026" name="Picture 2" descr="C:\Users\Tomas\Desktop\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0984" y="4267200"/>
            <a:ext cx="4479925" cy="23987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6548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dirty="0"/>
              <a:t>J. Bretkūnas priklauso antrajai lietuvių humanistų kartai, kuri atėjo po Martyno Mažvydo, Baltramiejaus </a:t>
            </a:r>
            <a:r>
              <a:rPr lang="lt-LT" dirty="0" err="1" smtClean="0"/>
              <a:t>Vilento</a:t>
            </a:r>
            <a:r>
              <a:rPr lang="lt-LT" dirty="0" smtClean="0"/>
              <a:t>. </a:t>
            </a:r>
            <a:r>
              <a:rPr lang="lt-LT" dirty="0"/>
              <a:t>Jis padėjo tvirtus pagrindus lietuvių nacionalinės literatūros raidai Mažojoje Lietuvoje.</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11909476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0" end="0"/>
                                            </p:txEl>
                                          </p:spTgt>
                                        </p:tgtEl>
                                        <p:attrNameLst>
                                          <p:attrName>ppt_w</p:attrName>
                                        </p:attrNameLst>
                                      </p:cBhvr>
                                    </p:anim>
                                    <p:anim by="(#ppt_w*0.50)" calcmode="lin" valueType="num">
                                      <p:cBhvr>
                                        <p:cTn id="8" dur="500" decel="50000" autoRev="1" fill="hold">
                                          <p:stCondLst>
                                            <p:cond delay="0"/>
                                          </p:stCondLst>
                                        </p:cTn>
                                        <p:tgtEl>
                                          <p:spTgt spid="3">
                                            <p:txEl>
                                              <p:pRg st="0" end="0"/>
                                            </p:txEl>
                                          </p:spTgt>
                                        </p:tgtEl>
                                        <p:attrNameLst>
                                          <p:attrName>ppt_x</p:attrName>
                                        </p:attrNameLst>
                                      </p:cBhvr>
                                    </p:anim>
                                    <p:anim from="(-#ppt_h/2)" to="(#ppt_y)" calcmode="lin" valueType="num">
                                      <p:cBhvr>
                                        <p:cTn id="9" dur="1000" fill="hold">
                                          <p:stCondLst>
                                            <p:cond delay="0"/>
                                          </p:stCondLst>
                                        </p:cTn>
                                        <p:tgtEl>
                                          <p:spTgt spid="3">
                                            <p:txEl>
                                              <p:pRg st="0" end="0"/>
                                            </p:txEl>
                                          </p:spTgt>
                                        </p:tgtEl>
                                        <p:attrNameLst>
                                          <p:attrName>ppt_y</p:attrName>
                                        </p:attrNameLst>
                                      </p:cBhvr>
                                    </p:anim>
                                    <p:animRot by="21600000">
                                      <p:cBhvr>
                                        <p:cTn id="10"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4525963"/>
          </a:xfrm>
        </p:spPr>
        <p:txBody>
          <a:bodyPr>
            <a:normAutofit/>
          </a:bodyPr>
          <a:lstStyle/>
          <a:p>
            <a:pPr marL="0" indent="0">
              <a:buNone/>
            </a:pPr>
            <a:r>
              <a:rPr lang="lt-LT" dirty="0" smtClean="0"/>
              <a:t> </a:t>
            </a:r>
            <a:r>
              <a:rPr lang="lt-LT" dirty="0"/>
              <a:t>S</a:t>
            </a:r>
            <a:r>
              <a:rPr lang="lt-LT" dirty="0" smtClean="0"/>
              <a:t>tambiausias </a:t>
            </a:r>
            <a:r>
              <a:rPr lang="lt-LT" dirty="0"/>
              <a:t>J. Bretkūno darbas – (Senojo ir Naujojo Testamento) vertimas į lietuvių kalbą. Iki mūsų laikų jis nebuvo išleistas. Tai pirmoji tokia didelė skriauda lietuvių kalbai ir literatūrai.</a:t>
            </a:r>
          </a:p>
          <a:p>
            <a:endParaRPr lang="lt-LT" dirty="0"/>
          </a:p>
        </p:txBody>
      </p:sp>
      <p:sp>
        <p:nvSpPr>
          <p:cNvPr id="2" name="Title 1"/>
          <p:cNvSpPr>
            <a:spLocks noGrp="1"/>
          </p:cNvSpPr>
          <p:nvPr>
            <p:ph type="title"/>
          </p:nvPr>
        </p:nvSpPr>
        <p:spPr>
          <a:xfrm>
            <a:off x="501073" y="228600"/>
            <a:ext cx="8229600" cy="2057400"/>
          </a:xfrm>
        </p:spPr>
        <p:txBody>
          <a:bodyPr>
            <a:normAutofit/>
          </a:bodyPr>
          <a:lstStyle/>
          <a:p>
            <a:pPr algn="l"/>
            <a:r>
              <a:rPr lang="lt-LT" dirty="0"/>
              <a:t/>
            </a:r>
            <a:br>
              <a:rPr lang="lt-LT" dirty="0"/>
            </a:b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819400"/>
            <a:ext cx="4667250"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180409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1000" fill="hold"/>
                                        <p:tgtEl>
                                          <p:spTgt spid="3074"/>
                                        </p:tgtEl>
                                        <p:attrNameLst>
                                          <p:attrName>ppt_w</p:attrName>
                                        </p:attrNameLst>
                                      </p:cBhvr>
                                      <p:tavLst>
                                        <p:tav tm="0">
                                          <p:val>
                                            <p:fltVal val="0"/>
                                          </p:val>
                                        </p:tav>
                                        <p:tav tm="100000">
                                          <p:val>
                                            <p:strVal val="#ppt_w"/>
                                          </p:val>
                                        </p:tav>
                                      </p:tavLst>
                                    </p:anim>
                                    <p:anim calcmode="lin" valueType="num">
                                      <p:cBhvr>
                                        <p:cTn id="13" dur="1000" fill="hold"/>
                                        <p:tgtEl>
                                          <p:spTgt spid="3074"/>
                                        </p:tgtEl>
                                        <p:attrNameLst>
                                          <p:attrName>ppt_h</p:attrName>
                                        </p:attrNameLst>
                                      </p:cBhvr>
                                      <p:tavLst>
                                        <p:tav tm="0">
                                          <p:val>
                                            <p:fltVal val="0"/>
                                          </p:val>
                                        </p:tav>
                                        <p:tav tm="100000">
                                          <p:val>
                                            <p:strVal val="#ppt_h"/>
                                          </p:val>
                                        </p:tav>
                                      </p:tavLst>
                                    </p:anim>
                                    <p:anim calcmode="lin" valueType="num">
                                      <p:cBhvr>
                                        <p:cTn id="14" dur="1000" fill="hold"/>
                                        <p:tgtEl>
                                          <p:spTgt spid="307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307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1143000"/>
            <a:ext cx="7010400" cy="3581400"/>
          </a:xfrm>
        </p:spPr>
        <p:txBody>
          <a:bodyPr/>
          <a:lstStyle/>
          <a:p>
            <a:r>
              <a:rPr lang="lt-LT" dirty="0"/>
              <a:t>Biblijos vertimas į tautines kalbas XVI a. buvo vienas svarbiausių protestantizmo kultūrinių uždavinių. Biblijoje glūdėjo didžiulės grožinės literatūros versmės. Įvairiuose pasaulio kraštuose iš Biblijos, kaip iš neišsenkamo aruodo, daug menininkų ir rašytojų sėmėsi siužetų. </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505690"/>
            <a:ext cx="1905000" cy="3521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5473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455" fill="hold">
                                          <p:stCondLst>
                                            <p:cond delay="0"/>
                                          </p:stCondLst>
                                        </p:cTn>
                                        <p:tgtEl>
                                          <p:spTgt spid="3">
                                            <p:txEl>
                                              <p:pRg st="0" end="0"/>
                                            </p:txEl>
                                          </p:spTgt>
                                        </p:tgtEl>
                                        <p:attrNameLst>
                                          <p:attrName>style.rotation</p:attrName>
                                        </p:attrNameLst>
                                      </p:cBhvr>
                                      <p:to>
                                        <p:strVal val="-45.0"/>
                                      </p:to>
                                    </p:set>
                                    <p:anim calcmode="lin" valueType="num">
                                      <p:cBhvr>
                                        <p:cTn id="8"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5" presetClass="entr" presetSubtype="0" fill="hold" nodeType="clickEffect">
                                  <p:stCondLst>
                                    <p:cond delay="0"/>
                                  </p:stCondLst>
                                  <p:childTnLst>
                                    <p:set>
                                      <p:cBhvr>
                                        <p:cTn id="15" dur="1" fill="hold">
                                          <p:stCondLst>
                                            <p:cond delay="0"/>
                                          </p:stCondLst>
                                        </p:cTn>
                                        <p:tgtEl>
                                          <p:spTgt spid="2050"/>
                                        </p:tgtEl>
                                        <p:attrNameLst>
                                          <p:attrName>style.visibility</p:attrName>
                                        </p:attrNameLst>
                                      </p:cBhvr>
                                      <p:to>
                                        <p:strVal val="visible"/>
                                      </p:to>
                                    </p:set>
                                    <p:anim calcmode="lin" valueType="num">
                                      <p:cBhvr>
                                        <p:cTn id="16" dur="500" decel="50000" fill="hold">
                                          <p:stCondLst>
                                            <p:cond delay="0"/>
                                          </p:stCondLst>
                                        </p:cTn>
                                        <p:tgtEl>
                                          <p:spTgt spid="2050"/>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2050"/>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2050"/>
                                        </p:tgtEl>
                                        <p:attrNameLst>
                                          <p:attrName>ppt_w</p:attrName>
                                        </p:attrNameLst>
                                      </p:cBhvr>
                                      <p:tavLst>
                                        <p:tav tm="0">
                                          <p:val>
                                            <p:strVal val="#ppt_w*.05"/>
                                          </p:val>
                                        </p:tav>
                                        <p:tav tm="100000">
                                          <p:val>
                                            <p:strVal val="#ppt_w"/>
                                          </p:val>
                                        </p:tav>
                                      </p:tavLst>
                                    </p:anim>
                                    <p:anim calcmode="lin" valueType="num">
                                      <p:cBhvr>
                                        <p:cTn id="19" dur="1000" fill="hold"/>
                                        <p:tgtEl>
                                          <p:spTgt spid="2050"/>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2050"/>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2050"/>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2050"/>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27" y="1324119"/>
            <a:ext cx="6781800" cy="4449763"/>
          </a:xfrm>
        </p:spPr>
        <p:txBody>
          <a:bodyPr>
            <a:normAutofit fontScale="92500" lnSpcReduction="10000"/>
          </a:bodyPr>
          <a:lstStyle/>
          <a:p>
            <a:r>
              <a:rPr lang="lt-LT" dirty="0"/>
              <a:t>Reikšmingiausias spausdintas J. Bretkūno veikalas – beveik 1000 puslapių apimties originalių ir kompiliuotų pamokslų 2 dalių rinkinys „Postilė“ (Postilla, tatai esti trumpas ir prastas išguldimas euangeliu, 1591 m.). Tai pirmas spausdintas tokio žanro (pamokslų) lietuvių prozos leidinys, turėjęs didelę reikšmę lietuvių bendrinės kalbos raidai, rašytinio stiliaus formavimuisi. Jos dedikacijoje Prūsijos kunigaikščiui Georgui Friedrichui J. Bretkūnas apgailestavo dėl lietuviškų raštų stokos, kėlė Biblijos lietuvių </a:t>
            </a:r>
            <a:r>
              <a:rPr lang="lt-LT" dirty="0" smtClean="0"/>
              <a:t>kalbai reikalingumą</a:t>
            </a:r>
            <a:r>
              <a:rPr lang="lt-LT" dirty="0"/>
              <a:t>.</a:t>
            </a:r>
            <a:endParaRPr lang="en-US" dirty="0"/>
          </a:p>
        </p:txBody>
      </p:sp>
      <p:sp>
        <p:nvSpPr>
          <p:cNvPr id="2" name="Title 1"/>
          <p:cNvSpPr>
            <a:spLocks noGrp="1"/>
          </p:cNvSpPr>
          <p:nvPr>
            <p:ph type="title"/>
          </p:nvPr>
        </p:nvSpPr>
        <p:spPr/>
        <p:txBody>
          <a:bodyPr/>
          <a:lstStyle/>
          <a:p>
            <a:r>
              <a:rPr lang="lt-LT" dirty="0" smtClean="0"/>
              <a:t>Jono Bretkūno postilė</a:t>
            </a:r>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1143000"/>
            <a:ext cx="2362200" cy="46101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058257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5" presetClass="entr" presetSubtype="0"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 calcmode="lin" valueType="num">
                                      <p:cBhvr>
                                        <p:cTn id="19" dur="1000" fill="hold"/>
                                        <p:tgtEl>
                                          <p:spTgt spid="4098"/>
                                        </p:tgtEl>
                                        <p:attrNameLst>
                                          <p:attrName>ppt_w</p:attrName>
                                        </p:attrNameLst>
                                      </p:cBhvr>
                                      <p:tavLst>
                                        <p:tav tm="0">
                                          <p:val>
                                            <p:fltVal val="0"/>
                                          </p:val>
                                        </p:tav>
                                        <p:tav tm="100000">
                                          <p:val>
                                            <p:strVal val="#ppt_w"/>
                                          </p:val>
                                        </p:tav>
                                      </p:tavLst>
                                    </p:anim>
                                    <p:anim calcmode="lin" valueType="num">
                                      <p:cBhvr>
                                        <p:cTn id="20" dur="1000" fill="hold"/>
                                        <p:tgtEl>
                                          <p:spTgt spid="4098"/>
                                        </p:tgtEl>
                                        <p:attrNameLst>
                                          <p:attrName>ppt_h</p:attrName>
                                        </p:attrNameLst>
                                      </p:cBhvr>
                                      <p:tavLst>
                                        <p:tav tm="0">
                                          <p:val>
                                            <p:fltVal val="0"/>
                                          </p:val>
                                        </p:tav>
                                        <p:tav tm="100000">
                                          <p:val>
                                            <p:strVal val="#ppt_h"/>
                                          </p:val>
                                        </p:tav>
                                      </p:tavLst>
                                    </p:anim>
                                    <p:anim calcmode="lin" valueType="num">
                                      <p:cBhvr>
                                        <p:cTn id="21" dur="1000" fill="hold"/>
                                        <p:tgtEl>
                                          <p:spTgt spid="409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0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dirty="0" smtClean="0"/>
              <a:t>Jonas Bretkūnas yra svarbus Lietuvai, nes jis išvertė Bibliją ir parašė </a:t>
            </a:r>
            <a:r>
              <a:rPr lang="lt-LT" dirty="0" err="1" smtClean="0"/>
              <a:t>Postiliją</a:t>
            </a:r>
            <a:r>
              <a:rPr lang="lt-LT" dirty="0" smtClean="0"/>
              <a:t>.</a:t>
            </a:r>
          </a:p>
          <a:p>
            <a:endParaRPr lang="lt-LT" dirty="0" smtClean="0"/>
          </a:p>
          <a:p>
            <a:r>
              <a:rPr lang="lt-LT" dirty="0"/>
              <a:t>Mirė 1602 m. spalio 1 d. Karaliaučiuje (spėjama, kad susirgęs maru).</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77617715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lt.m.wikipedia.org/</a:t>
            </a:r>
            <a:r>
              <a:rPr lang="lt-LT" dirty="0" err="1" smtClean="0"/>
              <a:t>wiki</a:t>
            </a:r>
            <a:r>
              <a:rPr lang="lt-LT" dirty="0" smtClean="0"/>
              <a:t>/Jonas</a:t>
            </a:r>
            <a:r>
              <a:rPr lang="en-US" dirty="0"/>
              <a:t>_</a:t>
            </a:r>
            <a:r>
              <a:rPr lang="lt-LT" dirty="0" smtClean="0"/>
              <a:t>Bretkūnas</a:t>
            </a:r>
          </a:p>
          <a:p>
            <a:r>
              <a:rPr lang="lt-LT" dirty="0" smtClean="0">
                <a:hlinkClick r:id="rId2"/>
              </a:rPr>
              <a:t>http://www.google.com/images?q</a:t>
            </a:r>
            <a:r>
              <a:rPr lang="en-US" dirty="0" smtClean="0">
                <a:hlinkClick r:id="rId2"/>
              </a:rPr>
              <a:t>=Jonas+Brek%C5%ABnas&amp;client</a:t>
            </a:r>
            <a:endParaRPr lang="en-US" dirty="0" smtClean="0"/>
          </a:p>
          <a:p>
            <a:r>
              <a:rPr lang="en-US" dirty="0" smtClean="0">
                <a:hlinkClick r:id="rId3"/>
              </a:rPr>
              <a:t>http://postilla.mch.mii.lt/Istorija/biblija.htm</a:t>
            </a:r>
            <a:endParaRPr lang="en-US" dirty="0" smtClean="0"/>
          </a:p>
          <a:p>
            <a:r>
              <a:rPr lang="en-US" dirty="0" err="1" smtClean="0"/>
              <a:t>Ir</a:t>
            </a:r>
            <a:r>
              <a:rPr lang="en-US" dirty="0" smtClean="0"/>
              <a:t> </a:t>
            </a:r>
            <a:r>
              <a:rPr lang="lt-LT" dirty="0" smtClean="0"/>
              <a:t>„</a:t>
            </a:r>
            <a:r>
              <a:rPr lang="en-US" dirty="0" err="1" smtClean="0"/>
              <a:t>Lietuvi</a:t>
            </a:r>
            <a:r>
              <a:rPr lang="lt-LT" dirty="0" smtClean="0"/>
              <a:t>ų kalba</a:t>
            </a:r>
            <a:r>
              <a:rPr lang="en-US" dirty="0" smtClean="0"/>
              <a:t>” </a:t>
            </a:r>
            <a:r>
              <a:rPr lang="lt-LT" dirty="0" smtClean="0"/>
              <a:t>vadovėlis</a:t>
            </a:r>
            <a:r>
              <a:rPr lang="en-US" dirty="0" smtClean="0"/>
              <a:t>,</a:t>
            </a:r>
            <a:r>
              <a:rPr lang="en-US" dirty="0" err="1" smtClean="0"/>
              <a:t>pirmoji</a:t>
            </a:r>
            <a:r>
              <a:rPr lang="en-US" dirty="0" smtClean="0"/>
              <a:t> </a:t>
            </a:r>
            <a:r>
              <a:rPr lang="en-US" dirty="0" err="1" smtClean="0"/>
              <a:t>knyga</a:t>
            </a:r>
            <a:r>
              <a:rPr lang="en-US" dirty="0" smtClean="0"/>
              <a:t>.</a:t>
            </a:r>
          </a:p>
          <a:p>
            <a:r>
              <a:rPr lang="lt-LT" dirty="0" err="1" smtClean="0"/>
              <a:t>Austoriai</a:t>
            </a:r>
            <a:r>
              <a:rPr lang="lt-LT" dirty="0" smtClean="0"/>
              <a:t>: </a:t>
            </a:r>
            <a:r>
              <a:rPr lang="en-US" dirty="0" err="1" smtClean="0"/>
              <a:t>Audron</a:t>
            </a:r>
            <a:r>
              <a:rPr lang="lt-LT" dirty="0" smtClean="0"/>
              <a:t>ė </a:t>
            </a:r>
            <a:r>
              <a:rPr lang="lt-LT" dirty="0" err="1" smtClean="0"/>
              <a:t>Razmantienė</a:t>
            </a:r>
            <a:r>
              <a:rPr lang="lt-LT" dirty="0" smtClean="0"/>
              <a:t> ,Vida </a:t>
            </a:r>
            <a:r>
              <a:rPr lang="lt-LT" dirty="0" err="1" smtClean="0"/>
              <a:t>Marcišauskaitė</a:t>
            </a:r>
            <a:r>
              <a:rPr lang="lt-LT" dirty="0" smtClean="0"/>
              <a:t>, Jurgita Petrauskaitė, Asta </a:t>
            </a:r>
            <a:r>
              <a:rPr lang="lt-LT" dirty="0" err="1" smtClean="0"/>
              <a:t>Leskauskaitė</a:t>
            </a:r>
            <a:r>
              <a:rPr lang="lt-LT" dirty="0" smtClean="0"/>
              <a:t>.</a:t>
            </a:r>
          </a:p>
          <a:p>
            <a:r>
              <a:rPr lang="lt-LT" dirty="0" err="1" smtClean="0"/>
              <a:t>Leidyka</a:t>
            </a:r>
            <a:r>
              <a:rPr lang="lt-LT" dirty="0" smtClean="0"/>
              <a:t>: ŠVIESA.</a:t>
            </a:r>
            <a:endParaRPr lang="lt-LT" dirty="0"/>
          </a:p>
        </p:txBody>
      </p:sp>
      <p:sp>
        <p:nvSpPr>
          <p:cNvPr id="3" name="Title 2"/>
          <p:cNvSpPr>
            <a:spLocks noGrp="1"/>
          </p:cNvSpPr>
          <p:nvPr>
            <p:ph type="title"/>
          </p:nvPr>
        </p:nvSpPr>
        <p:spPr/>
        <p:txBody>
          <a:bodyPr/>
          <a:lstStyle/>
          <a:p>
            <a:r>
              <a:rPr lang="lt-LT" dirty="0" smtClean="0"/>
              <a:t>Naudoti šaltiniai</a:t>
            </a:r>
            <a:endParaRPr lang="lt-LT" dirty="0"/>
          </a:p>
        </p:txBody>
      </p:sp>
    </p:spTree>
    <p:extLst>
      <p:ext uri="{BB962C8B-B14F-4D97-AF65-F5344CB8AC3E}">
        <p14:creationId xmlns:p14="http://schemas.microsoft.com/office/powerpoint/2010/main" val="110446760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41563062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15000" fill="hold"/>
                                        <p:tgtEl>
                                          <p:spTgt spid="3">
                                            <p:txEl>
                                              <p:pRg st="0" end="0"/>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144</TotalTime>
  <Words>451</Words>
  <Application>Microsoft Office PowerPoint</Application>
  <PresentationFormat>Demonstracija ekrane (4:3)</PresentationFormat>
  <Paragraphs>25</Paragraphs>
  <Slides>13</Slides>
  <Notes>1</Notes>
  <HiddenSlides>0</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Paper</vt:lpstr>
      <vt:lpstr>Jonas Bretkūnas</vt:lpstr>
      <vt:lpstr>PowerPoint pristatymas</vt:lpstr>
      <vt:lpstr>PowerPoint pristatymas</vt:lpstr>
      <vt:lpstr>Darbai</vt:lpstr>
      <vt:lpstr>PowerPoint pristatymas</vt:lpstr>
      <vt:lpstr>Kūryba</vt:lpstr>
      <vt:lpstr>PowerPoint pristatymas</vt:lpstr>
      <vt:lpstr> </vt:lpstr>
      <vt:lpstr>PowerPoint pristatymas</vt:lpstr>
      <vt:lpstr>Jono Bretkūno postilė</vt:lpstr>
      <vt:lpstr>PowerPoint pristatymas</vt:lpstr>
      <vt:lpstr>Naudoti šaltiniai</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Jonas Bretkūnas</dc:title>
  <dc:creator>Dokumentai</dc:creator>
  <cp:lastModifiedBy>HP</cp:lastModifiedBy>
  <cp:revision>18</cp:revision>
  <dcterms:created xsi:type="dcterms:W3CDTF">2006-08-16T00:00:00Z</dcterms:created>
  <dcterms:modified xsi:type="dcterms:W3CDTF">2013-11-12T06:06:44Z</dcterms:modified>
</cp:coreProperties>
</file>