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57" r:id="rId3"/>
    <p:sldId id="258" r:id="rId4"/>
    <p:sldId id="264" r:id="rId5"/>
    <p:sldId id="263" r:id="rId6"/>
    <p:sldId id="266" r:id="rId7"/>
    <p:sldId id="262" r:id="rId8"/>
    <p:sldId id="261" r:id="rId9"/>
    <p:sldId id="260" r:id="rId10"/>
    <p:sldId id="267" r:id="rId11"/>
    <p:sldId id="265" r:id="rId12"/>
    <p:sldId id="259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0E83F-40C6-417F-81C4-DF8A506E1718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A93AD-059C-49D9-A416-C35DCC504A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636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A93AD-059C-49D9-A416-C35DCC504A45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1409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226126F-A896-47AD-9750-1B54A765C31F}" type="slidenum">
              <a:rPr lang="lt-LT" smtClean="0"/>
              <a:t>‹#›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AEEFC6F-1E75-4704-8AAF-775C59EAB2C4}" type="datetimeFigureOut">
              <a:rPr lang="lt-LT" smtClean="0"/>
              <a:t>2013.11.04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ualgiman.dtiltas.lt/lietuviu_kalbos_tarmes.html" TargetMode="External"/><Relationship Id="rId2" Type="http://schemas.openxmlformats.org/officeDocument/2006/relationships/hyperlink" Target="http://lt.wikipedia.org/wiki/Auk%C5%A1tai%C4%8Di%C5%B3_tarm%C4%9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AIkvWnoFaKY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992888" cy="4032448"/>
          </a:xfrm>
        </p:spPr>
        <p:txBody>
          <a:bodyPr/>
          <a:lstStyle/>
          <a:p>
            <a:r>
              <a:rPr lang="lt-LT" dirty="0" smtClean="0"/>
              <a:t>	Aukštaičių tarmė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               </a:t>
            </a:r>
            <a:r>
              <a:rPr lang="lt-LT" sz="2400" dirty="0" err="1" smtClean="0"/>
              <a:t>Kaltinėnai</a:t>
            </a:r>
            <a:r>
              <a:rPr lang="lt-LT" sz="2400" dirty="0" smtClean="0"/>
              <a:t> 2013</a:t>
            </a:r>
            <a:endParaRPr lang="lt-LT" sz="24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31640" y="404664"/>
            <a:ext cx="6400800" cy="1752600"/>
          </a:xfrm>
        </p:spPr>
        <p:txBody>
          <a:bodyPr/>
          <a:lstStyle/>
          <a:p>
            <a:pPr algn="ctr"/>
            <a:r>
              <a:rPr lang="lt-LT" dirty="0" err="1" smtClean="0"/>
              <a:t>Kaltinėnų</a:t>
            </a:r>
            <a:r>
              <a:rPr lang="lt-LT" dirty="0" smtClean="0"/>
              <a:t> Aleksandro Stulginskio gimnazijos </a:t>
            </a:r>
            <a:r>
              <a:rPr lang="lt-LT" dirty="0" err="1" smtClean="0"/>
              <a:t>IIg</a:t>
            </a:r>
            <a:r>
              <a:rPr lang="lt-LT" dirty="0" smtClean="0"/>
              <a:t> klasės mokinė Aurelija </a:t>
            </a:r>
            <a:r>
              <a:rPr lang="lt-LT" dirty="0" err="1" smtClean="0"/>
              <a:t>Bartašiūtė</a:t>
            </a:r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9642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Tikslai ir uždaviniai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2276872"/>
            <a:ext cx="7715200" cy="2260848"/>
          </a:xfrm>
        </p:spPr>
        <p:txBody>
          <a:bodyPr>
            <a:normAutofit/>
          </a:bodyPr>
          <a:lstStyle/>
          <a:p>
            <a:r>
              <a:rPr lang="lt-LT" sz="2800" dirty="0" smtClean="0"/>
              <a:t>Sužinoti Aukštaičių tarmės apibrėžimą.</a:t>
            </a:r>
          </a:p>
          <a:p>
            <a:r>
              <a:rPr lang="lt-LT" sz="2800" dirty="0" smtClean="0"/>
              <a:t>Sužinoti apie patarmes ir šnektas.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9070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620000" cy="1143000"/>
          </a:xfrm>
        </p:spPr>
        <p:txBody>
          <a:bodyPr/>
          <a:lstStyle/>
          <a:p>
            <a:pPr algn="ctr"/>
            <a:r>
              <a:rPr lang="lt-LT" dirty="0" smtClean="0"/>
              <a:t>Aukštaičių tarmė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556792"/>
            <a:ext cx="7776864" cy="487260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lt-LT" sz="2400" dirty="0" smtClean="0"/>
              <a:t>Tai</a:t>
            </a:r>
            <a:r>
              <a:rPr lang="lt-LT" sz="2400" dirty="0"/>
              <a:t> lietuvių kalbos tarmė, kuria </a:t>
            </a:r>
            <a:r>
              <a:rPr lang="lt-LT" sz="2400" dirty="0" smtClean="0"/>
              <a:t>šnekama etnografinėje</a:t>
            </a:r>
            <a:r>
              <a:rPr lang="lt-LT" sz="2400" dirty="0"/>
              <a:t> </a:t>
            </a:r>
            <a:r>
              <a:rPr lang="lt-LT" sz="2400" dirty="0" smtClean="0"/>
              <a:t>Aukštaitijoje,</a:t>
            </a:r>
            <a:r>
              <a:rPr lang="lt-LT" sz="2400" dirty="0"/>
              <a:t> Dzūkijoje </a:t>
            </a:r>
            <a:r>
              <a:rPr lang="lt-LT" sz="2400" dirty="0" smtClean="0"/>
              <a:t>ir</a:t>
            </a:r>
            <a:r>
              <a:rPr lang="lt-LT" sz="2400" dirty="0"/>
              <a:t> </a:t>
            </a:r>
            <a:r>
              <a:rPr lang="lt-LT" sz="2400" dirty="0" smtClean="0"/>
              <a:t>Suvalkijoje.</a:t>
            </a:r>
            <a:br>
              <a:rPr lang="lt-LT" sz="2400" dirty="0" smtClean="0"/>
            </a:br>
            <a:r>
              <a:rPr lang="lt-LT" sz="2400" dirty="0" smtClean="0"/>
              <a:t>Aukštaitiškai </a:t>
            </a:r>
            <a:r>
              <a:rPr lang="lt-LT" sz="2400" dirty="0"/>
              <a:t>kalbančiųjų skaičius yra ~2,5 mln.</a:t>
            </a:r>
          </a:p>
        </p:txBody>
      </p:sp>
      <p:pic>
        <p:nvPicPr>
          <p:cNvPr id="1028" name="Picture 4" descr="http://www.mch.mii.lt/tarmes/Tarmes/Grafika/Z_aukl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997" y="2942456"/>
            <a:ext cx="4552950" cy="3648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47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Aukštaičių tarmės skirstymas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916832"/>
            <a:ext cx="7499176" cy="348498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lt-LT" sz="2400" dirty="0" smtClean="0"/>
              <a:t>Aukštaičių tarmė pagal dvigarsių </a:t>
            </a:r>
            <a:r>
              <a:rPr lang="lt-LT" sz="2400" dirty="0" err="1" smtClean="0"/>
              <a:t>an</a:t>
            </a:r>
            <a:r>
              <a:rPr lang="lt-LT" sz="2400" dirty="0" smtClean="0"/>
              <a:t>, am, </a:t>
            </a:r>
            <a:r>
              <a:rPr lang="lt-LT" sz="2400" dirty="0" err="1" smtClean="0"/>
              <a:t>en</a:t>
            </a:r>
            <a:r>
              <a:rPr lang="lt-LT" sz="2400" dirty="0" smtClean="0"/>
              <a:t>, </a:t>
            </a:r>
            <a:r>
              <a:rPr lang="lt-LT" sz="2400" dirty="0" err="1" smtClean="0"/>
              <a:t>em</a:t>
            </a:r>
            <a:r>
              <a:rPr lang="lt-LT" sz="2400" dirty="0" smtClean="0"/>
              <a:t> ir balsių ą, ę tarimą skirstoma į tris patarmes:</a:t>
            </a:r>
          </a:p>
          <a:p>
            <a:pPr lvl="1"/>
            <a:r>
              <a:rPr lang="lt-LT" sz="2400" dirty="0" smtClean="0"/>
              <a:t>Vakarų.</a:t>
            </a:r>
          </a:p>
          <a:p>
            <a:pPr lvl="1"/>
            <a:r>
              <a:rPr lang="lt-LT" sz="2400" dirty="0" smtClean="0"/>
              <a:t>Pietų.</a:t>
            </a:r>
          </a:p>
          <a:p>
            <a:pPr lvl="1"/>
            <a:r>
              <a:rPr lang="lt-LT" sz="2400" dirty="0" smtClean="0"/>
              <a:t>Rytų.</a:t>
            </a:r>
          </a:p>
          <a:p>
            <a:pPr marL="114300" indent="0">
              <a:buNone/>
            </a:pPr>
            <a:endParaRPr lang="lt-LT" sz="2800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082503"/>
              </p:ext>
            </p:extLst>
          </p:nvPr>
        </p:nvGraphicFramePr>
        <p:xfrm>
          <a:off x="179512" y="4509120"/>
          <a:ext cx="7920880" cy="1800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0"/>
                <a:gridCol w="1980220"/>
                <a:gridCol w="1980220"/>
                <a:gridCol w="1980220"/>
              </a:tblGrid>
              <a:tr h="833917">
                <a:tc>
                  <a:txBody>
                    <a:bodyPr/>
                    <a:lstStyle/>
                    <a:p>
                      <a:r>
                        <a:rPr lang="lt-LT" dirty="0" smtClean="0"/>
                        <a:t>Vakarų aukštaičiai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Pietų aukštaičiai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Rytų aukštaičiai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Bendrinė kalba</a:t>
                      </a:r>
                      <a:endParaRPr lang="lt-LT" dirty="0"/>
                    </a:p>
                  </a:txBody>
                  <a:tcPr/>
                </a:tc>
              </a:tr>
              <a:tr h="483142">
                <a:tc>
                  <a:txBody>
                    <a:bodyPr/>
                    <a:lstStyle/>
                    <a:p>
                      <a:r>
                        <a:rPr lang="lt-LT" dirty="0" err="1" smtClean="0"/>
                        <a:t>An</a:t>
                      </a:r>
                      <a:r>
                        <a:rPr lang="lt-LT" dirty="0" smtClean="0"/>
                        <a:t>, am,</a:t>
                      </a:r>
                      <a:r>
                        <a:rPr lang="lt-LT" baseline="0" dirty="0" smtClean="0"/>
                        <a:t> </a:t>
                      </a:r>
                      <a:r>
                        <a:rPr lang="lt-LT" baseline="0" dirty="0" err="1" smtClean="0"/>
                        <a:t>en</a:t>
                      </a:r>
                      <a:r>
                        <a:rPr lang="lt-LT" baseline="0" dirty="0" smtClean="0"/>
                        <a:t>, </a:t>
                      </a:r>
                      <a:r>
                        <a:rPr lang="lt-LT" baseline="0" dirty="0" err="1" smtClean="0"/>
                        <a:t>em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err="1" smtClean="0"/>
                        <a:t>An</a:t>
                      </a:r>
                      <a:r>
                        <a:rPr lang="lt-LT" dirty="0" smtClean="0"/>
                        <a:t>, am, </a:t>
                      </a:r>
                      <a:r>
                        <a:rPr lang="lt-LT" dirty="0" err="1" smtClean="0"/>
                        <a:t>en</a:t>
                      </a:r>
                      <a:r>
                        <a:rPr lang="lt-LT" dirty="0" smtClean="0"/>
                        <a:t>, </a:t>
                      </a:r>
                      <a:r>
                        <a:rPr lang="lt-LT" dirty="0" err="1" smtClean="0"/>
                        <a:t>em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err="1" smtClean="0"/>
                        <a:t>Un</a:t>
                      </a:r>
                      <a:r>
                        <a:rPr lang="lt-LT" dirty="0" smtClean="0"/>
                        <a:t>, </a:t>
                      </a:r>
                      <a:r>
                        <a:rPr lang="lt-LT" dirty="0" err="1" smtClean="0"/>
                        <a:t>um</a:t>
                      </a:r>
                      <a:r>
                        <a:rPr lang="lt-LT" dirty="0" smtClean="0"/>
                        <a:t>, </a:t>
                      </a:r>
                      <a:r>
                        <a:rPr lang="lt-LT" dirty="0" err="1" smtClean="0"/>
                        <a:t>in</a:t>
                      </a:r>
                      <a:r>
                        <a:rPr lang="lt-LT" dirty="0" smtClean="0"/>
                        <a:t>, </a:t>
                      </a:r>
                      <a:r>
                        <a:rPr lang="lt-LT" dirty="0" err="1" smtClean="0"/>
                        <a:t>im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err="1" smtClean="0"/>
                        <a:t>An</a:t>
                      </a:r>
                      <a:r>
                        <a:rPr lang="lt-LT" dirty="0" smtClean="0"/>
                        <a:t>, am, </a:t>
                      </a:r>
                      <a:r>
                        <a:rPr lang="lt-LT" dirty="0" err="1" smtClean="0"/>
                        <a:t>en</a:t>
                      </a:r>
                      <a:r>
                        <a:rPr lang="lt-LT" dirty="0" smtClean="0"/>
                        <a:t>, </a:t>
                      </a:r>
                      <a:r>
                        <a:rPr lang="lt-LT" dirty="0" err="1" smtClean="0"/>
                        <a:t>em</a:t>
                      </a:r>
                      <a:endParaRPr lang="lt-LT" dirty="0"/>
                    </a:p>
                  </a:txBody>
                  <a:tcPr/>
                </a:tc>
              </a:tr>
              <a:tr h="483142">
                <a:tc>
                  <a:txBody>
                    <a:bodyPr/>
                    <a:lstStyle/>
                    <a:p>
                      <a:r>
                        <a:rPr lang="lt-LT" dirty="0" err="1" smtClean="0"/>
                        <a:t>Ą,ę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Ų, į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Ų, į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err="1" smtClean="0"/>
                        <a:t>Ą,ę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01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Vakarų aukštaičiai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2400" dirty="0"/>
              <a:t>Vakarų aukštaičiai (Kauno, Marijampolės, Vilkaviškio, Šakių, Šiaulių r.) dvigarsius </a:t>
            </a:r>
            <a:r>
              <a:rPr lang="lt-LT" sz="2400" i="1" dirty="0" err="1"/>
              <a:t>an</a:t>
            </a:r>
            <a:r>
              <a:rPr lang="lt-LT" sz="2400" i="1" dirty="0"/>
              <a:t>, am, </a:t>
            </a:r>
            <a:r>
              <a:rPr lang="lt-LT" sz="2400" i="1" dirty="0" err="1"/>
              <a:t>en</a:t>
            </a:r>
            <a:r>
              <a:rPr lang="lt-LT" sz="2400" i="1" dirty="0"/>
              <a:t>, </a:t>
            </a:r>
            <a:r>
              <a:rPr lang="lt-LT" sz="2400" i="1" dirty="0" err="1"/>
              <a:t>em</a:t>
            </a:r>
            <a:r>
              <a:rPr lang="lt-LT" sz="2400" i="1" dirty="0"/>
              <a:t> </a:t>
            </a:r>
            <a:r>
              <a:rPr lang="lt-LT" sz="2400" dirty="0"/>
              <a:t>ir balsius </a:t>
            </a:r>
            <a:r>
              <a:rPr lang="lt-LT" sz="2400" i="1" dirty="0"/>
              <a:t>ą, ę </a:t>
            </a:r>
            <a:r>
              <a:rPr lang="lt-LT" sz="2400" dirty="0"/>
              <a:t>išlaiko ir taria kaip bendrinėje </a:t>
            </a:r>
            <a:r>
              <a:rPr lang="lt-LT" sz="2400" dirty="0" smtClean="0"/>
              <a:t>kalboje: </a:t>
            </a:r>
            <a:r>
              <a:rPr lang="lt-LT" sz="2400" i="1" dirty="0" smtClean="0"/>
              <a:t>ranka</a:t>
            </a:r>
            <a:r>
              <a:rPr lang="lt-LT" sz="2400" i="1" dirty="0"/>
              <a:t>, žąsis</a:t>
            </a:r>
            <a:r>
              <a:rPr lang="lt-LT" sz="2400" i="1" dirty="0" smtClean="0"/>
              <a:t>.</a:t>
            </a:r>
          </a:p>
          <a:p>
            <a:endParaRPr lang="lt-LT" sz="2400" i="1" dirty="0" smtClean="0"/>
          </a:p>
          <a:p>
            <a:r>
              <a:rPr lang="lt-LT" sz="2400" dirty="0" smtClean="0"/>
              <a:t>Vakarų </a:t>
            </a:r>
            <a:r>
              <a:rPr lang="lt-LT" sz="2400" dirty="0"/>
              <a:t>aukštaičiai turi dvi </a:t>
            </a:r>
            <a:r>
              <a:rPr lang="lt-LT" sz="2400" dirty="0" smtClean="0"/>
              <a:t>šnektas: </a:t>
            </a:r>
          </a:p>
          <a:p>
            <a:pPr marL="868680" lvl="1" indent="-457200">
              <a:buFont typeface="+mj-lt"/>
              <a:buAutoNum type="arabicPeriod"/>
            </a:pPr>
            <a:r>
              <a:rPr lang="lt-LT" sz="2400" dirty="0" smtClean="0"/>
              <a:t>kauniškių,</a:t>
            </a:r>
          </a:p>
          <a:p>
            <a:pPr marL="868680" lvl="1" indent="-457200">
              <a:buFont typeface="+mj-lt"/>
              <a:buAutoNum type="arabicPeriod"/>
            </a:pPr>
            <a:r>
              <a:rPr lang="lt-LT" sz="2400" dirty="0" err="1"/>
              <a:t>šiauliškių</a:t>
            </a:r>
            <a:r>
              <a:rPr lang="lt-LT" sz="2400" dirty="0"/>
              <a:t>. </a:t>
            </a:r>
            <a:r>
              <a:rPr lang="lt-LT" sz="2400" dirty="0" smtClean="0"/>
              <a:t/>
            </a:r>
            <a:br>
              <a:rPr lang="lt-LT" sz="2400" dirty="0" smtClean="0"/>
            </a:br>
            <a:endParaRPr lang="lt-LT" sz="2400" dirty="0"/>
          </a:p>
          <a:p>
            <a:pPr marL="114300" indent="0">
              <a:buNone/>
            </a:pP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6313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Vakarų aukštaičių šnektos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700808"/>
            <a:ext cx="7859216" cy="4536504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lt-LT" sz="2400" b="1" dirty="0" smtClean="0"/>
              <a:t>Kauniškiai: </a:t>
            </a:r>
          </a:p>
          <a:p>
            <a:r>
              <a:rPr lang="lt-LT" sz="2400" dirty="0" smtClean="0"/>
              <a:t>Skiria </a:t>
            </a:r>
            <a:r>
              <a:rPr lang="lt-LT" sz="2400" dirty="0"/>
              <a:t>ilguosius ir trumpuosius balsius ir išlaiko kirčio </a:t>
            </a:r>
            <a:r>
              <a:rPr lang="lt-LT" sz="2400" dirty="0" smtClean="0"/>
              <a:t>vietą; </a:t>
            </a:r>
          </a:p>
          <a:p>
            <a:r>
              <a:rPr lang="lt-LT" sz="2400" dirty="0"/>
              <a:t>G</a:t>
            </a:r>
            <a:r>
              <a:rPr lang="lt-LT" sz="2400" dirty="0" smtClean="0"/>
              <a:t>ausi įvardžiuotinių įvardžių paradigma (jajam/</a:t>
            </a:r>
            <a:r>
              <a:rPr lang="lt-LT" sz="2400" dirty="0" err="1" smtClean="0"/>
              <a:t>jamjam</a:t>
            </a:r>
            <a:r>
              <a:rPr lang="lt-LT" sz="2400" dirty="0" smtClean="0"/>
              <a:t>, josios); </a:t>
            </a:r>
          </a:p>
          <a:p>
            <a:r>
              <a:rPr lang="lt-LT" sz="2400" dirty="0" smtClean="0"/>
              <a:t>Dalyje šnektos išlaikyta veiksmažodžių dviskaita (mudu </a:t>
            </a:r>
            <a:r>
              <a:rPr lang="lt-LT" sz="2400" dirty="0" err="1" smtClean="0"/>
              <a:t>dirbova</a:t>
            </a:r>
            <a:r>
              <a:rPr lang="lt-LT" sz="2400" dirty="0" smtClean="0"/>
              <a:t>, judu </a:t>
            </a:r>
            <a:r>
              <a:rPr lang="lt-LT" sz="2400" dirty="0" err="1" smtClean="0"/>
              <a:t>dirbsita</a:t>
            </a:r>
            <a:r>
              <a:rPr lang="lt-LT" sz="2400" dirty="0" smtClean="0"/>
              <a:t>).</a:t>
            </a:r>
          </a:p>
          <a:p>
            <a:pPr marL="114300" indent="0">
              <a:buNone/>
            </a:pPr>
            <a:endParaRPr lang="lt-LT" sz="2400" dirty="0" smtClean="0"/>
          </a:p>
          <a:p>
            <a:pPr marL="114300" indent="0">
              <a:buNone/>
            </a:pPr>
            <a:r>
              <a:rPr lang="lt-LT" sz="2400" b="1" dirty="0" err="1" smtClean="0"/>
              <a:t>Šiauliškiai</a:t>
            </a:r>
            <a:r>
              <a:rPr lang="lt-LT" sz="2400" b="1" dirty="0" smtClean="0"/>
              <a:t>:</a:t>
            </a:r>
          </a:p>
          <a:p>
            <a:pPr marL="114300" indent="0">
              <a:buNone/>
            </a:pPr>
            <a:r>
              <a:rPr lang="lt-LT" sz="2400" dirty="0" smtClean="0"/>
              <a:t>Trumpina nekirčiuotų skiemenų ilguosius balsius (tilėja „tylėjo“, vagis „vagys“);</a:t>
            </a:r>
          </a:p>
          <a:p>
            <a:pPr marL="114300" indent="0">
              <a:buNone/>
            </a:pPr>
            <a:r>
              <a:rPr lang="lt-LT" sz="2400" dirty="0" smtClean="0"/>
              <a:t>Nuo trumpos ir (ar) tvirtagalės galūnės atitraukia kirtį. </a:t>
            </a:r>
          </a:p>
          <a:p>
            <a:pPr marL="114300" indent="0">
              <a:buNone/>
            </a:pP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95980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20000" cy="1143000"/>
          </a:xfrm>
        </p:spPr>
        <p:txBody>
          <a:bodyPr/>
          <a:lstStyle/>
          <a:p>
            <a:pPr algn="ctr"/>
            <a:r>
              <a:rPr lang="lt-LT" dirty="0" smtClean="0"/>
              <a:t>Pietų aukštaičiai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484784"/>
            <a:ext cx="7715200" cy="4853136"/>
          </a:xfrm>
        </p:spPr>
        <p:txBody>
          <a:bodyPr>
            <a:noAutofit/>
          </a:bodyPr>
          <a:lstStyle/>
          <a:p>
            <a:r>
              <a:rPr lang="lt-LT" dirty="0"/>
              <a:t>Pietų aukštaičiai (Alytaus, Druskininkų, Varėnos r.) išlaiko </a:t>
            </a:r>
            <a:r>
              <a:rPr lang="lt-LT" i="1" dirty="0" err="1"/>
              <a:t>an</a:t>
            </a:r>
            <a:r>
              <a:rPr lang="lt-LT" i="1" dirty="0"/>
              <a:t>, am, </a:t>
            </a:r>
            <a:r>
              <a:rPr lang="lt-LT" i="1" dirty="0" err="1"/>
              <a:t>en</a:t>
            </a:r>
            <a:r>
              <a:rPr lang="lt-LT" i="1" dirty="0"/>
              <a:t>, </a:t>
            </a:r>
            <a:r>
              <a:rPr lang="lt-LT" i="1" dirty="0" err="1"/>
              <a:t>em</a:t>
            </a:r>
            <a:r>
              <a:rPr lang="lt-LT" i="1" dirty="0"/>
              <a:t>, </a:t>
            </a:r>
            <a:r>
              <a:rPr lang="lt-LT" dirty="0"/>
              <a:t>bet </a:t>
            </a:r>
            <a:r>
              <a:rPr lang="lt-LT" i="1" dirty="0"/>
              <a:t>ą, ę </a:t>
            </a:r>
            <a:r>
              <a:rPr lang="lt-LT" dirty="0"/>
              <a:t>verčia </a:t>
            </a:r>
            <a:r>
              <a:rPr lang="lt-LT" i="1" dirty="0"/>
              <a:t>ū, y: </a:t>
            </a:r>
            <a:r>
              <a:rPr lang="lt-LT" dirty="0"/>
              <a:t>jie sako </a:t>
            </a:r>
            <a:r>
              <a:rPr lang="lt-LT" i="1" dirty="0"/>
              <a:t>ranka, </a:t>
            </a:r>
            <a:r>
              <a:rPr lang="lt-LT" i="1" dirty="0" err="1"/>
              <a:t>žūsis</a:t>
            </a:r>
            <a:r>
              <a:rPr lang="lt-LT" i="1" dirty="0"/>
              <a:t>.</a:t>
            </a:r>
            <a:r>
              <a:rPr lang="lt-LT" dirty="0"/>
              <a:t> </a:t>
            </a:r>
            <a:endParaRPr lang="lt-LT" dirty="0" smtClean="0"/>
          </a:p>
          <a:p>
            <a:endParaRPr lang="lt-LT" dirty="0"/>
          </a:p>
          <a:p>
            <a:r>
              <a:rPr lang="lt-LT" dirty="0" smtClean="0"/>
              <a:t>Neskirstomi į šnektas.</a:t>
            </a:r>
          </a:p>
          <a:p>
            <a:endParaRPr lang="lt-LT" dirty="0"/>
          </a:p>
          <a:p>
            <a:r>
              <a:rPr lang="lt-LT" dirty="0"/>
              <a:t>Dzūkuojama: </a:t>
            </a:r>
            <a:br>
              <a:rPr lang="lt-LT" dirty="0"/>
            </a:br>
            <a:r>
              <a:rPr lang="lt-LT" dirty="0"/>
              <a:t>1) priebalsiai </a:t>
            </a:r>
            <a:r>
              <a:rPr lang="lt-LT" dirty="0" err="1"/>
              <a:t>t,d</a:t>
            </a:r>
            <a:r>
              <a:rPr lang="lt-LT" dirty="0"/>
              <a:t> ir samplaikos </a:t>
            </a:r>
            <a:r>
              <a:rPr lang="lt-LT" dirty="0" err="1"/>
              <a:t>tv</a:t>
            </a:r>
            <a:r>
              <a:rPr lang="lt-LT" dirty="0"/>
              <a:t>, </a:t>
            </a:r>
            <a:r>
              <a:rPr lang="lt-LT" dirty="0" err="1"/>
              <a:t>dv</a:t>
            </a:r>
            <a:r>
              <a:rPr lang="lt-LT" dirty="0"/>
              <a:t> prieš i, y, į, </a:t>
            </a:r>
            <a:r>
              <a:rPr lang="lt-LT" dirty="0" err="1"/>
              <a:t>ie</a:t>
            </a:r>
            <a:r>
              <a:rPr lang="lt-LT" dirty="0"/>
              <a:t> virsta </a:t>
            </a:r>
            <a:r>
              <a:rPr lang="lt-LT" dirty="0" err="1"/>
              <a:t>c,dz</a:t>
            </a:r>
            <a:r>
              <a:rPr lang="lt-LT" dirty="0"/>
              <a:t>.</a:t>
            </a:r>
            <a:br>
              <a:rPr lang="lt-LT" dirty="0"/>
            </a:br>
            <a:r>
              <a:rPr lang="lt-LT" dirty="0" err="1"/>
              <a:t>Pvz</a:t>
            </a:r>
            <a:r>
              <a:rPr lang="lt-LT" dirty="0"/>
              <a:t>: </a:t>
            </a:r>
            <a:r>
              <a:rPr lang="lt-LT" dirty="0" err="1"/>
              <a:t>ciesus</a:t>
            </a:r>
            <a:r>
              <a:rPr lang="lt-LT" dirty="0"/>
              <a:t> „tiesus“, </a:t>
            </a:r>
            <a:r>
              <a:rPr lang="lt-LT" dirty="0" err="1"/>
              <a:t>kecvirtas</a:t>
            </a:r>
            <a:r>
              <a:rPr lang="lt-LT" dirty="0"/>
              <a:t> „ketvirtas</a:t>
            </a:r>
            <a:r>
              <a:rPr lang="lt-LT" dirty="0" smtClean="0"/>
              <a:t>“.</a:t>
            </a:r>
            <a:br>
              <a:rPr lang="lt-LT" dirty="0" smtClean="0"/>
            </a:br>
            <a:r>
              <a:rPr lang="lt-LT" dirty="0" smtClean="0"/>
              <a:t>2</a:t>
            </a:r>
            <a:r>
              <a:rPr lang="lt-LT" dirty="0"/>
              <a:t>) č, </a:t>
            </a:r>
            <a:r>
              <a:rPr lang="lt-LT" dirty="0" err="1"/>
              <a:t>dž</a:t>
            </a:r>
            <a:r>
              <a:rPr lang="lt-LT" dirty="0"/>
              <a:t> virsta c, </a:t>
            </a:r>
            <a:r>
              <a:rPr lang="lt-LT" dirty="0" err="1" smtClean="0"/>
              <a:t>dz</a:t>
            </a:r>
            <a:r>
              <a:rPr lang="lt-LT" dirty="0" smtClean="0"/>
              <a:t>. </a:t>
            </a:r>
            <a:br>
              <a:rPr lang="lt-LT" dirty="0" smtClean="0"/>
            </a:br>
            <a:r>
              <a:rPr lang="lt-LT" dirty="0" err="1" smtClean="0"/>
              <a:t>Pvz</a:t>
            </a:r>
            <a:r>
              <a:rPr lang="lt-LT" dirty="0" smtClean="0"/>
              <a:t>: </a:t>
            </a:r>
            <a:r>
              <a:rPr lang="lt-LT" dirty="0" err="1" smtClean="0"/>
              <a:t>sveciai</a:t>
            </a:r>
            <a:r>
              <a:rPr lang="lt-LT" dirty="0" smtClean="0"/>
              <a:t> „svečiai“, </a:t>
            </a:r>
            <a:r>
              <a:rPr lang="lt-LT" dirty="0" err="1" smtClean="0"/>
              <a:t>medzio</a:t>
            </a:r>
            <a:r>
              <a:rPr lang="lt-LT" dirty="0" smtClean="0"/>
              <a:t> „medžio“;</a:t>
            </a:r>
          </a:p>
          <a:p>
            <a:endParaRPr lang="lt-LT" dirty="0" smtClean="0"/>
          </a:p>
          <a:p>
            <a:r>
              <a:rPr lang="lt-LT" dirty="0" smtClean="0"/>
              <a:t>Didelėje tarmės dalyje vartojama daug kietųjų priebalsių</a:t>
            </a:r>
            <a:br>
              <a:rPr lang="lt-LT" dirty="0" smtClean="0"/>
            </a:br>
            <a:r>
              <a:rPr lang="lt-LT" dirty="0" err="1" smtClean="0"/>
              <a:t>Pvz</a:t>
            </a:r>
            <a:r>
              <a:rPr lang="lt-LT" dirty="0" smtClean="0"/>
              <a:t>: ratas „retas“, </a:t>
            </a:r>
            <a:r>
              <a:rPr lang="lt-LT" dirty="0" err="1" smtClean="0"/>
              <a:t>sanis</a:t>
            </a:r>
            <a:r>
              <a:rPr lang="lt-LT" dirty="0" smtClean="0"/>
              <a:t> „senis“</a:t>
            </a:r>
          </a:p>
          <a:p>
            <a:pPr marL="114300" indent="0">
              <a:buNone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> </a:t>
            </a:r>
            <a:br>
              <a:rPr lang="lt-LT" dirty="0"/>
            </a:b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40219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Rytų aukštaičiai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Rytų </a:t>
            </a:r>
            <a:r>
              <a:rPr lang="lt-LT" dirty="0"/>
              <a:t>aukštaičiai (Širvintų, Švenčionių, Ignalinos, Molėtų, Anykščių, Utenos, Zarasų, Rokiškio, Panevėžio r.) minėtus dvigarsius verčia </a:t>
            </a:r>
            <a:r>
              <a:rPr lang="lt-LT" i="1" dirty="0" err="1"/>
              <a:t>om</a:t>
            </a:r>
            <a:r>
              <a:rPr lang="lt-LT" i="1" dirty="0"/>
              <a:t>, </a:t>
            </a:r>
            <a:r>
              <a:rPr lang="lt-LT" i="1" dirty="0" err="1"/>
              <a:t>on</a:t>
            </a:r>
            <a:r>
              <a:rPr lang="lt-LT" i="1" dirty="0"/>
              <a:t>, </a:t>
            </a:r>
            <a:r>
              <a:rPr lang="lt-LT" i="1" dirty="0" err="1"/>
              <a:t>em</a:t>
            </a:r>
            <a:r>
              <a:rPr lang="lt-LT" i="1" dirty="0"/>
              <a:t>, </a:t>
            </a:r>
            <a:r>
              <a:rPr lang="lt-LT" i="1" dirty="0" err="1"/>
              <a:t>en</a:t>
            </a:r>
            <a:r>
              <a:rPr lang="lt-LT" i="1" dirty="0"/>
              <a:t> arba </a:t>
            </a:r>
            <a:r>
              <a:rPr lang="lt-LT" i="1" dirty="0" err="1"/>
              <a:t>um</a:t>
            </a:r>
            <a:r>
              <a:rPr lang="lt-LT" i="1" dirty="0"/>
              <a:t>, </a:t>
            </a:r>
            <a:r>
              <a:rPr lang="lt-LT" i="1" dirty="0" err="1"/>
              <a:t>un</a:t>
            </a:r>
            <a:r>
              <a:rPr lang="lt-LT" i="1" dirty="0"/>
              <a:t>, </a:t>
            </a:r>
            <a:r>
              <a:rPr lang="lt-LT" i="1" dirty="0" err="1"/>
              <a:t>im</a:t>
            </a:r>
            <a:r>
              <a:rPr lang="lt-LT" i="1" dirty="0"/>
              <a:t>, </a:t>
            </a:r>
            <a:r>
              <a:rPr lang="lt-LT" i="1" dirty="0" err="1"/>
              <a:t>in</a:t>
            </a:r>
            <a:r>
              <a:rPr lang="lt-LT" i="1" dirty="0"/>
              <a:t>: </a:t>
            </a:r>
            <a:r>
              <a:rPr lang="lt-LT" i="1" dirty="0" err="1"/>
              <a:t>ronka</a:t>
            </a:r>
            <a:r>
              <a:rPr lang="lt-LT" i="1" dirty="0"/>
              <a:t>, runka, </a:t>
            </a:r>
            <a:r>
              <a:rPr lang="lt-LT" dirty="0"/>
              <a:t>o balsius </a:t>
            </a:r>
            <a:r>
              <a:rPr lang="lt-LT" i="1" dirty="0"/>
              <a:t>ą, </a:t>
            </a:r>
            <a:r>
              <a:rPr lang="lt-LT" i="1" dirty="0" smtClean="0"/>
              <a:t>ę </a:t>
            </a:r>
            <a:r>
              <a:rPr lang="lt-LT" dirty="0" smtClean="0"/>
              <a:t>verčia</a:t>
            </a:r>
            <a:r>
              <a:rPr lang="lt-LT" dirty="0"/>
              <a:t> </a:t>
            </a:r>
            <a:r>
              <a:rPr lang="lt-LT" i="1" dirty="0"/>
              <a:t>o, e </a:t>
            </a:r>
            <a:r>
              <a:rPr lang="lt-LT" dirty="0"/>
              <a:t>arba </a:t>
            </a:r>
            <a:r>
              <a:rPr lang="lt-LT" i="1" dirty="0"/>
              <a:t>ū, y: žosis, </a:t>
            </a:r>
            <a:r>
              <a:rPr lang="lt-LT" i="1" dirty="0" err="1"/>
              <a:t>žūsis</a:t>
            </a:r>
            <a:r>
              <a:rPr lang="lt-LT" i="1" dirty="0" smtClean="0"/>
              <a:t>.</a:t>
            </a:r>
            <a:br>
              <a:rPr lang="lt-LT" i="1" dirty="0" smtClean="0"/>
            </a:br>
            <a:endParaRPr lang="lt-LT" dirty="0" smtClean="0"/>
          </a:p>
          <a:p>
            <a:r>
              <a:rPr lang="lt-LT" dirty="0" smtClean="0"/>
              <a:t>Skirstomi į šnektas:</a:t>
            </a:r>
          </a:p>
          <a:p>
            <a:pPr marL="868680" lvl="1" indent="-457200">
              <a:buFont typeface="+mj-lt"/>
              <a:buAutoNum type="arabicPeriod"/>
            </a:pPr>
            <a:r>
              <a:rPr lang="lt-LT" sz="2200" dirty="0" smtClean="0"/>
              <a:t>Vilniškiai</a:t>
            </a:r>
          </a:p>
          <a:p>
            <a:pPr marL="868680" lvl="1" indent="-457200">
              <a:buFont typeface="+mj-lt"/>
              <a:buAutoNum type="arabicPeriod"/>
            </a:pPr>
            <a:r>
              <a:rPr lang="lt-LT" sz="2200" dirty="0" smtClean="0"/>
              <a:t>Uteniškiai</a:t>
            </a:r>
          </a:p>
          <a:p>
            <a:pPr marL="868680" lvl="1" indent="-457200">
              <a:buFont typeface="+mj-lt"/>
              <a:buAutoNum type="arabicPeriod"/>
            </a:pPr>
            <a:r>
              <a:rPr lang="lt-LT" sz="2200" dirty="0" smtClean="0"/>
              <a:t>Anykštėnai</a:t>
            </a:r>
          </a:p>
          <a:p>
            <a:pPr marL="868680" lvl="1" indent="-457200">
              <a:buFont typeface="+mj-lt"/>
              <a:buAutoNum type="arabicPeriod"/>
            </a:pPr>
            <a:r>
              <a:rPr lang="lt-LT" sz="2200" dirty="0" err="1" smtClean="0"/>
              <a:t>Kupiškėnai</a:t>
            </a:r>
            <a:endParaRPr lang="lt-LT" sz="22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lt-LT" sz="2200" dirty="0" err="1" smtClean="0"/>
              <a:t>Panėvežiškiai</a:t>
            </a:r>
            <a:endParaRPr lang="lt-LT" sz="2200" dirty="0" smtClean="0"/>
          </a:p>
          <a:p>
            <a:pPr marL="868680" lvl="1" indent="-457200">
              <a:buFont typeface="+mj-lt"/>
              <a:buAutoNum type="arabicPeriod"/>
            </a:pPr>
            <a:r>
              <a:rPr lang="lt-LT" sz="2200" dirty="0" smtClean="0"/>
              <a:t>Širvintiškiai</a:t>
            </a:r>
            <a:endParaRPr lang="lt-LT" sz="2200" dirty="0"/>
          </a:p>
        </p:txBody>
      </p:sp>
    </p:spTree>
    <p:extLst>
      <p:ext uri="{BB962C8B-B14F-4D97-AF65-F5344CB8AC3E}">
        <p14:creationId xmlns:p14="http://schemas.microsoft.com/office/powerpoint/2010/main" val="362029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Rytų aukštaičių šnektos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lt-LT" b="1" dirty="0" smtClean="0"/>
              <a:t>Vilniškiai: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Kalbinės ypatybės panašios į pietų aukštaičių.</a:t>
            </a:r>
          </a:p>
          <a:p>
            <a:pPr marL="114300" indent="0">
              <a:buNone/>
            </a:pPr>
            <a:endParaRPr lang="lt-LT" dirty="0"/>
          </a:p>
          <a:p>
            <a:pPr marL="114300" indent="0">
              <a:buNone/>
            </a:pPr>
            <a:r>
              <a:rPr lang="lt-LT" b="1" dirty="0" smtClean="0"/>
              <a:t>Uteniškiai: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Vietoj nekirčiuotų ė, </a:t>
            </a:r>
            <a:r>
              <a:rPr lang="lt-LT" dirty="0" err="1" smtClean="0"/>
              <a:t>ie</a:t>
            </a:r>
            <a:r>
              <a:rPr lang="lt-LT" dirty="0" smtClean="0"/>
              <a:t> taria pusilgį e  (</a:t>
            </a:r>
            <a:r>
              <a:rPr lang="lt-LT" dirty="0" err="1" smtClean="0"/>
              <a:t>tevelį</a:t>
            </a:r>
            <a:r>
              <a:rPr lang="lt-LT" dirty="0" smtClean="0"/>
              <a:t> „tėvelį, </a:t>
            </a:r>
            <a:r>
              <a:rPr lang="lt-LT" dirty="0" err="1" smtClean="0"/>
              <a:t>penelys</a:t>
            </a:r>
            <a:r>
              <a:rPr lang="lt-LT" dirty="0" smtClean="0"/>
              <a:t> „pienelis“)</a:t>
            </a:r>
          </a:p>
          <a:p>
            <a:pPr marL="114300" indent="0">
              <a:buNone/>
            </a:pPr>
            <a:r>
              <a:rPr lang="lt-LT" dirty="0" smtClean="0"/>
              <a:t>Vietoj </a:t>
            </a:r>
            <a:r>
              <a:rPr lang="lt-LT" dirty="0" err="1" smtClean="0"/>
              <a:t>uo</a:t>
            </a:r>
            <a:r>
              <a:rPr lang="lt-LT" dirty="0" smtClean="0"/>
              <a:t> ir balsio o vartoja pusilgį arba ilgą a (</a:t>
            </a:r>
            <a:r>
              <a:rPr lang="lt-LT" dirty="0" err="1" smtClean="0"/>
              <a:t>abalys</a:t>
            </a:r>
            <a:r>
              <a:rPr lang="lt-LT" dirty="0" smtClean="0"/>
              <a:t> „ obuolys“, salai „suolai“)</a:t>
            </a:r>
          </a:p>
          <a:p>
            <a:pPr marL="114300" indent="0">
              <a:buNone/>
            </a:pPr>
            <a:endParaRPr lang="lt-LT" dirty="0"/>
          </a:p>
          <a:p>
            <a:pPr marL="114300" indent="0">
              <a:buNone/>
            </a:pPr>
            <a:r>
              <a:rPr lang="lt-LT" b="1" dirty="0" err="1" smtClean="0"/>
              <a:t>Kupiškėnai</a:t>
            </a:r>
            <a:r>
              <a:rPr lang="lt-LT" b="1" dirty="0" smtClean="0"/>
              <a:t>: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Kirčiuotas </a:t>
            </a:r>
            <a:r>
              <a:rPr lang="lt-LT" dirty="0" err="1" smtClean="0"/>
              <a:t>negalūninis</a:t>
            </a:r>
            <a:r>
              <a:rPr lang="lt-LT" dirty="0" smtClean="0"/>
              <a:t>  balsis a verčiamas o (</a:t>
            </a:r>
            <a:r>
              <a:rPr lang="lt-LT" dirty="0" err="1" smtClean="0"/>
              <a:t>kolnas</a:t>
            </a:r>
            <a:r>
              <a:rPr lang="lt-LT" dirty="0" smtClean="0"/>
              <a:t> „kalnas“);</a:t>
            </a:r>
            <a:br>
              <a:rPr lang="lt-LT" dirty="0" smtClean="0"/>
            </a:br>
            <a:r>
              <a:rPr lang="lt-LT" dirty="0" smtClean="0"/>
              <a:t>Žodžio gale ir prieš kietąjį priebalsį balsiai e, ė verčiami a (</a:t>
            </a:r>
            <a:r>
              <a:rPr lang="lt-LT" dirty="0" err="1" smtClean="0"/>
              <a:t>dada</a:t>
            </a:r>
            <a:r>
              <a:rPr lang="lt-LT" dirty="0" smtClean="0"/>
              <a:t> „dėdė“, naša „neša“)</a:t>
            </a:r>
            <a:br>
              <a:rPr lang="lt-LT" dirty="0" smtClean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7629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Rytų aukštaičių šnektos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lt-LT" b="1" dirty="0" err="1" smtClean="0"/>
              <a:t>Panevėžiškiai</a:t>
            </a:r>
            <a:r>
              <a:rPr lang="lt-LT" b="1" dirty="0" smtClean="0"/>
              <a:t>:</a:t>
            </a:r>
          </a:p>
          <a:p>
            <a:r>
              <a:rPr lang="lt-LT" dirty="0"/>
              <a:t>Dėl priegaidės, gretimų garsų poveikio, žodžio padėties sakinyje </a:t>
            </a:r>
            <a:r>
              <a:rPr lang="lt-LT" dirty="0" err="1"/>
              <a:t>an</a:t>
            </a:r>
            <a:r>
              <a:rPr lang="lt-LT" dirty="0"/>
              <a:t>, am, </a:t>
            </a:r>
            <a:r>
              <a:rPr lang="lt-LT" dirty="0" err="1"/>
              <a:t>en</a:t>
            </a:r>
            <a:r>
              <a:rPr lang="lt-LT" dirty="0"/>
              <a:t>, </a:t>
            </a:r>
            <a:r>
              <a:rPr lang="lt-LT" dirty="0" err="1"/>
              <a:t>em</a:t>
            </a:r>
            <a:r>
              <a:rPr lang="lt-LT" dirty="0"/>
              <a:t> ir ą, ę virsta </a:t>
            </a:r>
            <a:r>
              <a:rPr lang="lt-LT" dirty="0" err="1"/>
              <a:t>un</a:t>
            </a:r>
            <a:r>
              <a:rPr lang="lt-LT" dirty="0"/>
              <a:t>, </a:t>
            </a:r>
            <a:r>
              <a:rPr lang="lt-LT" dirty="0" err="1"/>
              <a:t>um</a:t>
            </a:r>
            <a:r>
              <a:rPr lang="lt-LT" dirty="0"/>
              <a:t>, </a:t>
            </a:r>
            <a:r>
              <a:rPr lang="lt-LT" dirty="0" err="1"/>
              <a:t>in</a:t>
            </a:r>
            <a:r>
              <a:rPr lang="lt-LT" dirty="0"/>
              <a:t>, </a:t>
            </a:r>
            <a:r>
              <a:rPr lang="lt-LT" dirty="0" err="1"/>
              <a:t>im</a:t>
            </a:r>
            <a:r>
              <a:rPr lang="lt-LT" dirty="0"/>
              <a:t>/</a:t>
            </a:r>
            <a:r>
              <a:rPr lang="lt-LT" dirty="0" err="1"/>
              <a:t>on</a:t>
            </a:r>
            <a:r>
              <a:rPr lang="lt-LT" dirty="0"/>
              <a:t>, </a:t>
            </a:r>
            <a:r>
              <a:rPr lang="lt-LT" dirty="0" err="1"/>
              <a:t>om</a:t>
            </a:r>
            <a:r>
              <a:rPr lang="lt-LT" dirty="0"/>
              <a:t>, </a:t>
            </a:r>
            <a:r>
              <a:rPr lang="lt-LT" dirty="0" err="1"/>
              <a:t>ėn</a:t>
            </a:r>
            <a:r>
              <a:rPr lang="lt-LT" dirty="0"/>
              <a:t>, </a:t>
            </a:r>
            <a:r>
              <a:rPr lang="lt-LT" dirty="0" err="1"/>
              <a:t>ėm</a:t>
            </a:r>
            <a:r>
              <a:rPr lang="lt-LT" dirty="0"/>
              <a:t> ir ų, į/o, ė</a:t>
            </a:r>
            <a:r>
              <a:rPr lang="lt-LT" dirty="0" smtClean="0"/>
              <a:t>;</a:t>
            </a:r>
          </a:p>
          <a:p>
            <a:r>
              <a:rPr lang="lt-LT" dirty="0"/>
              <a:t>Šiaurėje trumpieji balsiai a, e, u, i beveik arba visai netariami (vargs „vargas“);</a:t>
            </a:r>
          </a:p>
          <a:p>
            <a:r>
              <a:rPr lang="lt-LT" dirty="0"/>
              <a:t>Pietuose po kietojo priebalsio vartojamas balsis u (segu „sega“), o po minkštojo  - i (</a:t>
            </a:r>
            <a:r>
              <a:rPr lang="lt-LT" dirty="0" err="1"/>
              <a:t>vėjis</a:t>
            </a:r>
            <a:r>
              <a:rPr lang="lt-LT" dirty="0"/>
              <a:t> „vėjas</a:t>
            </a:r>
            <a:r>
              <a:rPr lang="lt-LT" dirty="0" smtClean="0"/>
              <a:t>“)</a:t>
            </a:r>
          </a:p>
          <a:p>
            <a:pPr marL="114300" indent="0">
              <a:buNone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</a:t>
            </a:r>
            <a:r>
              <a:rPr lang="lt-LT" b="1" dirty="0" smtClean="0"/>
              <a:t>Širvintiškiai: </a:t>
            </a:r>
          </a:p>
          <a:p>
            <a:r>
              <a:rPr lang="lt-LT" dirty="0" smtClean="0"/>
              <a:t>Mažiau nei </a:t>
            </a:r>
            <a:r>
              <a:rPr lang="lt-LT" dirty="0" err="1" smtClean="0"/>
              <a:t>panėvežiškių</a:t>
            </a:r>
            <a:r>
              <a:rPr lang="lt-LT" dirty="0" smtClean="0"/>
              <a:t> šnektoje trumpina galūnės, balsiai nesuplakami.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0045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Informacijos 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Lietuvių kalbos vadovėlis 10 klasei.</a:t>
            </a:r>
          </a:p>
          <a:p>
            <a:r>
              <a:rPr lang="lt-LT" dirty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lt.wikipedia.org/wiki/Auk%C5%A1tai%C4%8Di%C5%B3_tarm%C4%97</a:t>
            </a:r>
            <a:endParaRPr lang="lt-LT" dirty="0" smtClean="0"/>
          </a:p>
          <a:p>
            <a:r>
              <a:rPr lang="lt-LT" dirty="0">
                <a:hlinkClick r:id="rId3"/>
              </a:rPr>
              <a:t>http://</a:t>
            </a:r>
            <a:r>
              <a:rPr lang="lt-LT" dirty="0" smtClean="0">
                <a:hlinkClick r:id="rId3"/>
              </a:rPr>
              <a:t>ualgiman.dtiltas.lt/lietuviu_kalbos_tarmes.html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Aukštaičių pasaka</a:t>
            </a:r>
            <a:br>
              <a:rPr lang="lt-LT" dirty="0" smtClean="0"/>
            </a:br>
            <a:r>
              <a:rPr lang="lt-LT" dirty="0">
                <a:hlinkClick r:id="rId4"/>
              </a:rPr>
              <a:t>http://www.youtube.com/watch?v=AIkvWnoFaKY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829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7620000" cy="1143000"/>
          </a:xfrm>
        </p:spPr>
        <p:txBody>
          <a:bodyPr/>
          <a:lstStyle/>
          <a:p>
            <a:pPr algn="ctr"/>
            <a:r>
              <a:rPr lang="lt-LT" dirty="0" smtClean="0"/>
              <a:t>Ačiū už dėmesį!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1460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etimuma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etimumas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259</TotalTime>
  <Words>333</Words>
  <Application>Microsoft Office PowerPoint</Application>
  <PresentationFormat>Demonstracija ekrane (4:3)</PresentationFormat>
  <Paragraphs>78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Gretimumas</vt:lpstr>
      <vt:lpstr> Aukštaičių tarmė                  Kaltinėnai 2013</vt:lpstr>
      <vt:lpstr>Tikslai ir uždaviniai</vt:lpstr>
      <vt:lpstr>Aukštaičių tarmė</vt:lpstr>
      <vt:lpstr>Aukštaičių tarmės skirstymas</vt:lpstr>
      <vt:lpstr>Vakarų aukštaičiai</vt:lpstr>
      <vt:lpstr>Vakarų aukštaičių šnektos</vt:lpstr>
      <vt:lpstr>Pietų aukštaičiai</vt:lpstr>
      <vt:lpstr>Rytų aukštaičiai</vt:lpstr>
      <vt:lpstr>Rytų aukštaičių šnektos</vt:lpstr>
      <vt:lpstr>Rytų aukštaičių šnektos</vt:lpstr>
      <vt:lpstr>Informacijos šaltiniai</vt:lpstr>
      <vt:lpstr>Ačiū už dėmesį!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Aukštaičių tarmė                  Kaltinėnai 2013</dc:title>
  <dc:creator>Aurelija</dc:creator>
  <cp:lastModifiedBy>Aurelija</cp:lastModifiedBy>
  <cp:revision>17</cp:revision>
  <dcterms:created xsi:type="dcterms:W3CDTF">2013-11-03T16:42:15Z</dcterms:created>
  <dcterms:modified xsi:type="dcterms:W3CDTF">2013-11-04T19:22:33Z</dcterms:modified>
</cp:coreProperties>
</file>