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slides/slide8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57" r:id="rId4"/>
    <p:sldId id="261" r:id="rId5"/>
    <p:sldId id="262" r:id="rId6"/>
    <p:sldId id="264" r:id="rId7"/>
    <p:sldId id="268" r:id="rId8"/>
    <p:sldId id="266" r:id="rId9"/>
    <p:sldId id="269" r:id="rId10"/>
    <p:sldId id="265" r:id="rId11"/>
    <p:sldId id="263" r:id="rId12"/>
    <p:sldId id="271" r:id="rId13"/>
    <p:sldId id="270" r:id="rId14"/>
    <p:sldId id="267" r:id="rId15"/>
    <p:sldId id="272" r:id="rId16"/>
    <p:sldId id="274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9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D6A95-6244-448A-85F3-DBC96789B219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97C6A-3CF7-49F8-BCC8-73C519606A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D6A95-6244-448A-85F3-DBC96789B219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97C6A-3CF7-49F8-BCC8-73C519606A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D6A95-6244-448A-85F3-DBC96789B219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97C6A-3CF7-49F8-BCC8-73C519606A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D6A95-6244-448A-85F3-DBC96789B219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97C6A-3CF7-49F8-BCC8-73C519606A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D6A95-6244-448A-85F3-DBC96789B219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97C6A-3CF7-49F8-BCC8-73C519606A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D6A95-6244-448A-85F3-DBC96789B219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97C6A-3CF7-49F8-BCC8-73C519606A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D6A95-6244-448A-85F3-DBC96789B219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97C6A-3CF7-49F8-BCC8-73C519606A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D6A95-6244-448A-85F3-DBC96789B219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97C6A-3CF7-49F8-BCC8-73C519606A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D6A95-6244-448A-85F3-DBC96789B219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97C6A-3CF7-49F8-BCC8-73C519606A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D6A95-6244-448A-85F3-DBC96789B219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97C6A-3CF7-49F8-BCC8-73C519606A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D6A95-6244-448A-85F3-DBC96789B219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97C6A-3CF7-49F8-BCC8-73C519606A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D6A95-6244-448A-85F3-DBC96789B219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97C6A-3CF7-49F8-BCC8-73C519606A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Greek Drama and </a:t>
            </a:r>
            <a:r>
              <a:rPr lang="en-US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Antigone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Review </a:t>
            </a: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the Test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You will be separated into two teams.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Team </a:t>
            </a:r>
            <a:r>
              <a:rPr lang="en-US" b="1" dirty="0" err="1" smtClean="0">
                <a:solidFill>
                  <a:schemeClr val="tx1"/>
                </a:solidFill>
              </a:rPr>
              <a:t>Eteocles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&amp;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Team </a:t>
            </a:r>
            <a:r>
              <a:rPr lang="en-US" b="1" dirty="0" err="1" smtClean="0">
                <a:solidFill>
                  <a:schemeClr val="tx1"/>
                </a:solidFill>
              </a:rPr>
              <a:t>Polyneices</a:t>
            </a:r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0"/>
            <a:ext cx="59436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3124200"/>
            <a:ext cx="7543800" cy="35814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winner will receive a special treat! </a:t>
            </a:r>
          </a:p>
          <a:p>
            <a:r>
              <a:rPr lang="en-US" dirty="0" smtClean="0"/>
              <a:t>Fill out your study guide and turn it in with your test for </a:t>
            </a:r>
            <a:r>
              <a:rPr lang="en-US" u="sng" dirty="0" smtClean="0"/>
              <a:t>15 extra credit points</a:t>
            </a:r>
            <a:r>
              <a:rPr lang="en-US" dirty="0" smtClean="0"/>
              <a:t>!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What did the chorus do in Greek theater?</a:t>
            </a:r>
          </a:p>
          <a:p>
            <a:pPr>
              <a:buNone/>
            </a:pPr>
            <a:r>
              <a:rPr lang="en-US" dirty="0" smtClean="0"/>
              <a:t>   a. sing and chant</a:t>
            </a:r>
          </a:p>
          <a:p>
            <a:pPr>
              <a:buNone/>
            </a:pPr>
            <a:r>
              <a:rPr lang="en-US" dirty="0" smtClean="0"/>
              <a:t>   b. sum up the action after every scene</a:t>
            </a:r>
          </a:p>
          <a:p>
            <a:pPr>
              <a:buNone/>
            </a:pPr>
            <a:r>
              <a:rPr lang="en-US" dirty="0" smtClean="0"/>
              <a:t>   c. say out loud what the audience should be thinking</a:t>
            </a:r>
          </a:p>
          <a:p>
            <a:pPr>
              <a:buNone/>
            </a:pPr>
            <a:r>
              <a:rPr lang="en-US" dirty="0" smtClean="0"/>
              <a:t>   d. all of the above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>
            <a:normAutofit fontScale="92500" lnSpcReduction="2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The Answer: D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All of the above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The chorus sang and chanted, summed up the action, and said what the audience should be thinking.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The stage in an ancient Greek theater was called the:</a:t>
            </a:r>
          </a:p>
          <a:p>
            <a:pPr>
              <a:buNone/>
            </a:pPr>
            <a:r>
              <a:rPr lang="en-US" b="1" dirty="0" smtClean="0"/>
              <a:t>      A. </a:t>
            </a:r>
            <a:r>
              <a:rPr lang="en-US" b="1" dirty="0" err="1" smtClean="0"/>
              <a:t>parados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      B. ode</a:t>
            </a:r>
          </a:p>
          <a:p>
            <a:pPr>
              <a:buNone/>
            </a:pPr>
            <a:r>
              <a:rPr lang="en-US" b="1" dirty="0" smtClean="0"/>
              <a:t>      C. orchestra</a:t>
            </a:r>
          </a:p>
          <a:p>
            <a:pPr>
              <a:buNone/>
            </a:pPr>
            <a:r>
              <a:rPr lang="en-US" b="1" dirty="0" smtClean="0"/>
              <a:t>      D. </a:t>
            </a:r>
            <a:r>
              <a:rPr lang="en-US" b="1" dirty="0" err="1" smtClean="0"/>
              <a:t>skene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2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The Answer: C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The Orchestra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b="1" dirty="0" smtClean="0"/>
              <a:t>How many actors performed on stage in Classical Dramas?</a:t>
            </a:r>
          </a:p>
          <a:p>
            <a:r>
              <a:rPr lang="en-US" b="1" dirty="0" smtClean="0"/>
              <a:t>A. 1</a:t>
            </a:r>
          </a:p>
          <a:p>
            <a:r>
              <a:rPr lang="en-US" b="1" dirty="0" smtClean="0"/>
              <a:t>B. 3</a:t>
            </a:r>
          </a:p>
          <a:p>
            <a:r>
              <a:rPr lang="en-US" b="1" dirty="0" smtClean="0"/>
              <a:t>C. 4 or 5</a:t>
            </a:r>
          </a:p>
          <a:p>
            <a:r>
              <a:rPr lang="en-US" b="1" dirty="0" smtClean="0"/>
              <a:t>D. as many as needed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3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The Answer: B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dirty="0" smtClean="0"/>
              <a:t>Greek theater was invented during festivals honoring which god?</a:t>
            </a:r>
          </a:p>
          <a:p>
            <a:r>
              <a:rPr lang="en-US" dirty="0" smtClean="0"/>
              <a:t>A. Aphrodite</a:t>
            </a:r>
          </a:p>
          <a:p>
            <a:r>
              <a:rPr lang="en-US" dirty="0" smtClean="0"/>
              <a:t>B. Zeus</a:t>
            </a:r>
          </a:p>
          <a:p>
            <a:r>
              <a:rPr lang="en-US" dirty="0" smtClean="0"/>
              <a:t>C. Persephone</a:t>
            </a:r>
          </a:p>
          <a:p>
            <a:r>
              <a:rPr lang="en-US" dirty="0" smtClean="0"/>
              <a:t>D. Dionysus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4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The answer is D: 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Dionysus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b="1" dirty="0" smtClean="0"/>
              <a:t>What could the Choragus do that the other Chorus members couldn’t?</a:t>
            </a:r>
          </a:p>
          <a:p>
            <a:pPr>
              <a:buNone/>
            </a:pPr>
            <a:r>
              <a:rPr lang="en-US" b="1" dirty="0" smtClean="0"/>
              <a:t>    A. wear a mask</a:t>
            </a:r>
          </a:p>
          <a:p>
            <a:pPr>
              <a:buNone/>
            </a:pPr>
            <a:r>
              <a:rPr lang="en-US" b="1" dirty="0" smtClean="0"/>
              <a:t>    B. not wear a mask</a:t>
            </a:r>
          </a:p>
          <a:p>
            <a:pPr>
              <a:buNone/>
            </a:pPr>
            <a:r>
              <a:rPr lang="en-US" b="1" dirty="0" smtClean="0"/>
              <a:t>    C. sing</a:t>
            </a:r>
          </a:p>
          <a:p>
            <a:pPr>
              <a:buNone/>
            </a:pPr>
            <a:r>
              <a:rPr lang="en-US" b="1" dirty="0" smtClean="0"/>
              <a:t>    D. speak with the actors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5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The answer: D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Speak with the other actors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b="1" dirty="0" smtClean="0"/>
              <a:t>A tragedy tells the story of </a:t>
            </a:r>
          </a:p>
          <a:p>
            <a:pPr marL="514350" indent="-514350">
              <a:buAutoNum type="alphaUcPeriod"/>
            </a:pPr>
            <a:r>
              <a:rPr lang="en-US" b="1" dirty="0" smtClean="0"/>
              <a:t>The downfall of a dignified, superior character</a:t>
            </a:r>
          </a:p>
          <a:p>
            <a:pPr marL="514350" indent="-514350">
              <a:buAutoNum type="alphaUcPeriod"/>
            </a:pPr>
            <a:r>
              <a:rPr lang="en-US" b="1" dirty="0" smtClean="0"/>
              <a:t>Star-crossed lovers</a:t>
            </a:r>
          </a:p>
          <a:p>
            <a:pPr marL="514350" indent="-514350">
              <a:buAutoNum type="alphaUcPeriod"/>
            </a:pPr>
            <a:r>
              <a:rPr lang="en-US" b="1" dirty="0" smtClean="0"/>
              <a:t>Deaths and suicides</a:t>
            </a:r>
          </a:p>
          <a:p>
            <a:pPr marL="514350" indent="-514350">
              <a:buAutoNum type="alphaUcPeriod"/>
            </a:pPr>
            <a:r>
              <a:rPr lang="en-US" b="1" dirty="0" smtClean="0"/>
              <a:t>Events leading up to a final battle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6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The answer: A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The downfall of a dignified, superior character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b="1" dirty="0" smtClean="0"/>
              <a:t>Who wrote </a:t>
            </a:r>
            <a:r>
              <a:rPr lang="en-US" b="1" dirty="0" err="1" smtClean="0"/>
              <a:t>Antigone</a:t>
            </a:r>
            <a:r>
              <a:rPr lang="en-US" b="1" dirty="0" smtClean="0"/>
              <a:t>?</a:t>
            </a:r>
          </a:p>
          <a:p>
            <a:pPr marL="514350" indent="-514350">
              <a:buAutoNum type="alphaLcPeriod"/>
            </a:pPr>
            <a:r>
              <a:rPr lang="en-US" b="1" dirty="0" err="1" smtClean="0"/>
              <a:t>Antigone’s</a:t>
            </a:r>
            <a:r>
              <a:rPr lang="en-US" b="1" dirty="0" smtClean="0"/>
              <a:t> granddaughter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Aristotle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Sophocles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Socrates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7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The Answer: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C- Sophocles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b="1" dirty="0" err="1" smtClean="0"/>
              <a:t>Antigone’s</a:t>
            </a:r>
            <a:r>
              <a:rPr lang="en-US" b="1" dirty="0" smtClean="0"/>
              <a:t> father, Oedipus, is famous for: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Killing his father and marrying his mother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Killing his father and marrying his sister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Wearing sequined togas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Killing his parents and taking over the kingdom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8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a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Killing his father and marrying his mother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b="1" dirty="0" err="1" smtClean="0"/>
              <a:t>Creon</a:t>
            </a:r>
            <a:r>
              <a:rPr lang="en-US" b="1" dirty="0" smtClean="0"/>
              <a:t> thinks that above all, a good ruler must be: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Wise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Careful in his decision- making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Strong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Well educated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9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Answer- C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Strong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b="1" dirty="0" err="1" smtClean="0"/>
              <a:t>Creon</a:t>
            </a:r>
            <a:r>
              <a:rPr lang="en-US" b="1" dirty="0" smtClean="0"/>
              <a:t> forbids the burying of </a:t>
            </a:r>
            <a:r>
              <a:rPr lang="en-US" b="1" dirty="0" err="1" smtClean="0"/>
              <a:t>Polyneices</a:t>
            </a:r>
            <a:r>
              <a:rPr lang="en-US" b="1" dirty="0" smtClean="0"/>
              <a:t> because: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He wants to get back at </a:t>
            </a:r>
            <a:r>
              <a:rPr lang="en-US" b="1" dirty="0" err="1" smtClean="0"/>
              <a:t>Antigone</a:t>
            </a:r>
            <a:endParaRPr lang="en-US" b="1" dirty="0" smtClean="0"/>
          </a:p>
          <a:p>
            <a:pPr marL="514350" indent="-514350">
              <a:buAutoNum type="alphaLcPeriod"/>
            </a:pPr>
            <a:r>
              <a:rPr lang="en-US" b="1" dirty="0" smtClean="0"/>
              <a:t>It is against the gods’ laws</a:t>
            </a:r>
          </a:p>
          <a:p>
            <a:pPr marL="514350" indent="-514350">
              <a:buAutoNum type="alphaLcPeriod"/>
            </a:pPr>
            <a:r>
              <a:rPr lang="en-US" b="1" dirty="0" err="1" smtClean="0"/>
              <a:t>Polyneices</a:t>
            </a:r>
            <a:r>
              <a:rPr lang="en-US" b="1" dirty="0" smtClean="0"/>
              <a:t>’ army invaded Thebes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It is against the law to bury men who died in battle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10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The Answer: C</a:t>
            </a:r>
          </a:p>
          <a:p>
            <a:r>
              <a:rPr lang="en-US" b="1" dirty="0" err="1" smtClean="0">
                <a:solidFill>
                  <a:schemeClr val="tx1"/>
                </a:solidFill>
              </a:rPr>
              <a:t>Polyneices</a:t>
            </a:r>
            <a:r>
              <a:rPr lang="en-US" b="1" dirty="0" smtClean="0">
                <a:solidFill>
                  <a:schemeClr val="tx1"/>
                </a:solidFill>
              </a:rPr>
              <a:t>’ army invaded Thebes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b="1" dirty="0" smtClean="0"/>
              <a:t>One thing that </a:t>
            </a:r>
            <a:r>
              <a:rPr lang="en-US" b="1" dirty="0" err="1" smtClean="0"/>
              <a:t>Antigone</a:t>
            </a:r>
            <a:r>
              <a:rPr lang="en-US" b="1" dirty="0" smtClean="0"/>
              <a:t> and </a:t>
            </a:r>
            <a:r>
              <a:rPr lang="en-US" b="1" dirty="0" err="1" smtClean="0"/>
              <a:t>Creon</a:t>
            </a:r>
            <a:r>
              <a:rPr lang="en-US" b="1" dirty="0" smtClean="0"/>
              <a:t> have in common is that they are both: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Very religious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Inbred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Powerful in the community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stubborn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11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The Answer: D Stubborn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pPr>
              <a:buNone/>
            </a:pPr>
            <a:r>
              <a:rPr lang="en-US" dirty="0" err="1" smtClean="0"/>
              <a:t>Ismene</a:t>
            </a:r>
            <a:r>
              <a:rPr lang="en-US" dirty="0" smtClean="0"/>
              <a:t> refuses to help </a:t>
            </a:r>
            <a:r>
              <a:rPr lang="en-US" dirty="0" err="1" smtClean="0"/>
              <a:t>Antigone</a:t>
            </a:r>
            <a:r>
              <a:rPr lang="en-US" dirty="0" smtClean="0"/>
              <a:t> because she is:</a:t>
            </a:r>
          </a:p>
          <a:p>
            <a:pPr marL="514350" indent="-514350">
              <a:buAutoNum type="alphaLcPeriod"/>
            </a:pPr>
            <a:r>
              <a:rPr lang="en-US" dirty="0" smtClean="0"/>
              <a:t>Afraid of </a:t>
            </a:r>
            <a:r>
              <a:rPr lang="en-US" dirty="0" err="1" smtClean="0"/>
              <a:t>Creon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Afraid of dead bodies</a:t>
            </a:r>
          </a:p>
          <a:p>
            <a:pPr marL="514350" indent="-514350">
              <a:buAutoNum type="alphaLcPeriod"/>
            </a:pPr>
            <a:r>
              <a:rPr lang="en-US" dirty="0" smtClean="0"/>
              <a:t>Already doing something that day</a:t>
            </a:r>
          </a:p>
          <a:p>
            <a:pPr marL="514350" indent="-514350">
              <a:buAutoNum type="alphaLcPeriod"/>
            </a:pPr>
            <a:r>
              <a:rPr lang="en-US" dirty="0" smtClean="0"/>
              <a:t>Still angry with </a:t>
            </a:r>
            <a:r>
              <a:rPr lang="en-US" dirty="0" err="1" smtClean="0"/>
              <a:t>Polyneices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12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A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Afraid of </a:t>
            </a:r>
            <a:r>
              <a:rPr lang="en-US" b="1" dirty="0" err="1" smtClean="0">
                <a:solidFill>
                  <a:schemeClr val="tx1"/>
                </a:solidFill>
              </a:rPr>
              <a:t>Creon</a:t>
            </a:r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pPr>
              <a:buNone/>
            </a:pPr>
            <a:r>
              <a:rPr lang="en-US" dirty="0" err="1" smtClean="0"/>
              <a:t>Creon</a:t>
            </a:r>
            <a:r>
              <a:rPr lang="en-US" dirty="0" smtClean="0"/>
              <a:t> suspects both the sentry and </a:t>
            </a:r>
            <a:r>
              <a:rPr lang="en-US" dirty="0" err="1" smtClean="0"/>
              <a:t>Tiresias</a:t>
            </a:r>
            <a:r>
              <a:rPr lang="en-US" dirty="0" smtClean="0"/>
              <a:t> of what offense?</a:t>
            </a:r>
          </a:p>
          <a:p>
            <a:pPr marL="514350" indent="-514350">
              <a:buAutoNum type="alphaLcPeriod"/>
            </a:pPr>
            <a:r>
              <a:rPr lang="en-US" dirty="0" smtClean="0"/>
              <a:t>Accepting bribes</a:t>
            </a:r>
          </a:p>
          <a:p>
            <a:pPr marL="514350" indent="-514350">
              <a:buAutoNum type="alphaLcPeriod"/>
            </a:pPr>
            <a:r>
              <a:rPr lang="en-US" dirty="0" smtClean="0"/>
              <a:t>Being anarchists</a:t>
            </a:r>
          </a:p>
          <a:p>
            <a:pPr marL="514350" indent="-514350">
              <a:buAutoNum type="alphaLcPeriod"/>
            </a:pPr>
            <a:r>
              <a:rPr lang="en-US" dirty="0" smtClean="0"/>
              <a:t>Burying </a:t>
            </a:r>
            <a:r>
              <a:rPr lang="en-US" dirty="0" err="1" smtClean="0"/>
              <a:t>Polyneices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None of the above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13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The answer: A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Accepting bribes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pPr>
              <a:buNone/>
            </a:pPr>
            <a:r>
              <a:rPr lang="en-US" dirty="0" err="1" smtClean="0"/>
              <a:t>Creon</a:t>
            </a:r>
            <a:r>
              <a:rPr lang="en-US" dirty="0" smtClean="0"/>
              <a:t> orders </a:t>
            </a:r>
            <a:r>
              <a:rPr lang="en-US" dirty="0" err="1" smtClean="0"/>
              <a:t>Antigone</a:t>
            </a:r>
            <a:r>
              <a:rPr lang="en-US" dirty="0" smtClean="0"/>
              <a:t> to be locked in a vault because: </a:t>
            </a:r>
          </a:p>
          <a:p>
            <a:pPr marL="514350" indent="-514350">
              <a:buAutoNum type="alphaLcPeriod"/>
            </a:pPr>
            <a:r>
              <a:rPr lang="en-US" dirty="0" smtClean="0"/>
              <a:t>He could hide her whereabouts from </a:t>
            </a:r>
            <a:r>
              <a:rPr lang="en-US" dirty="0" err="1" smtClean="0"/>
              <a:t>Haemon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There had already been too much bloodshed in Thebes</a:t>
            </a:r>
          </a:p>
          <a:p>
            <a:pPr marL="514350" indent="-514350">
              <a:buAutoNum type="alphaLcPeriod"/>
            </a:pPr>
            <a:r>
              <a:rPr lang="en-US" dirty="0" smtClean="0"/>
              <a:t>He could feel less responsible for her death</a:t>
            </a:r>
          </a:p>
          <a:p>
            <a:pPr marL="514350" indent="-514350">
              <a:buAutoNum type="alphaLcPeriod"/>
            </a:pPr>
            <a:r>
              <a:rPr lang="en-US" dirty="0" smtClean="0"/>
              <a:t>She would have time to think about what she had done.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14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c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He would feel less responsible for her death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pPr>
              <a:buNone/>
            </a:pPr>
            <a:r>
              <a:rPr lang="en-US" dirty="0" err="1" smtClean="0"/>
              <a:t>Creon’s</a:t>
            </a:r>
            <a:r>
              <a:rPr lang="en-US" dirty="0" smtClean="0"/>
              <a:t> greatest fear is:</a:t>
            </a:r>
          </a:p>
          <a:p>
            <a:pPr marL="514350" indent="-514350">
              <a:buAutoNum type="alphaLcPeriod"/>
            </a:pPr>
            <a:r>
              <a:rPr lang="en-US" dirty="0" smtClean="0"/>
              <a:t>War </a:t>
            </a:r>
          </a:p>
          <a:p>
            <a:pPr marL="514350" indent="-514350">
              <a:buAutoNum type="alphaLcPeriod"/>
            </a:pPr>
            <a:r>
              <a:rPr lang="en-US" dirty="0" smtClean="0"/>
              <a:t>Angering the gods</a:t>
            </a:r>
          </a:p>
          <a:p>
            <a:pPr marL="514350" indent="-514350">
              <a:buAutoNum type="alphaLcPeriod"/>
            </a:pPr>
            <a:r>
              <a:rPr lang="en-US" dirty="0" smtClean="0"/>
              <a:t>Losing his family</a:t>
            </a:r>
          </a:p>
          <a:p>
            <a:pPr marL="514350" indent="-514350">
              <a:buAutoNum type="alphaLcPeriod"/>
            </a:pPr>
            <a:r>
              <a:rPr lang="en-US" dirty="0" smtClean="0"/>
              <a:t>anarchy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15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d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anarchy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pPr>
              <a:buNone/>
            </a:pPr>
            <a:r>
              <a:rPr lang="en-US" dirty="0" err="1" smtClean="0"/>
              <a:t>Haemon</a:t>
            </a:r>
            <a:r>
              <a:rPr lang="en-US" dirty="0" smtClean="0"/>
              <a:t> uses which metaphor to explain to </a:t>
            </a:r>
            <a:r>
              <a:rPr lang="en-US" dirty="0" err="1" smtClean="0"/>
              <a:t>Creon</a:t>
            </a:r>
            <a:r>
              <a:rPr lang="en-US" dirty="0" smtClean="0"/>
              <a:t> why he should not be so stubborn?</a:t>
            </a:r>
          </a:p>
          <a:p>
            <a:pPr marL="514350" indent="-514350">
              <a:buAutoNum type="alphaLcPeriod"/>
            </a:pPr>
            <a:r>
              <a:rPr lang="en-US" dirty="0" smtClean="0"/>
              <a:t>A tree that is swept up in a flood</a:t>
            </a:r>
          </a:p>
          <a:p>
            <a:pPr marL="514350" indent="-514350">
              <a:buAutoNum type="alphaLcPeriod"/>
            </a:pPr>
            <a:r>
              <a:rPr lang="en-US" dirty="0" smtClean="0"/>
              <a:t>A mother bird in its nest</a:t>
            </a:r>
          </a:p>
          <a:p>
            <a:pPr marL="514350" indent="-514350">
              <a:buAutoNum type="alphaLcPeriod"/>
            </a:pPr>
            <a:r>
              <a:rPr lang="en-US" dirty="0" smtClean="0"/>
              <a:t>Birds and dogs eating </a:t>
            </a:r>
            <a:r>
              <a:rPr lang="en-US" dirty="0" err="1" smtClean="0"/>
              <a:t>Polyneices</a:t>
            </a:r>
            <a:r>
              <a:rPr lang="en-US" dirty="0" smtClean="0"/>
              <a:t>’ body</a:t>
            </a:r>
          </a:p>
          <a:p>
            <a:pPr marL="514350" indent="-514350">
              <a:buAutoNum type="alphaLcPeriod"/>
            </a:pPr>
            <a:r>
              <a:rPr lang="en-US" dirty="0" smtClean="0"/>
              <a:t>A wild horse that struggles against a horseman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16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a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A tree that is swept up in a flood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b="1" dirty="0" err="1" smtClean="0"/>
              <a:t>Creon’s</a:t>
            </a:r>
            <a:r>
              <a:rPr lang="en-US" b="1" dirty="0" smtClean="0"/>
              <a:t> punishment for killing </a:t>
            </a:r>
            <a:r>
              <a:rPr lang="en-US" b="1" dirty="0" err="1" smtClean="0"/>
              <a:t>Antigone</a:t>
            </a:r>
            <a:r>
              <a:rPr lang="en-US" b="1" dirty="0" smtClean="0"/>
              <a:t> is that:</a:t>
            </a:r>
          </a:p>
          <a:p>
            <a:pPr>
              <a:buNone/>
            </a:pPr>
            <a:r>
              <a:rPr lang="en-US" b="1" dirty="0" smtClean="0"/>
              <a:t>a. He goes insane and blinds himself</a:t>
            </a:r>
          </a:p>
          <a:p>
            <a:pPr>
              <a:buNone/>
            </a:pPr>
            <a:r>
              <a:rPr lang="en-US" b="1" dirty="0" smtClean="0"/>
              <a:t>b. His some and wife kill themselves</a:t>
            </a:r>
          </a:p>
          <a:p>
            <a:pPr>
              <a:buNone/>
            </a:pPr>
            <a:r>
              <a:rPr lang="en-US" b="1" dirty="0" smtClean="0"/>
              <a:t>c. </a:t>
            </a:r>
            <a:r>
              <a:rPr lang="en-US" b="1" dirty="0" err="1" smtClean="0"/>
              <a:t>Antigone’s</a:t>
            </a:r>
            <a:r>
              <a:rPr lang="en-US" b="1" dirty="0" smtClean="0"/>
              <a:t> ghost still haunts him</a:t>
            </a:r>
          </a:p>
          <a:p>
            <a:pPr>
              <a:buNone/>
            </a:pPr>
            <a:r>
              <a:rPr lang="en-US" b="1" dirty="0" smtClean="0"/>
              <a:t>d. He is struck by lightening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17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B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His son and wife kill themselves.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18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b="1" dirty="0" smtClean="0"/>
              <a:t>Dramatic irony occurs in </a:t>
            </a:r>
            <a:r>
              <a:rPr lang="en-US" b="1" dirty="0" err="1" smtClean="0"/>
              <a:t>Antigone</a:t>
            </a:r>
            <a:r>
              <a:rPr lang="en-US" b="1" dirty="0" smtClean="0"/>
              <a:t> when:</a:t>
            </a:r>
          </a:p>
          <a:p>
            <a:pPr marL="514350" indent="-514350">
              <a:buAutoNum type="alphaLcPeriod"/>
            </a:pPr>
            <a:r>
              <a:rPr lang="en-US" b="1" dirty="0" err="1" smtClean="0"/>
              <a:t>Antigone</a:t>
            </a:r>
            <a:r>
              <a:rPr lang="en-US" b="1" dirty="0" smtClean="0"/>
              <a:t> tells </a:t>
            </a:r>
            <a:r>
              <a:rPr lang="en-US" b="1" dirty="0" err="1" smtClean="0"/>
              <a:t>Ismene</a:t>
            </a:r>
            <a:r>
              <a:rPr lang="en-US" b="1" dirty="0" smtClean="0"/>
              <a:t> about </a:t>
            </a:r>
            <a:r>
              <a:rPr lang="en-US" b="1" dirty="0" err="1" smtClean="0"/>
              <a:t>Creon’s</a:t>
            </a:r>
            <a:r>
              <a:rPr lang="en-US" b="1" dirty="0" smtClean="0"/>
              <a:t> new law</a:t>
            </a:r>
          </a:p>
          <a:p>
            <a:pPr marL="514350" indent="-514350">
              <a:buAutoNum type="alphaLcPeriod"/>
            </a:pPr>
            <a:r>
              <a:rPr lang="en-US" b="1" dirty="0" err="1" smtClean="0"/>
              <a:t>Creon</a:t>
            </a:r>
            <a:r>
              <a:rPr lang="en-US" b="1" dirty="0" smtClean="0"/>
              <a:t> finds out that </a:t>
            </a:r>
            <a:r>
              <a:rPr lang="en-US" b="1" dirty="0" err="1" smtClean="0"/>
              <a:t>Polyneices</a:t>
            </a:r>
            <a:r>
              <a:rPr lang="en-US" b="1" dirty="0" smtClean="0"/>
              <a:t> has been buried</a:t>
            </a:r>
          </a:p>
          <a:p>
            <a:pPr marL="514350" indent="-514350">
              <a:buAutoNum type="alphaLcPeriod"/>
            </a:pPr>
            <a:r>
              <a:rPr lang="en-US" b="1" dirty="0" err="1" smtClean="0"/>
              <a:t>Haemon</a:t>
            </a:r>
            <a:r>
              <a:rPr lang="en-US" b="1" dirty="0" smtClean="0"/>
              <a:t> finds </a:t>
            </a:r>
            <a:r>
              <a:rPr lang="en-US" b="1" dirty="0" err="1" smtClean="0"/>
              <a:t>Antigone’s</a:t>
            </a:r>
            <a:r>
              <a:rPr lang="en-US" b="1" dirty="0" smtClean="0"/>
              <a:t> body in the vault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Eurydice learns of </a:t>
            </a:r>
            <a:r>
              <a:rPr lang="en-US" b="1" dirty="0" err="1" smtClean="0"/>
              <a:t>Haemon’s</a:t>
            </a:r>
            <a:r>
              <a:rPr lang="en-US" b="1" dirty="0" smtClean="0"/>
              <a:t> death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18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B</a:t>
            </a:r>
          </a:p>
          <a:p>
            <a:r>
              <a:rPr lang="en-US" b="1" dirty="0" err="1" smtClean="0">
                <a:solidFill>
                  <a:schemeClr val="tx1"/>
                </a:solidFill>
              </a:rPr>
              <a:t>Creon</a:t>
            </a:r>
            <a:r>
              <a:rPr lang="en-US" b="1" dirty="0" smtClean="0">
                <a:solidFill>
                  <a:schemeClr val="tx1"/>
                </a:solidFill>
              </a:rPr>
              <a:t> finds out that </a:t>
            </a:r>
            <a:r>
              <a:rPr lang="en-US" b="1" dirty="0" err="1" smtClean="0">
                <a:solidFill>
                  <a:schemeClr val="tx1"/>
                </a:solidFill>
              </a:rPr>
              <a:t>Polyneices</a:t>
            </a:r>
            <a:r>
              <a:rPr lang="en-US" b="1" dirty="0" smtClean="0">
                <a:solidFill>
                  <a:schemeClr val="tx1"/>
                </a:solidFill>
              </a:rPr>
              <a:t> has been buried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b="1" dirty="0" smtClean="0"/>
              <a:t>A tragic hero in </a:t>
            </a:r>
            <a:r>
              <a:rPr lang="en-US" b="1" dirty="0" err="1" smtClean="0"/>
              <a:t>Antigone</a:t>
            </a:r>
            <a:r>
              <a:rPr lang="en-US" b="1" dirty="0" smtClean="0"/>
              <a:t> is:</a:t>
            </a:r>
          </a:p>
          <a:p>
            <a:pPr marL="514350" indent="-514350">
              <a:buAutoNum type="alphaLcPeriod"/>
            </a:pPr>
            <a:r>
              <a:rPr lang="en-US" b="1" dirty="0" err="1" smtClean="0"/>
              <a:t>Haemon</a:t>
            </a:r>
            <a:endParaRPr lang="en-US" b="1" dirty="0" smtClean="0"/>
          </a:p>
          <a:p>
            <a:pPr marL="514350" indent="-514350">
              <a:buAutoNum type="alphaLcPeriod"/>
            </a:pPr>
            <a:r>
              <a:rPr lang="en-US" b="1" dirty="0" smtClean="0"/>
              <a:t>Eurydice</a:t>
            </a:r>
          </a:p>
          <a:p>
            <a:pPr marL="514350" indent="-514350">
              <a:buAutoNum type="alphaLcPeriod"/>
            </a:pPr>
            <a:r>
              <a:rPr lang="en-US" b="1" dirty="0" err="1" smtClean="0"/>
              <a:t>Creon</a:t>
            </a:r>
            <a:r>
              <a:rPr lang="en-US" b="1" dirty="0" smtClean="0"/>
              <a:t> </a:t>
            </a:r>
          </a:p>
          <a:p>
            <a:pPr marL="514350" indent="-514350">
              <a:buAutoNum type="alphaLcPeriod"/>
            </a:pPr>
            <a:r>
              <a:rPr lang="en-US" b="1" dirty="0" err="1" smtClean="0"/>
              <a:t>Tiresias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19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C</a:t>
            </a:r>
          </a:p>
          <a:p>
            <a:r>
              <a:rPr lang="en-US" b="1" dirty="0" err="1" smtClean="0">
                <a:solidFill>
                  <a:schemeClr val="tx1"/>
                </a:solidFill>
              </a:rPr>
              <a:t>Creon</a:t>
            </a:r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b="1" dirty="0" smtClean="0"/>
              <a:t>The tragic hero’s flaw is”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Greed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Pride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Anarchy</a:t>
            </a:r>
          </a:p>
          <a:p>
            <a:pPr marL="514350" indent="-514350">
              <a:buAutoNum type="alphaLcPeriod"/>
            </a:pPr>
            <a:r>
              <a:rPr lang="en-US" b="1" dirty="0" smtClean="0"/>
              <a:t>jealousy</a:t>
            </a:r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20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b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Pride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Also known as “hubris”</a:t>
            </a: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dirty="0" smtClean="0"/>
              <a:t>The catastrophe of the play occurs when:</a:t>
            </a:r>
          </a:p>
          <a:p>
            <a:pPr marL="514350" indent="-514350">
              <a:buAutoNum type="alphaLcPeriod"/>
            </a:pPr>
            <a:r>
              <a:rPr lang="en-US" dirty="0" smtClean="0"/>
              <a:t>The oracle predicts disaster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Eteocles</a:t>
            </a:r>
            <a:r>
              <a:rPr lang="en-US" dirty="0" smtClean="0"/>
              <a:t> and </a:t>
            </a:r>
            <a:r>
              <a:rPr lang="en-US" dirty="0" err="1" smtClean="0"/>
              <a:t>Polyneices</a:t>
            </a:r>
            <a:r>
              <a:rPr lang="en-US" dirty="0" smtClean="0"/>
              <a:t> kill each other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Haemon</a:t>
            </a:r>
            <a:r>
              <a:rPr lang="en-US" dirty="0" smtClean="0"/>
              <a:t>, </a:t>
            </a:r>
            <a:r>
              <a:rPr lang="en-US" dirty="0" err="1" smtClean="0"/>
              <a:t>Antigone</a:t>
            </a:r>
            <a:r>
              <a:rPr lang="en-US" dirty="0" smtClean="0"/>
              <a:t>, and Eurydice kill themselves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Creon</a:t>
            </a:r>
            <a:r>
              <a:rPr lang="en-US" dirty="0" smtClean="0"/>
              <a:t> repents for his pride</a:t>
            </a: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21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c</a:t>
            </a:r>
          </a:p>
          <a:p>
            <a:r>
              <a:rPr lang="en-US" b="1" dirty="0" err="1" smtClean="0">
                <a:solidFill>
                  <a:schemeClr val="tx1"/>
                </a:solidFill>
              </a:rPr>
              <a:t>Haemon</a:t>
            </a:r>
            <a:r>
              <a:rPr lang="en-US" b="1" dirty="0" smtClean="0">
                <a:solidFill>
                  <a:schemeClr val="tx1"/>
                </a:solidFill>
              </a:rPr>
              <a:t>, </a:t>
            </a:r>
            <a:r>
              <a:rPr lang="en-US" b="1" dirty="0" err="1" smtClean="0">
                <a:solidFill>
                  <a:schemeClr val="tx1"/>
                </a:solidFill>
              </a:rPr>
              <a:t>Antigone</a:t>
            </a:r>
            <a:r>
              <a:rPr lang="en-US" b="1" dirty="0" smtClean="0">
                <a:solidFill>
                  <a:schemeClr val="tx1"/>
                </a:solidFill>
              </a:rPr>
              <a:t>, and Eurydice kill themselves</a:t>
            </a: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22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dirty="0" smtClean="0"/>
              <a:t>All of the following are themes of </a:t>
            </a:r>
            <a:r>
              <a:rPr lang="en-US" dirty="0" err="1" smtClean="0"/>
              <a:t>Antigone</a:t>
            </a:r>
            <a:r>
              <a:rPr lang="en-US" dirty="0" smtClean="0"/>
              <a:t>, EXCEPT: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Stubborness</a:t>
            </a:r>
            <a:r>
              <a:rPr lang="en-US" dirty="0" smtClean="0"/>
              <a:t> and pride lead to downfall</a:t>
            </a:r>
          </a:p>
          <a:p>
            <a:pPr marL="514350" indent="-514350">
              <a:buAutoNum type="alphaLcPeriod"/>
            </a:pPr>
            <a:r>
              <a:rPr lang="en-US" dirty="0" smtClean="0"/>
              <a:t>Religious laws are more important than civil laws</a:t>
            </a:r>
          </a:p>
          <a:p>
            <a:pPr marL="514350" indent="-514350">
              <a:buAutoNum type="alphaLcPeriod"/>
            </a:pPr>
            <a:r>
              <a:rPr lang="en-US" dirty="0" smtClean="0"/>
              <a:t>Love is stronger than death</a:t>
            </a:r>
          </a:p>
          <a:p>
            <a:pPr marL="514350" indent="-514350">
              <a:buAutoNum type="alphaLcPeriod"/>
            </a:pPr>
            <a:r>
              <a:rPr lang="en-US" dirty="0" smtClean="0"/>
              <a:t>A great leader should be able to admit when he is wrong.</a:t>
            </a:r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22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c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Love is stronger than death</a:t>
            </a: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dirty="0" smtClean="0"/>
              <a:t>Who says the following line? “The time is not far off when you shall pay back corpse for corpse, flesh of your own flesh. . .”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Creon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Antigone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Teiresias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Haemon</a:t>
            </a:r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23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c</a:t>
            </a:r>
          </a:p>
          <a:p>
            <a:r>
              <a:rPr lang="en-US" b="1" dirty="0" err="1" smtClean="0">
                <a:solidFill>
                  <a:schemeClr val="tx1"/>
                </a:solidFill>
              </a:rPr>
              <a:t>Tiresias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24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dirty="0" smtClean="0"/>
              <a:t>Who says the following line? “Think about how much more terrible. . . Our own death would be if we should go against </a:t>
            </a:r>
            <a:r>
              <a:rPr lang="en-US" dirty="0" err="1" smtClean="0"/>
              <a:t>Creon</a:t>
            </a:r>
            <a:r>
              <a:rPr lang="en-US" dirty="0" smtClean="0"/>
              <a:t> and do what is forbidden?”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Antigone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Haemon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Sentry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Ismene</a:t>
            </a:r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24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d</a:t>
            </a:r>
          </a:p>
          <a:p>
            <a:r>
              <a:rPr lang="en-US" b="1" dirty="0" err="1" smtClean="0">
                <a:solidFill>
                  <a:schemeClr val="tx1"/>
                </a:solidFill>
              </a:rPr>
              <a:t>Ismene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dirty="0" smtClean="0"/>
              <a:t>Who says the following line? “If I am young and right, what does my age matter?”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Haemon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Creon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Ismene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Antigone</a:t>
            </a:r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25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a</a:t>
            </a:r>
          </a:p>
          <a:p>
            <a:r>
              <a:rPr lang="en-US" b="1" dirty="0" err="1" smtClean="0">
                <a:solidFill>
                  <a:schemeClr val="tx1"/>
                </a:solidFill>
              </a:rPr>
              <a:t>Haemon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26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dirty="0" smtClean="0"/>
              <a:t>Who says the following line? “I have been a stranger here in my own land: all my life, the blasphemy of my birth has followed me.”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Creon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Haemon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Antigone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Ismene</a:t>
            </a:r>
            <a:endParaRPr 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26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c</a:t>
            </a:r>
          </a:p>
          <a:p>
            <a:r>
              <a:rPr lang="en-US" b="1" dirty="0" err="1" smtClean="0">
                <a:solidFill>
                  <a:schemeClr val="tx1"/>
                </a:solidFill>
              </a:rPr>
              <a:t>Antigone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27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dirty="0" smtClean="0"/>
              <a:t>Who says the following line? “If we must lose, let’s lose to a man, at least. Is a woman stronger than we?”</a:t>
            </a:r>
          </a:p>
          <a:p>
            <a:pPr marL="514350" indent="-514350">
              <a:buAutoNum type="alphaLcPeriod"/>
            </a:pPr>
            <a:r>
              <a:rPr lang="en-US" dirty="0" smtClean="0"/>
              <a:t>Sentry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Haemon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Creon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Tiresias</a:t>
            </a:r>
            <a:endParaRPr 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27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c</a:t>
            </a:r>
          </a:p>
          <a:p>
            <a:r>
              <a:rPr lang="en-US" b="1" dirty="0" err="1" smtClean="0">
                <a:solidFill>
                  <a:schemeClr val="tx1"/>
                </a:solidFill>
              </a:rPr>
              <a:t>Creon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28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dirty="0" smtClean="0"/>
              <a:t>Who says the following line? “We threw the dice, and the bad luck fell to me. SO here I am . . . Nobody likes the man who brings bad news.”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Haemon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Teiresias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Ismene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Sentry</a:t>
            </a:r>
            <a:endParaRPr 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28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d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Sentry</a:t>
            </a: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29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dirty="0" smtClean="0"/>
              <a:t>Who says the following line? “There is no happiness  . . . But in submission to the gods. Big words are always punished, and proud men in old age learn to be wise.”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Creon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Choragus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Antigone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Tiresias</a:t>
            </a:r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29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b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Choragus</a:t>
            </a: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30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dirty="0" smtClean="0"/>
              <a:t>At the end of the play, </a:t>
            </a:r>
            <a:r>
              <a:rPr lang="en-US" dirty="0" err="1" smtClean="0"/>
              <a:t>Creon</a:t>
            </a:r>
            <a:r>
              <a:rPr lang="en-US" dirty="0" smtClean="0"/>
              <a:t> is:</a:t>
            </a:r>
          </a:p>
          <a:p>
            <a:pPr marL="514350" indent="-514350">
              <a:buAutoNum type="alphaLcPeriod"/>
            </a:pPr>
            <a:r>
              <a:rPr lang="en-US" dirty="0" smtClean="0"/>
              <a:t>Alive</a:t>
            </a:r>
          </a:p>
          <a:p>
            <a:pPr marL="514350" indent="-514350">
              <a:buAutoNum type="alphaLcPeriod"/>
            </a:pPr>
            <a:r>
              <a:rPr lang="en-US" dirty="0" smtClean="0"/>
              <a:t>Dead by suicide</a:t>
            </a:r>
          </a:p>
          <a:p>
            <a:pPr marL="514350" indent="-514350">
              <a:buAutoNum type="alphaLcPeriod"/>
            </a:pPr>
            <a:r>
              <a:rPr lang="en-US" dirty="0" smtClean="0"/>
              <a:t>Dead by murder</a:t>
            </a:r>
          </a:p>
          <a:p>
            <a:pPr marL="514350" indent="-514350">
              <a:buAutoNum type="alphaLcPeriod"/>
            </a:pPr>
            <a:r>
              <a:rPr lang="en-US" dirty="0" smtClean="0"/>
              <a:t>Dead in battle</a:t>
            </a:r>
            <a:endParaRPr lang="en-US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30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a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Alive</a:t>
            </a: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31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dirty="0" smtClean="0"/>
              <a:t>At the end of the play, </a:t>
            </a:r>
            <a:r>
              <a:rPr lang="en-US" dirty="0" err="1" smtClean="0"/>
              <a:t>Antigone</a:t>
            </a:r>
            <a:r>
              <a:rPr lang="en-US" dirty="0" smtClean="0"/>
              <a:t> is:</a:t>
            </a:r>
          </a:p>
          <a:p>
            <a:pPr marL="514350" indent="-514350">
              <a:buAutoNum type="alphaLcPeriod"/>
            </a:pPr>
            <a:r>
              <a:rPr lang="en-US" dirty="0" smtClean="0"/>
              <a:t>Alive</a:t>
            </a:r>
          </a:p>
          <a:p>
            <a:pPr marL="514350" indent="-514350">
              <a:buAutoNum type="alphaLcPeriod"/>
            </a:pPr>
            <a:r>
              <a:rPr lang="en-US" dirty="0" smtClean="0"/>
              <a:t>Dead by suicide</a:t>
            </a:r>
          </a:p>
          <a:p>
            <a:pPr marL="514350" indent="-514350">
              <a:buAutoNum type="alphaLcPeriod"/>
            </a:pPr>
            <a:r>
              <a:rPr lang="en-US" dirty="0" smtClean="0"/>
              <a:t>Dead by murder</a:t>
            </a:r>
          </a:p>
          <a:p>
            <a:pPr marL="514350" indent="-514350">
              <a:buAutoNum type="alphaLcPeriod"/>
            </a:pPr>
            <a:r>
              <a:rPr lang="en-US" dirty="0" smtClean="0"/>
              <a:t>Dead in battle</a:t>
            </a:r>
            <a:endParaRPr lang="en-US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31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b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Dead by suicide</a:t>
            </a: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32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dirty="0" smtClean="0"/>
              <a:t>At the end of the play, </a:t>
            </a:r>
            <a:r>
              <a:rPr lang="en-US" dirty="0" err="1" smtClean="0"/>
              <a:t>Ismene</a:t>
            </a:r>
            <a:r>
              <a:rPr lang="en-US" dirty="0" smtClean="0"/>
              <a:t> is:</a:t>
            </a:r>
          </a:p>
          <a:p>
            <a:pPr marL="514350" indent="-514350">
              <a:buAutoNum type="alphaLcPeriod"/>
            </a:pPr>
            <a:r>
              <a:rPr lang="en-US" dirty="0" smtClean="0"/>
              <a:t>Alive</a:t>
            </a:r>
          </a:p>
          <a:p>
            <a:pPr marL="514350" indent="-514350">
              <a:buAutoNum type="alphaLcPeriod"/>
            </a:pPr>
            <a:r>
              <a:rPr lang="en-US" dirty="0" smtClean="0"/>
              <a:t>Dead by suicide</a:t>
            </a:r>
          </a:p>
          <a:p>
            <a:pPr marL="514350" indent="-514350">
              <a:buAutoNum type="alphaLcPeriod"/>
            </a:pPr>
            <a:r>
              <a:rPr lang="en-US" dirty="0" smtClean="0"/>
              <a:t>Dead by murder</a:t>
            </a:r>
          </a:p>
          <a:p>
            <a:pPr marL="514350" indent="-514350">
              <a:buAutoNum type="alphaLcPeriod"/>
            </a:pPr>
            <a:r>
              <a:rPr lang="en-US" dirty="0" smtClean="0"/>
              <a:t>Dead in battle</a:t>
            </a:r>
            <a:endParaRPr lang="en-US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32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a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alive</a:t>
            </a: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33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dirty="0" smtClean="0"/>
              <a:t>At the end of the play, </a:t>
            </a:r>
            <a:r>
              <a:rPr lang="en-US" dirty="0" err="1" smtClean="0"/>
              <a:t>Haemon</a:t>
            </a:r>
            <a:r>
              <a:rPr lang="en-US" dirty="0" smtClean="0"/>
              <a:t> is:</a:t>
            </a:r>
          </a:p>
          <a:p>
            <a:pPr marL="514350" indent="-514350">
              <a:buAutoNum type="alphaLcPeriod"/>
            </a:pPr>
            <a:r>
              <a:rPr lang="en-US" dirty="0" smtClean="0"/>
              <a:t>Alive</a:t>
            </a:r>
          </a:p>
          <a:p>
            <a:pPr marL="514350" indent="-514350">
              <a:buAutoNum type="alphaLcPeriod"/>
            </a:pPr>
            <a:r>
              <a:rPr lang="en-US" dirty="0" smtClean="0"/>
              <a:t>Dead by suicide</a:t>
            </a:r>
          </a:p>
          <a:p>
            <a:pPr marL="514350" indent="-514350">
              <a:buAutoNum type="alphaLcPeriod"/>
            </a:pPr>
            <a:r>
              <a:rPr lang="en-US" dirty="0" smtClean="0"/>
              <a:t>Dead by murder</a:t>
            </a:r>
          </a:p>
          <a:p>
            <a:pPr marL="514350" indent="-514350">
              <a:buAutoNum type="alphaLcPeriod"/>
            </a:pPr>
            <a:r>
              <a:rPr lang="en-US" dirty="0" smtClean="0"/>
              <a:t>Dead in battle</a:t>
            </a:r>
            <a:endParaRPr lang="en-US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33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b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Dead by suicide</a:t>
            </a: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34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dirty="0" smtClean="0"/>
              <a:t>At the end of the play, Eurydice is:</a:t>
            </a:r>
          </a:p>
          <a:p>
            <a:pPr marL="514350" indent="-514350">
              <a:buAutoNum type="alphaLcPeriod"/>
            </a:pPr>
            <a:r>
              <a:rPr lang="en-US" dirty="0" smtClean="0"/>
              <a:t>Alive</a:t>
            </a:r>
          </a:p>
          <a:p>
            <a:pPr marL="514350" indent="-514350">
              <a:buAutoNum type="alphaLcPeriod"/>
            </a:pPr>
            <a:r>
              <a:rPr lang="en-US" dirty="0" smtClean="0"/>
              <a:t>Dead by suicide</a:t>
            </a:r>
          </a:p>
          <a:p>
            <a:pPr marL="514350" indent="-514350">
              <a:buAutoNum type="alphaLcPeriod"/>
            </a:pPr>
            <a:r>
              <a:rPr lang="en-US" dirty="0" smtClean="0"/>
              <a:t>Dead by murder</a:t>
            </a:r>
          </a:p>
          <a:p>
            <a:pPr marL="514350" indent="-514350">
              <a:buAutoNum type="alphaLcPeriod"/>
            </a:pPr>
            <a:r>
              <a:rPr lang="en-US" dirty="0" smtClean="0"/>
              <a:t>Dead in battle</a:t>
            </a:r>
            <a:endParaRPr lang="en-US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34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b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Dead by suicide</a:t>
            </a: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35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dirty="0" smtClean="0"/>
              <a:t>At the end of the play, </a:t>
            </a:r>
            <a:r>
              <a:rPr lang="en-US" dirty="0" err="1" smtClean="0"/>
              <a:t>Eteocles</a:t>
            </a:r>
            <a:r>
              <a:rPr lang="en-US" dirty="0" smtClean="0"/>
              <a:t> is:</a:t>
            </a:r>
          </a:p>
          <a:p>
            <a:pPr marL="514350" indent="-514350">
              <a:buAutoNum type="alphaLcPeriod"/>
            </a:pPr>
            <a:r>
              <a:rPr lang="en-US" dirty="0" smtClean="0"/>
              <a:t>Alive</a:t>
            </a:r>
          </a:p>
          <a:p>
            <a:pPr marL="514350" indent="-514350">
              <a:buAutoNum type="alphaLcPeriod"/>
            </a:pPr>
            <a:r>
              <a:rPr lang="en-US" dirty="0" smtClean="0"/>
              <a:t>Dead by suicide</a:t>
            </a:r>
          </a:p>
          <a:p>
            <a:pPr marL="514350" indent="-514350">
              <a:buAutoNum type="alphaLcPeriod"/>
            </a:pPr>
            <a:r>
              <a:rPr lang="en-US" dirty="0" smtClean="0"/>
              <a:t>Dead by murder</a:t>
            </a:r>
          </a:p>
          <a:p>
            <a:pPr marL="514350" indent="-514350">
              <a:buAutoNum type="alphaLcPeriod"/>
            </a:pPr>
            <a:r>
              <a:rPr lang="en-US" dirty="0" smtClean="0"/>
              <a:t>Dead in battle</a:t>
            </a:r>
            <a:endParaRPr lang="en-US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35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d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Dead in battle</a:t>
            </a: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36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/>
          <a:lstStyle/>
          <a:p>
            <a:r>
              <a:rPr lang="en-US" dirty="0" smtClean="0"/>
              <a:t>At the end of the play, </a:t>
            </a:r>
            <a:r>
              <a:rPr lang="en-US" dirty="0" err="1" smtClean="0"/>
              <a:t>Tiresias</a:t>
            </a:r>
            <a:r>
              <a:rPr lang="en-US" dirty="0" smtClean="0"/>
              <a:t> is:</a:t>
            </a:r>
          </a:p>
          <a:p>
            <a:pPr marL="514350" indent="-514350">
              <a:buAutoNum type="alphaLcPeriod"/>
            </a:pPr>
            <a:r>
              <a:rPr lang="en-US" dirty="0" smtClean="0"/>
              <a:t>Alive</a:t>
            </a:r>
          </a:p>
          <a:p>
            <a:pPr marL="514350" indent="-514350">
              <a:buAutoNum type="alphaLcPeriod"/>
            </a:pPr>
            <a:r>
              <a:rPr lang="en-US" dirty="0" smtClean="0"/>
              <a:t>Dead by suicide</a:t>
            </a:r>
          </a:p>
          <a:p>
            <a:pPr marL="514350" indent="-514350">
              <a:buAutoNum type="alphaLcPeriod"/>
            </a:pPr>
            <a:r>
              <a:rPr lang="en-US" dirty="0" smtClean="0"/>
              <a:t>Dead by murder</a:t>
            </a:r>
          </a:p>
          <a:p>
            <a:pPr marL="514350" indent="-514350">
              <a:buAutoNum type="alphaLcPeriod"/>
            </a:pPr>
            <a:r>
              <a:rPr lang="en-US" dirty="0" smtClean="0"/>
              <a:t>Dead in battle</a:t>
            </a:r>
            <a:endParaRPr lang="en-US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36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a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alive</a:t>
            </a: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37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Tragic heroes are</a:t>
            </a:r>
          </a:p>
          <a:p>
            <a:pPr marL="514350" indent="-514350">
              <a:buAutoNum type="alphaLcPeriod"/>
            </a:pPr>
            <a:r>
              <a:rPr lang="en-US" dirty="0" smtClean="0"/>
              <a:t>Born into nobility</a:t>
            </a:r>
          </a:p>
          <a:p>
            <a:pPr marL="514350" indent="-514350">
              <a:buAutoNum type="alphaLcPeriod"/>
            </a:pPr>
            <a:r>
              <a:rPr lang="en-US" dirty="0" smtClean="0"/>
              <a:t>Responsible for their own fate and are doomed to make a serious error in </a:t>
            </a:r>
            <a:r>
              <a:rPr lang="en-US" dirty="0" err="1" smtClean="0"/>
              <a:t>judgement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Endowed with a tragic flaw</a:t>
            </a:r>
          </a:p>
          <a:p>
            <a:pPr marL="514350" indent="-514350">
              <a:buAutoNum type="alphaLcPeriod"/>
            </a:pPr>
            <a:r>
              <a:rPr lang="en-US" dirty="0" smtClean="0"/>
              <a:t>All of the above.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37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d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All of the above</a:t>
            </a:r>
          </a:p>
          <a:p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38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Eventually, tragic heroes</a:t>
            </a:r>
          </a:p>
          <a:p>
            <a:pPr marL="514350" indent="-514350">
              <a:buAutoNum type="alphaLcPeriod"/>
            </a:pPr>
            <a:r>
              <a:rPr lang="en-US" dirty="0" smtClean="0"/>
              <a:t>Fall from great heights or from high esteem</a:t>
            </a:r>
          </a:p>
          <a:p>
            <a:pPr marL="514350" indent="-514350">
              <a:buAutoNum type="alphaLcPeriod"/>
            </a:pPr>
            <a:r>
              <a:rPr lang="en-US" dirty="0" smtClean="0"/>
              <a:t>Realize that they have made an irreversible mistake</a:t>
            </a:r>
          </a:p>
          <a:p>
            <a:pPr marL="514350" indent="-514350">
              <a:buAutoNum type="alphaLcPeriod"/>
            </a:pPr>
            <a:r>
              <a:rPr lang="en-US" dirty="0" smtClean="0"/>
              <a:t>Are killed by one of the gods</a:t>
            </a:r>
          </a:p>
          <a:p>
            <a:pPr marL="514350" indent="-514350">
              <a:buAutoNum type="alphaLcPeriod"/>
            </a:pPr>
            <a:r>
              <a:rPr lang="en-US" dirty="0" smtClean="0"/>
              <a:t>Both a and b</a:t>
            </a:r>
            <a:endParaRPr lang="en-US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38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d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Both a and b</a:t>
            </a:r>
          </a:p>
          <a:p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39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If you were a witness to something auspicious, you would feel. . . </a:t>
            </a:r>
          </a:p>
          <a:p>
            <a:pPr marL="514350" indent="-514350">
              <a:buAutoNum type="alphaLcPeriod"/>
            </a:pPr>
            <a:r>
              <a:rPr lang="en-US" dirty="0" smtClean="0"/>
              <a:t>Disappointment</a:t>
            </a:r>
          </a:p>
          <a:p>
            <a:pPr marL="514350" indent="-514350">
              <a:buAutoNum type="alphaLcPeriod"/>
            </a:pPr>
            <a:r>
              <a:rPr lang="en-US" dirty="0" smtClean="0"/>
              <a:t>Concern</a:t>
            </a:r>
          </a:p>
          <a:p>
            <a:pPr marL="514350" indent="-514350">
              <a:buAutoNum type="alphaLcPeriod"/>
            </a:pPr>
            <a:r>
              <a:rPr lang="en-US" dirty="0" smtClean="0"/>
              <a:t>Hope</a:t>
            </a:r>
          </a:p>
          <a:p>
            <a:pPr marL="514350" indent="-514350">
              <a:buAutoNum type="alphaLcPeriod"/>
            </a:pPr>
            <a:r>
              <a:rPr lang="en-US" dirty="0" smtClean="0"/>
              <a:t>relief</a:t>
            </a:r>
            <a:endParaRPr lang="en-US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39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r>
              <a:rPr lang="en-US" b="1" dirty="0" smtClean="0">
                <a:solidFill>
                  <a:schemeClr val="tx1"/>
                </a:solidFill>
              </a:rPr>
              <a:t>Answer: c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hope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Question 40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Which of the following would be considered a transgression?</a:t>
            </a:r>
          </a:p>
          <a:p>
            <a:pPr marL="514350" indent="-514350">
              <a:buAutoNum type="alphaLcPeriod"/>
            </a:pPr>
            <a:r>
              <a:rPr lang="en-US" dirty="0" smtClean="0"/>
              <a:t>Obeying curfew</a:t>
            </a:r>
          </a:p>
          <a:p>
            <a:pPr marL="514350" indent="-514350">
              <a:buAutoNum type="alphaLcPeriod"/>
            </a:pPr>
            <a:r>
              <a:rPr lang="en-US" dirty="0" smtClean="0"/>
              <a:t>Getting a 100% on this test</a:t>
            </a:r>
          </a:p>
          <a:p>
            <a:pPr marL="514350" indent="-514350">
              <a:buAutoNum type="alphaLcPeriod"/>
            </a:pPr>
            <a:r>
              <a:rPr lang="en-US" dirty="0" smtClean="0"/>
              <a:t>Forgetting your lunch at home</a:t>
            </a:r>
          </a:p>
          <a:p>
            <a:pPr marL="514350" indent="-514350">
              <a:buAutoNum type="alphaLcPeriod"/>
            </a:pPr>
            <a:r>
              <a:rPr lang="en-US" dirty="0" smtClean="0"/>
              <a:t>Not doing your chores</a:t>
            </a:r>
            <a:endParaRPr lang="en-US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133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40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514600"/>
            <a:ext cx="4038600" cy="2971800"/>
          </a:xfrm>
        </p:spPr>
        <p:txBody>
          <a:bodyPr anchor="ctr" anchorCtr="1"/>
          <a:lstStyle/>
          <a:p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9000" y="3276600"/>
            <a:ext cx="2819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Answer: D</a:t>
            </a:r>
          </a:p>
          <a:p>
            <a:r>
              <a:rPr lang="en-US" sz="2800" dirty="0" smtClean="0"/>
              <a:t>Not doing your chores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SC(2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27B2F05-84BF-4A30-9174-DC2EA4EBF03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CSC(2)</Template>
  <TotalTime>147</TotalTime>
  <Words>1605</Words>
  <Application>Microsoft Office PowerPoint</Application>
  <PresentationFormat>On-screen Show (4:3)</PresentationFormat>
  <Paragraphs>370</Paragraphs>
  <Slides>82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3" baseType="lpstr">
      <vt:lpstr>CSC(2)</vt:lpstr>
      <vt:lpstr>Greek Drama and Antigone Review for the Test</vt:lpstr>
      <vt:lpstr>Slide 2</vt:lpstr>
      <vt:lpstr>Question 1</vt:lpstr>
      <vt:lpstr>Slide 4</vt:lpstr>
      <vt:lpstr>Question 2</vt:lpstr>
      <vt:lpstr>Question 2</vt:lpstr>
      <vt:lpstr>Question 3</vt:lpstr>
      <vt:lpstr>Question 3</vt:lpstr>
      <vt:lpstr>Question 4</vt:lpstr>
      <vt:lpstr>Question 4</vt:lpstr>
      <vt:lpstr>Question 5</vt:lpstr>
      <vt:lpstr>Question 5</vt:lpstr>
      <vt:lpstr>Question 6</vt:lpstr>
      <vt:lpstr>Question 6</vt:lpstr>
      <vt:lpstr>Question 7</vt:lpstr>
      <vt:lpstr>Question 7</vt:lpstr>
      <vt:lpstr>Question 8</vt:lpstr>
      <vt:lpstr>Question 8</vt:lpstr>
      <vt:lpstr>Question 9</vt:lpstr>
      <vt:lpstr>Question 9</vt:lpstr>
      <vt:lpstr>Question 10</vt:lpstr>
      <vt:lpstr>Question 10</vt:lpstr>
      <vt:lpstr>Question 11</vt:lpstr>
      <vt:lpstr>Question 11</vt:lpstr>
      <vt:lpstr>Question 12</vt:lpstr>
      <vt:lpstr>Question 12</vt:lpstr>
      <vt:lpstr>Question 13</vt:lpstr>
      <vt:lpstr>Question 13</vt:lpstr>
      <vt:lpstr>Question 14</vt:lpstr>
      <vt:lpstr>Question 14</vt:lpstr>
      <vt:lpstr>Question 15</vt:lpstr>
      <vt:lpstr>Question 15</vt:lpstr>
      <vt:lpstr>Question 16</vt:lpstr>
      <vt:lpstr>Question 16</vt:lpstr>
      <vt:lpstr>Question 17</vt:lpstr>
      <vt:lpstr>Question 17</vt:lpstr>
      <vt:lpstr>Question 18</vt:lpstr>
      <vt:lpstr>Question 18</vt:lpstr>
      <vt:lpstr>Question 19</vt:lpstr>
      <vt:lpstr>Question 19</vt:lpstr>
      <vt:lpstr>Question 20</vt:lpstr>
      <vt:lpstr>Question 20</vt:lpstr>
      <vt:lpstr>Question 21</vt:lpstr>
      <vt:lpstr>Question 21</vt:lpstr>
      <vt:lpstr>Question 22</vt:lpstr>
      <vt:lpstr>Question 22</vt:lpstr>
      <vt:lpstr>Question 23</vt:lpstr>
      <vt:lpstr>Question 23</vt:lpstr>
      <vt:lpstr>Question 24</vt:lpstr>
      <vt:lpstr>Question 24</vt:lpstr>
      <vt:lpstr>Question 25</vt:lpstr>
      <vt:lpstr>Question 25</vt:lpstr>
      <vt:lpstr>Question 26</vt:lpstr>
      <vt:lpstr>Question 26</vt:lpstr>
      <vt:lpstr>Question 27</vt:lpstr>
      <vt:lpstr>Question 27</vt:lpstr>
      <vt:lpstr>Question 28</vt:lpstr>
      <vt:lpstr>Question 28</vt:lpstr>
      <vt:lpstr>Question 29</vt:lpstr>
      <vt:lpstr>Question 29</vt:lpstr>
      <vt:lpstr>Question 30</vt:lpstr>
      <vt:lpstr>Question 30</vt:lpstr>
      <vt:lpstr>Question 31</vt:lpstr>
      <vt:lpstr>Question 31</vt:lpstr>
      <vt:lpstr>Question 32</vt:lpstr>
      <vt:lpstr>Question 32</vt:lpstr>
      <vt:lpstr>Question 33</vt:lpstr>
      <vt:lpstr>Question 33</vt:lpstr>
      <vt:lpstr>Question 34</vt:lpstr>
      <vt:lpstr>Question 34</vt:lpstr>
      <vt:lpstr>Question 35</vt:lpstr>
      <vt:lpstr>Question 35</vt:lpstr>
      <vt:lpstr>Question 36</vt:lpstr>
      <vt:lpstr>Question 36</vt:lpstr>
      <vt:lpstr>Question 37</vt:lpstr>
      <vt:lpstr>Question 37</vt:lpstr>
      <vt:lpstr>Question 38</vt:lpstr>
      <vt:lpstr>Question 38</vt:lpstr>
      <vt:lpstr>Question 39</vt:lpstr>
      <vt:lpstr>Question 39</vt:lpstr>
      <vt:lpstr>Question 40</vt:lpstr>
      <vt:lpstr>Question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Greek Drama and Antigone Test</dc:title>
  <dc:creator>sarah</dc:creator>
  <cp:lastModifiedBy>sarah</cp:lastModifiedBy>
  <cp:revision>4</cp:revision>
  <dcterms:created xsi:type="dcterms:W3CDTF">2012-02-22T15:26:21Z</dcterms:created>
  <dcterms:modified xsi:type="dcterms:W3CDTF">2012-02-24T00:28:28Z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TC300094009990</vt:lpwstr>
  </property>
</Properties>
</file>