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7"/>
  </p:notesMasterIdLst>
  <p:sldIdLst>
    <p:sldId id="256" r:id="rId2"/>
    <p:sldId id="257" r:id="rId3"/>
    <p:sldId id="258" r:id="rId4"/>
    <p:sldId id="260" r:id="rId5"/>
    <p:sldId id="265" r:id="rId6"/>
    <p:sldId id="262" r:id="rId7"/>
    <p:sldId id="263" r:id="rId8"/>
    <p:sldId id="264" r:id="rId9"/>
    <p:sldId id="267" r:id="rId10"/>
    <p:sldId id="268" r:id="rId11"/>
    <p:sldId id="266" r:id="rId12"/>
    <p:sldId id="269" r:id="rId13"/>
    <p:sldId id="270" r:id="rId14"/>
    <p:sldId id="271" r:id="rId15"/>
    <p:sldId id="272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ED26DF-8D45-426C-AACF-248B848C07BC}" type="datetimeFigureOut">
              <a:rPr lang="en-US" smtClean="0"/>
              <a:pPr/>
              <a:t>10/15/2013</a:t>
            </a:fld>
            <a:endParaRPr lang="en-US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D1A145-F76C-46CB-A2C4-683C895F4C4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Paruošė Karolis Staskevičius, Monika Prekel ir </a:t>
            </a:r>
            <a:r>
              <a:rPr lang="lt-LT" smtClean="0"/>
              <a:t>Arnius Guobys (2b)</a:t>
            </a:r>
            <a:endParaRPr lang="en-US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1A145-F76C-46CB-A2C4-683C895F4C4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esioji jungtis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Antraštė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9" name="Paantraštė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lt-LT" smtClean="0"/>
              <a:t>Spustelėkite ruošinio paantraštės stiliui keisti</a:t>
            </a:r>
            <a:endParaRPr kumimoji="0" lang="en-US"/>
          </a:p>
        </p:txBody>
      </p:sp>
      <p:sp>
        <p:nvSpPr>
          <p:cNvPr id="16" name="Datos vietos rezervavimo ženklas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10/15/2013</a:t>
            </a:fld>
            <a:endParaRPr lang="en-US"/>
          </a:p>
        </p:txBody>
      </p:sp>
      <p:sp>
        <p:nvSpPr>
          <p:cNvPr id="2" name="Poraštės vietos rezervavimo ženklas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kaidrės numerio vietos rezervavimo ženklas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Antraštė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27" name="Turinio vietos rezervavimo ženklas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25" name="Datos vietos rezervavimo ženklas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10/15/2013</a:t>
            </a:fld>
            <a:endParaRPr lang="en-US"/>
          </a:p>
        </p:txBody>
      </p:sp>
      <p:sp>
        <p:nvSpPr>
          <p:cNvPr id="19" name="Poraštės vietos rezervavimo ženklas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kaidrės numerio vietos rezervavimo ženklas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esioji jungtis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ksto vietos rezervavimo ženklas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19" name="Datos vietos rezervavimo ženklas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10/15/2013</a:t>
            </a:fld>
            <a:endParaRPr lang="en-US"/>
          </a:p>
        </p:txBody>
      </p:sp>
      <p:sp>
        <p:nvSpPr>
          <p:cNvPr id="11" name="Poraštės vietos rezervavimo ženklas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kaidrės numerio vietos rezervavimo ženklas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Antraštė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Antraštė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14" name="Turinio vietos rezervavimo ženklas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13" name="Turinio vietos rezervavimo ženklas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21" name="Datos vietos rezervavimo ženklas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10/15/2013</a:t>
            </a:fld>
            <a:endParaRPr lang="en-US"/>
          </a:p>
        </p:txBody>
      </p:sp>
      <p:sp>
        <p:nvSpPr>
          <p:cNvPr id="10" name="Poraštės vietos rezervavimo ženklas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kaidrės numerio vietos rezervavimo ženklas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Antraštė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13" name="Teksto vietos rezervavimo ženklas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25" name="Teksto vietos rezervavimo ženklas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28" name="Turinio vietos rezervavimo ženklas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10" name="Datos vietos rezervavimo ženklas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10/15/2013</a:t>
            </a:fld>
            <a:endParaRPr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esioji jungtis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Antraštė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12" name="Datos vietos rezervavimo ženklas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10/15/2013</a:t>
            </a:fld>
            <a:endParaRPr lang="en-US"/>
          </a:p>
        </p:txBody>
      </p:sp>
      <p:sp>
        <p:nvSpPr>
          <p:cNvPr id="21" name="Poraštės vietos rezervavimo ženklas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10/15/2013</a:t>
            </a:fld>
            <a:endParaRPr lang="en-US"/>
          </a:p>
        </p:txBody>
      </p:sp>
      <p:sp>
        <p:nvSpPr>
          <p:cNvPr id="24" name="Poraštės vietos rezervavimo ženklas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esioji jungtis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Antraštė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26" name="Teksto vietos rezervavimo ženklas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14" name="Turinio vietos rezervavimo ženklas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25" name="Datos vietos rezervavimo ženklas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10/15/2013</a:t>
            </a:fld>
            <a:endParaRPr lang="en-US"/>
          </a:p>
        </p:txBody>
      </p:sp>
      <p:sp>
        <p:nvSpPr>
          <p:cNvPr id="29" name="Poraštės vietos rezervavimo ženklas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veikslėlio vietos rezervavimo ženklas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lt-LT" smtClean="0"/>
              <a:t>Spustelėkite piktogramą, jei norite įtraukti paveikslėlį</a:t>
            </a:r>
            <a:endParaRPr kumimoji="0" lang="en-US" dirty="0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10/15/2013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kaidrės numerio vietos rezervavimo ženklas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Antraštė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26" name="Teksto vietos rezervavimo ženklas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10/15/2013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10/15/2013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esioji jungtis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ksto vietos rezervavimo ženklas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  <p:sp>
        <p:nvSpPr>
          <p:cNvPr id="11" name="Datos vietos rezervavimo ženklas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10/15/2013</a:t>
            </a:fld>
            <a:endParaRPr lang="en-US"/>
          </a:p>
        </p:txBody>
      </p:sp>
      <p:sp>
        <p:nvSpPr>
          <p:cNvPr id="28" name="Poraštės vietos rezervavimo ženklas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avadinimo vietos rezervavimo ženklas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9" name="Tiesioji jungtis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esioji jungtis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fade/>
  </p:transition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Ir jo Dailės darbai</a:t>
            </a:r>
            <a:endParaRPr lang="en-US" dirty="0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dirty="0" smtClean="0"/>
              <a:t>Mikalojus Konstantinas Čiurlionis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Mikalojus Konstantinas Čiurlionis: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lietuvių kompozitorius, dailininkas, chorvedys, kultūros veikėjas;</a:t>
            </a:r>
          </a:p>
          <a:p>
            <a:r>
              <a:rPr lang="lt-LT" dirty="0" smtClean="0"/>
              <a:t>gimė </a:t>
            </a:r>
            <a:r>
              <a:rPr lang="fi-FI" dirty="0" smtClean="0"/>
              <a:t>1875 m. rugsėjo 22 d. Seno</a:t>
            </a:r>
            <a:r>
              <a:rPr lang="lt-LT" dirty="0" smtClean="0"/>
              <a:t>joje</a:t>
            </a:r>
            <a:r>
              <a:rPr lang="fi-FI" dirty="0" smtClean="0"/>
              <a:t> Varėn</a:t>
            </a:r>
            <a:r>
              <a:rPr lang="lt-LT" dirty="0" smtClean="0"/>
              <a:t>oje;</a:t>
            </a:r>
          </a:p>
          <a:p>
            <a:r>
              <a:rPr lang="lt-LT" sz="3000" b="1" dirty="0" smtClean="0"/>
              <a:t>mirė būdamas 35 metų - </a:t>
            </a:r>
            <a:r>
              <a:rPr lang="sv-SE" sz="3000" b="1" dirty="0" smtClean="0"/>
              <a:t>1911 m. balandžio 10 d</a:t>
            </a:r>
            <a:r>
              <a:rPr lang="sv-SE" sz="3000" b="1" dirty="0" smtClean="0"/>
              <a:t>.</a:t>
            </a:r>
            <a:r>
              <a:rPr lang="lt-LT" sz="3000" b="1" dirty="0" smtClean="0"/>
              <a:t>,</a:t>
            </a:r>
            <a:endParaRPr lang="lt-LT" sz="3000" b="1" dirty="0" smtClean="0"/>
          </a:p>
          <a:p>
            <a:r>
              <a:rPr lang="lt-LT" dirty="0" smtClean="0"/>
              <a:t>palaidotas Vilniaus Rasų </a:t>
            </a:r>
            <a:r>
              <a:rPr lang="lt-LT" dirty="0" smtClean="0"/>
              <a:t>kapinėse.</a:t>
            </a:r>
            <a:endParaRPr lang="en-US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Mikalojus Konstantinas Čiurlionis: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Šiuo metu vertinamas kaip </a:t>
            </a:r>
            <a:r>
              <a:rPr lang="lt-LT" dirty="0" smtClean="0"/>
              <a:t>didžiausias </a:t>
            </a:r>
            <a:r>
              <a:rPr lang="lt-LT" dirty="0" smtClean="0"/>
              <a:t>kada nors </a:t>
            </a:r>
            <a:r>
              <a:rPr lang="lt-LT" dirty="0" smtClean="0"/>
              <a:t>gyvenęs </a:t>
            </a:r>
            <a:r>
              <a:rPr lang="lt-LT" dirty="0" smtClean="0"/>
              <a:t>Lietuvos dailininkas ir kompozitorius. Tarp žymiausių jo muzikinių darbų – simfoninės poemos „Miške“ ir „Jūra“. </a:t>
            </a:r>
            <a:r>
              <a:rPr lang="lt-LT" b="1" dirty="0" smtClean="0"/>
              <a:t>Iš dailės darbų </a:t>
            </a:r>
            <a:r>
              <a:rPr lang="lt-LT" b="1" dirty="0" smtClean="0"/>
              <a:t>populiariausi </a:t>
            </a:r>
            <a:r>
              <a:rPr lang="lt-LT" b="1" dirty="0" smtClean="0"/>
              <a:t>„Pasaka. Karaliai“, „Rex“, </a:t>
            </a:r>
            <a:r>
              <a:rPr lang="lt-LT" b="1" dirty="0" smtClean="0"/>
              <a:t>„ </a:t>
            </a:r>
            <a:r>
              <a:rPr lang="lt-LT" b="1" dirty="0" smtClean="0"/>
              <a:t>Piramidžių” </a:t>
            </a:r>
            <a:r>
              <a:rPr lang="lt-LT" b="1" dirty="0" smtClean="0"/>
              <a:t>ir </a:t>
            </a:r>
            <a:r>
              <a:rPr lang="lt-LT" b="1" dirty="0" smtClean="0"/>
              <a:t>„ Žvaigždžių </a:t>
            </a:r>
            <a:r>
              <a:rPr lang="lt-LT" b="1" dirty="0" smtClean="0"/>
              <a:t>sonatos”.</a:t>
            </a:r>
            <a:endParaRPr lang="en-US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Beveik visi žinomi Čiurlionio dailės darbai, rankraščiai ir pan. saugomi ir eksponuojami Nacionaliniame M. K. Čiurlionio dailės muziejuje Kaune.</a:t>
            </a:r>
          </a:p>
          <a:p>
            <a:r>
              <a:rPr lang="lt-LT" dirty="0" smtClean="0"/>
              <a:t>1963 m. Druskininkuose atidarytas M. K. Čiurlionio memorialinis </a:t>
            </a:r>
            <a:r>
              <a:rPr lang="lt-LT" dirty="0" smtClean="0"/>
              <a:t>muziejus </a:t>
            </a:r>
            <a:r>
              <a:rPr lang="lt-LT" dirty="0" smtClean="0"/>
              <a:t>buvusiame Čiurlionių šeimos name.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Čiurlionis - Dailininkas</a:t>
            </a:r>
            <a:endParaRPr lang="en-US" dirty="0"/>
          </a:p>
        </p:txBody>
      </p:sp>
    </p:spTree>
  </p:cSld>
  <p:clrMapOvr>
    <a:masterClrMapping/>
  </p:clrMapOvr>
  <p:transition advClick="0" advTm="1000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Čiurlionis - Dailininkas</a:t>
            </a:r>
            <a:endParaRPr lang="en-US" dirty="0"/>
          </a:p>
        </p:txBody>
      </p:sp>
      <p:sp>
        <p:nvSpPr>
          <p:cNvPr id="5" name="Turinio vietos rezervavimo ženklas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Čiurlionis, kaip dailininkas, pradėjo formuotis vėlai.</a:t>
            </a:r>
          </a:p>
          <a:p>
            <a:r>
              <a:rPr lang="lt-LT" dirty="0" smtClean="0"/>
              <a:t>Profesionalaus dailininko kelią pradėjo būdamas tik apie 29 m. amžiaus, įstojęs į Varšuvos dailės mokyklą.</a:t>
            </a:r>
          </a:p>
          <a:p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Čiurlionis - Dailininkas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Jau pirmuosiuose Čiurlionio darbuose pasireiškė dailininko potraukis į simbolizmą ir abstrakciją, mistikos ir paslapties šydą kūryboje. Tuo dailininkas įsiliejo į neoromantizmo dailės kryptį.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Nuo 1903 metų (pirmieji Čiurlionio Darbai)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Pirmuosiuose Čiurlionio </a:t>
            </a:r>
            <a:r>
              <a:rPr lang="lt-LT" dirty="0" smtClean="0"/>
              <a:t>darbuose </a:t>
            </a:r>
            <a:r>
              <a:rPr lang="lt-LT" dirty="0" smtClean="0"/>
              <a:t>nuo 1903 m</a:t>
            </a:r>
            <a:r>
              <a:rPr lang="lt-LT" dirty="0" smtClean="0"/>
              <a:t>. </a:t>
            </a:r>
            <a:r>
              <a:rPr lang="lt-LT" dirty="0" smtClean="0"/>
              <a:t>dominuoja fantastinės būtybės, mistiniai praeities karaliai, lietuvių pagoniškosios kultūros pėdsakai, kosmogonijos elementai – dievai, planetos, žvaigždės. Šie elementai lydės dailininką likusiame jo kūrybiniame kelyje, įgaudami vis konkretesnes ir įtaigingesnes formas.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Ramybė</a:t>
            </a:r>
            <a:endParaRPr lang="en-US" dirty="0"/>
          </a:p>
        </p:txBody>
      </p:sp>
      <p:sp>
        <p:nvSpPr>
          <p:cNvPr id="6" name="Teksto vietos rezervavimo ženklas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lt-LT" dirty="0" smtClean="0"/>
              <a:t>1904 - 1905m.</a:t>
            </a:r>
            <a:endParaRPr lang="en-US" dirty="0"/>
          </a:p>
        </p:txBody>
      </p:sp>
      <p:pic>
        <p:nvPicPr>
          <p:cNvPr id="10" name="Paveikslėlio vietos rezervavimo ženklas 9" descr="Vaizdas:Mikalojus Ciurlionis - Tranquility (Ramybe).jpg"/>
          <p:cNvPicPr>
            <a:picLocks noGrp="1"/>
          </p:cNvPicPr>
          <p:nvPr>
            <p:ph type="pic" idx="1"/>
          </p:nvPr>
        </p:nvPicPr>
        <p:blipFill>
          <a:blip r:embed="rId2" cstate="print"/>
          <a:srcRect l="10383" r="10383"/>
          <a:stretch>
            <a:fillRect/>
          </a:stretch>
        </p:blipFill>
        <p:spPr bwMode="auto">
          <a:xfrm>
            <a:off x="1905000" y="616634"/>
            <a:ext cx="6629400" cy="5174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veikslėlio vietos rezervavimo ženklas 4" descr="ciurl82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858" r="858"/>
          <a:stretch>
            <a:fillRect/>
          </a:stretch>
        </p:blipFill>
        <p:spPr>
          <a:xfrm>
            <a:off x="1905000" y="616634"/>
            <a:ext cx="6629400" cy="4821382"/>
          </a:xfrm>
        </p:spPr>
      </p:pic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Žinia</a:t>
            </a:r>
            <a:endParaRPr lang="en-US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190</a:t>
            </a:r>
            <a:r>
              <a:rPr lang="lt-LT" dirty="0" smtClean="0"/>
              <a:t>4 - 1905</a:t>
            </a:r>
            <a:r>
              <a:rPr lang="en-US" dirty="0" smtClean="0"/>
              <a:t>m.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686800" cy="838200"/>
          </a:xfrm>
        </p:spPr>
        <p:txBody>
          <a:bodyPr>
            <a:noAutofit/>
          </a:bodyPr>
          <a:lstStyle/>
          <a:p>
            <a:r>
              <a:rPr lang="en-US" sz="2400" dirty="0" smtClean="0"/>
              <a:t>1907–1909 m. laikotarpis – pats brandžiausias ir produktyviausias Čiurlionio, kaip dailininko, kūryboje.</a:t>
            </a:r>
            <a:endParaRPr lang="en-US" sz="24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846638"/>
          </a:xfrm>
        </p:spPr>
        <p:txBody>
          <a:bodyPr>
            <a:noAutofit/>
          </a:bodyPr>
          <a:lstStyle/>
          <a:p>
            <a:r>
              <a:rPr lang="lt-LT" sz="2600" dirty="0" smtClean="0"/>
              <a:t>Tapybos darbų piešiniai įgyja aiškesnes, stilizuotas formas. Kūrinių idėja tampa </a:t>
            </a:r>
            <a:r>
              <a:rPr lang="lt-LT" sz="2600" dirty="0" smtClean="0"/>
              <a:t>aiškesnė </a:t>
            </a:r>
            <a:r>
              <a:rPr lang="lt-LT" sz="2600" dirty="0" smtClean="0"/>
              <a:t>ir susieta su paveikslų turiniu. Pradeda dominuoti pavieniai paveikslai, o tapybos ciklai sutrumpėja </a:t>
            </a:r>
            <a:r>
              <a:rPr lang="lt-LT" sz="2600" dirty="0" smtClean="0"/>
              <a:t>iki paprastai </a:t>
            </a:r>
            <a:r>
              <a:rPr lang="lt-LT" sz="2600" dirty="0" smtClean="0"/>
              <a:t>4 paveikslų per ciklą. Ciklų struktūra pakinta, ji susiejama su klasikinės muzikos formų struktūros dalimis kaip </a:t>
            </a:r>
            <a:r>
              <a:rPr lang="lt-LT" sz="2600" i="1" dirty="0" smtClean="0"/>
              <a:t>allegro</a:t>
            </a:r>
            <a:r>
              <a:rPr lang="lt-LT" sz="2600" dirty="0" smtClean="0"/>
              <a:t>, </a:t>
            </a:r>
            <a:r>
              <a:rPr lang="lt-LT" sz="2600" i="1" dirty="0" smtClean="0"/>
              <a:t>andante</a:t>
            </a:r>
            <a:r>
              <a:rPr lang="lt-LT" sz="2600" dirty="0" smtClean="0"/>
              <a:t>, </a:t>
            </a:r>
            <a:r>
              <a:rPr lang="lt-LT" sz="2600" i="1" dirty="0" smtClean="0"/>
              <a:t>scherzo</a:t>
            </a:r>
            <a:r>
              <a:rPr lang="lt-LT" sz="2600" dirty="0" smtClean="0"/>
              <a:t> ir </a:t>
            </a:r>
            <a:r>
              <a:rPr lang="lt-LT" sz="2600" i="1" dirty="0" smtClean="0"/>
              <a:t>finale</a:t>
            </a:r>
            <a:r>
              <a:rPr lang="lt-LT" sz="2600" dirty="0" smtClean="0"/>
              <a:t>. </a:t>
            </a:r>
            <a:r>
              <a:rPr lang="lt-LT" sz="2600" dirty="0" smtClean="0"/>
              <a:t>Tai muzikos </a:t>
            </a:r>
            <a:r>
              <a:rPr lang="lt-LT" sz="2600" dirty="0" smtClean="0"/>
              <a:t>kūrinyje atitinka temos įvedimą, vystymą, aukščiausią įtampos tašką ir užbaigimą. Taip gimė ciklai </a:t>
            </a:r>
            <a:r>
              <a:rPr lang="lt-LT" sz="2600" dirty="0" smtClean="0"/>
              <a:t>sonatų pavadinimu: </a:t>
            </a:r>
            <a:r>
              <a:rPr lang="lt-LT" sz="2600" i="1" dirty="0" smtClean="0"/>
              <a:t>Saulės</a:t>
            </a:r>
            <a:r>
              <a:rPr lang="lt-LT" sz="2600" i="1" dirty="0" smtClean="0"/>
              <a:t>, Pavasario, Jūros, Vasaros, Piramidžių, Žvaigždžių </a:t>
            </a:r>
            <a:r>
              <a:rPr lang="lt-LT" sz="2600" dirty="0" smtClean="0"/>
              <a:t>sonatos.</a:t>
            </a:r>
            <a:endParaRPr lang="en-US" sz="2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Rojus</a:t>
            </a:r>
            <a:endParaRPr lang="en-US" dirty="0"/>
          </a:p>
        </p:txBody>
      </p:sp>
      <p:sp>
        <p:nvSpPr>
          <p:cNvPr id="6" name="Teksto vietos rezervavimo ženklas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1909 m.</a:t>
            </a:r>
            <a:endParaRPr lang="en-US" dirty="0"/>
          </a:p>
        </p:txBody>
      </p:sp>
      <p:pic>
        <p:nvPicPr>
          <p:cNvPr id="10" name="Paveikslėlio vietos rezervavimo ženklas 9" descr="Vaizdas:Чюрлёнис.Рай.1909.jpg"/>
          <p:cNvPicPr>
            <a:picLocks noGrp="1"/>
          </p:cNvPicPr>
          <p:nvPr>
            <p:ph type="pic" idx="1"/>
          </p:nvPr>
        </p:nvPicPr>
        <p:blipFill>
          <a:blip r:embed="rId2" cstate="print"/>
          <a:srcRect t="3030" b="3030"/>
          <a:stretch>
            <a:fillRect/>
          </a:stretch>
        </p:blipFill>
        <p:spPr bwMode="auto">
          <a:xfrm>
            <a:off x="1676400" y="616634"/>
            <a:ext cx="6858000" cy="4869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Rex</a:t>
            </a:r>
            <a:endParaRPr lang="en-US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lt-LT" dirty="0" smtClean="0"/>
              <a:t>1909 m.</a:t>
            </a:r>
            <a:endParaRPr lang="en-US" dirty="0"/>
          </a:p>
        </p:txBody>
      </p:sp>
      <p:pic>
        <p:nvPicPr>
          <p:cNvPr id="6" name="Paveikslėlio vietos rezervavimo ženklas 5" descr="Vaizdas:Rex(1909).jpg"/>
          <p:cNvPicPr>
            <a:picLocks noGrp="1"/>
          </p:cNvPicPr>
          <p:nvPr>
            <p:ph type="pic" idx="1"/>
          </p:nvPr>
        </p:nvPicPr>
        <p:blipFill>
          <a:blip r:embed="rId2" cstate="print"/>
          <a:srcRect t="18493" b="18493"/>
          <a:stretch>
            <a:fillRect/>
          </a:stretch>
        </p:blipFill>
        <p:spPr bwMode="auto">
          <a:xfrm>
            <a:off x="1752600" y="616634"/>
            <a:ext cx="6781800" cy="5098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Angelas. Preliudas</a:t>
            </a:r>
            <a:endParaRPr lang="en-US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1908 m.</a:t>
            </a:r>
            <a:endParaRPr lang="en-US" dirty="0"/>
          </a:p>
        </p:txBody>
      </p:sp>
      <p:pic>
        <p:nvPicPr>
          <p:cNvPr id="5" name="Paveikslėlio vietos rezervavimo ženklas 4" descr="Vaizdas:Angelas.Preliudas.jpg"/>
          <p:cNvPicPr>
            <a:picLocks noGrp="1"/>
          </p:cNvPicPr>
          <p:nvPr>
            <p:ph type="pic" idx="1"/>
          </p:nvPr>
        </p:nvPicPr>
        <p:blipFill>
          <a:blip r:embed="rId2" cstate="print"/>
          <a:srcRect t="14729" b="14729"/>
          <a:stretch>
            <a:fillRect/>
          </a:stretch>
        </p:blipFill>
        <p:spPr bwMode="auto">
          <a:xfrm>
            <a:off x="3200400" y="616634"/>
            <a:ext cx="5334000" cy="4031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ntraštė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Žvaigždžių Sonata </a:t>
            </a:r>
            <a:r>
              <a:rPr lang="lt-LT" sz="1800" b="0" dirty="0" smtClean="0"/>
              <a:t>(1908m.)</a:t>
            </a:r>
            <a:endParaRPr lang="en-US" b="0" dirty="0"/>
          </a:p>
        </p:txBody>
      </p:sp>
      <p:pic>
        <p:nvPicPr>
          <p:cNvPr id="2050" name="Picture 2" descr="http://ciurlionis.licejus.lt/Tapyba/Muz/Sonatos/Zvaigzdziu_sonata.Allegr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04800"/>
            <a:ext cx="3581400" cy="4575525"/>
          </a:xfrm>
          <a:prstGeom prst="rect">
            <a:avLst/>
          </a:prstGeom>
          <a:noFill/>
        </p:spPr>
      </p:pic>
      <p:pic>
        <p:nvPicPr>
          <p:cNvPr id="11" name="Paveikslėlis 10" descr="Zvaigzdziu_sonata.Andant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76799" y="304800"/>
            <a:ext cx="3606523" cy="4572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057400" y="50292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Allegro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172200" y="50292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Andante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Žygis">
  <a:themeElements>
    <a:clrScheme name="Žygis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Žygi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Žygis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40</TotalTime>
  <Words>297</Words>
  <Application>Microsoft Office PowerPoint</Application>
  <PresentationFormat>Demonstracija ekrane (4:3)</PresentationFormat>
  <Paragraphs>36</Paragraphs>
  <Slides>15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15</vt:i4>
      </vt:variant>
    </vt:vector>
  </HeadingPairs>
  <TitlesOfParts>
    <vt:vector size="16" baseType="lpstr">
      <vt:lpstr>Žygis</vt:lpstr>
      <vt:lpstr>Ir jo Dailės darbai</vt:lpstr>
      <vt:lpstr>Mikalojus Konstantinas Čiurlionis:</vt:lpstr>
      <vt:lpstr>Mikalojus Konstantinas Čiurlionis:</vt:lpstr>
      <vt:lpstr>Skaidrė 4</vt:lpstr>
      <vt:lpstr>Čiurlionis - Dailininkas</vt:lpstr>
      <vt:lpstr>Čiurlionis - Dailininkas</vt:lpstr>
      <vt:lpstr>Čiurlionis - Dailininkas</vt:lpstr>
      <vt:lpstr>Nuo 1903 metų (pirmieji Čiurlionio Darbai)</vt:lpstr>
      <vt:lpstr>Ramybė</vt:lpstr>
      <vt:lpstr>Žinia</vt:lpstr>
      <vt:lpstr>1907–1909 m. laikotarpis – pats brandžiausias ir produktyviausias Čiurlionio, kaip dailininko, kūryboje.</vt:lpstr>
      <vt:lpstr>Rojus</vt:lpstr>
      <vt:lpstr>Rex</vt:lpstr>
      <vt:lpstr>Angelas. Preliudas</vt:lpstr>
      <vt:lpstr>Žvaigždžių Sonata (1908m.)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Ir jo Dailės darbai</dc:title>
  <dc:creator/>
  <cp:lastModifiedBy>VARTOTOJAS</cp:lastModifiedBy>
  <cp:revision>10</cp:revision>
  <dcterms:created xsi:type="dcterms:W3CDTF">2006-08-16T00:00:00Z</dcterms:created>
  <dcterms:modified xsi:type="dcterms:W3CDTF">2013-10-15T17:14:48Z</dcterms:modified>
</cp:coreProperties>
</file>