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7" r:id="rId4"/>
    <p:sldId id="260" r:id="rId5"/>
    <p:sldId id="262" r:id="rId6"/>
    <p:sldId id="266" r:id="rId7"/>
    <p:sldId id="264" r:id="rId8"/>
    <p:sldId id="265" r:id="rId9"/>
    <p:sldId id="268" r:id="rId10"/>
    <p:sldId id="259" r:id="rId11"/>
  </p:sldIdLst>
  <p:sldSz cx="9144000" cy="6858000" type="screen4x3"/>
  <p:notesSz cx="6858000" cy="9144000"/>
  <p:embeddedFontLst>
    <p:embeddedFont>
      <p:font typeface="Century Gothic" pitchFamily="34" charset="0"/>
      <p:regular r:id="rId13"/>
      <p:bold r:id="rId14"/>
      <p:italic r:id="rId15"/>
      <p:boldItalic r:id="rId16"/>
    </p:embeddedFont>
    <p:embeddedFont>
      <p:font typeface="Wingdings 3" pitchFamily="18" charset="2"/>
      <p:regular r:id="rId17"/>
    </p:embeddedFon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83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2" d="100"/>
          <a:sy n="112" d="100"/>
        </p:scale>
        <p:origin x="-9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6230-5409-410A-B50C-59D7A537383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B940B-7251-491C-B100-F4AF7E306139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561309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01548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62070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298545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41629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29547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492732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962902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64975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505344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01491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381675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4279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3444581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825699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426742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2AD4DD-FD2C-4FDE-8BC6-2B6F58403758}" type="datetimeFigureOut">
              <a:rPr lang="fr-FR" smtClean="0"/>
              <a:pPr>
                <a:defRPr/>
              </a:pPr>
              <a:t>15/10/2013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FCB43A-7E05-407F-8631-CC578CF44630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94252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v.lt/nuotykis/lietuva_pasaulyje/21" TargetMode="External"/><Relationship Id="rId3" Type="http://schemas.openxmlformats.org/officeDocument/2006/relationships/hyperlink" Target="http://lt.wikipedia.org/wiki/Petras_Roizijus" TargetMode="External"/><Relationship Id="rId7" Type="http://schemas.openxmlformats.org/officeDocument/2006/relationships/hyperlink" Target="http://studijos.info/biblioteka/ziureti/roizijus-petras-47911.htm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Jogailos_universitetas" TargetMode="External"/><Relationship Id="rId5" Type="http://schemas.openxmlformats.org/officeDocument/2006/relationships/hyperlink" Target="http://filologija.vukhf.lt/?select=showText&amp;straipsnis=214&amp;type=abstract" TargetMode="External"/><Relationship Id="rId10" Type="http://schemas.openxmlformats.org/officeDocument/2006/relationships/hyperlink" Target="http://www.patogupirkti.lt/Petras-Roizijus-knygos/" TargetMode="External"/><Relationship Id="rId4" Type="http://schemas.openxmlformats.org/officeDocument/2006/relationships/hyperlink" Target="http://vddb.library.lt/fedora/get/LT-eLABa-0001:E.02~2007~D_20071109_154324-49387/DS.005.0.01.ETD" TargetMode="External"/><Relationship Id="rId9" Type="http://schemas.openxmlformats.org/officeDocument/2006/relationships/hyperlink" Target="http://lt.wikipedia.org/wiki/Lietuvos_Statuta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03899" y="620688"/>
            <a:ext cx="7772400" cy="1470025"/>
          </a:xfrm>
        </p:spPr>
        <p:txBody>
          <a:bodyPr/>
          <a:lstStyle/>
          <a:p>
            <a:r>
              <a:rPr lang="lt-LT" sz="4200" dirty="0" smtClean="0">
                <a:solidFill>
                  <a:srgbClr val="9C4839"/>
                </a:solidFill>
              </a:rPr>
              <a:t>PETRAS ROIZIJUS</a:t>
            </a:r>
            <a:endParaRPr lang="fr-CA" sz="4200" dirty="0" smtClean="0">
              <a:solidFill>
                <a:srgbClr val="9C4839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655167" y="2090713"/>
            <a:ext cx="7453337" cy="1752600"/>
          </a:xfrm>
        </p:spPr>
        <p:txBody>
          <a:bodyPr/>
          <a:lstStyle/>
          <a:p>
            <a:r>
              <a:rPr lang="lt-LT" sz="3000" dirty="0" smtClean="0">
                <a:solidFill>
                  <a:srgbClr val="9C4839"/>
                </a:solidFill>
              </a:rPr>
              <a:t>Kandusis XVI amžiaus Lietuvos poetas</a:t>
            </a:r>
            <a:endParaRPr lang="fr-CA" sz="3000" dirty="0" smtClean="0">
              <a:solidFill>
                <a:srgbClr val="9C483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388" y="4357694"/>
            <a:ext cx="292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dirty="0" smtClean="0">
                <a:solidFill>
                  <a:schemeClr val="accent1">
                    <a:lumMod val="75000"/>
                  </a:schemeClr>
                </a:solidFill>
              </a:rPr>
              <a:t>Darbą atliko Aivaras </a:t>
            </a:r>
            <a:r>
              <a:rPr lang="lt-LT" sz="1400" dirty="0" err="1" smtClean="0">
                <a:solidFill>
                  <a:schemeClr val="accent1">
                    <a:lumMod val="75000"/>
                  </a:schemeClr>
                </a:solidFill>
              </a:rPr>
              <a:t>Rastenis</a:t>
            </a:r>
            <a:endParaRPr lang="lt-LT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488" y="6286520"/>
            <a:ext cx="342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dirty="0" smtClean="0">
                <a:solidFill>
                  <a:schemeClr val="accent1">
                    <a:lumMod val="75000"/>
                  </a:schemeClr>
                </a:solidFill>
              </a:rPr>
              <a:t>2013</a:t>
            </a:r>
            <a:endParaRPr lang="lt-LT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9C4839"/>
                </a:solidFill>
              </a:rPr>
              <a:t>Petras Roizijus</a:t>
            </a:r>
            <a:endParaRPr lang="fr-CA" dirty="0" smtClean="0">
              <a:solidFill>
                <a:srgbClr val="9C483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2051050" y="981075"/>
            <a:ext cx="6913563" cy="5568950"/>
          </a:xfrm>
        </p:spPr>
        <p:txBody>
          <a:bodyPr>
            <a:normAutofit/>
          </a:bodyPr>
          <a:lstStyle/>
          <a:p>
            <a:r>
              <a:rPr lang="lt-LT" sz="2000" dirty="0" smtClean="0">
                <a:solidFill>
                  <a:srgbClr val="9C4839"/>
                </a:solidFill>
              </a:rPr>
              <a:t>Petras Roizijus (Pedro</a:t>
            </a:r>
            <a:r>
              <a:rPr lang="lt-LT" sz="2000" dirty="0">
                <a:solidFill>
                  <a:srgbClr val="9C4839"/>
                </a:solidFill>
              </a:rPr>
              <a:t> </a:t>
            </a:r>
            <a:r>
              <a:rPr lang="lt-LT" sz="2000" dirty="0" smtClean="0">
                <a:solidFill>
                  <a:srgbClr val="9C4839"/>
                </a:solidFill>
              </a:rPr>
              <a:t>Ruiz de </a:t>
            </a:r>
            <a:r>
              <a:rPr lang="lt-LT" sz="2000" dirty="0" err="1" smtClean="0">
                <a:solidFill>
                  <a:srgbClr val="9C4839"/>
                </a:solidFill>
              </a:rPr>
              <a:t>Moros</a:t>
            </a:r>
            <a:r>
              <a:rPr lang="lt-LT" sz="2000" dirty="0" smtClean="0">
                <a:solidFill>
                  <a:srgbClr val="9C4839"/>
                </a:solidFill>
              </a:rPr>
              <a:t>) gimė ~1505 m. Alkanjise (Alcañiz</a:t>
            </a:r>
            <a:r>
              <a:rPr lang="lt-LT" sz="2000" dirty="0">
                <a:solidFill>
                  <a:srgbClr val="9C4839"/>
                </a:solidFill>
              </a:rPr>
              <a:t>)</a:t>
            </a:r>
            <a:r>
              <a:rPr lang="lt-LT" sz="2000" dirty="0" smtClean="0">
                <a:solidFill>
                  <a:srgbClr val="9C4839"/>
                </a:solidFill>
              </a:rPr>
              <a:t>, mirė – 1571 m. Vilniuje.</a:t>
            </a:r>
          </a:p>
          <a:p>
            <a:r>
              <a:rPr lang="lt-LT" sz="2000" dirty="0" smtClean="0">
                <a:solidFill>
                  <a:srgbClr val="9C4839"/>
                </a:solidFill>
              </a:rPr>
              <a:t>Buvo kilmingos ir įtakingiausios mieste giminės, kuri vėliau nuskurdo, palikuonis.</a:t>
            </a:r>
          </a:p>
          <a:p>
            <a:r>
              <a:rPr lang="lt-LT" sz="2000" dirty="0">
                <a:solidFill>
                  <a:srgbClr val="9C4839"/>
                </a:solidFill>
              </a:rPr>
              <a:t>Roizijus buvo labai išsilavinęs, neįprasto ispaniško temperamento, labai šmaikštus ir kandus, išskirtinės </a:t>
            </a:r>
            <a:r>
              <a:rPr lang="lt-LT" sz="2000" dirty="0" smtClean="0">
                <a:solidFill>
                  <a:srgbClr val="9C4839"/>
                </a:solidFill>
              </a:rPr>
              <a:t>išvaizdos, jautrus neteisybei. Dvariškių </a:t>
            </a:r>
            <a:r>
              <a:rPr lang="lt-LT" sz="2000" dirty="0">
                <a:solidFill>
                  <a:srgbClr val="9C4839"/>
                </a:solidFill>
              </a:rPr>
              <a:t>vadintas „daktaru ispanu“.</a:t>
            </a:r>
          </a:p>
          <a:p>
            <a:r>
              <a:rPr lang="lt-LT" sz="2000" dirty="0" smtClean="0">
                <a:solidFill>
                  <a:srgbClr val="9C4839"/>
                </a:solidFill>
              </a:rPr>
              <a:t>Studijavo teisę Paduvos, Bolonijos, Romos universitetuose. Vėliau atvyko profesoriauti į Krokuvos universitetą.</a:t>
            </a:r>
          </a:p>
          <a:p>
            <a:r>
              <a:rPr lang="lt-LT" sz="2000" dirty="0" smtClean="0">
                <a:solidFill>
                  <a:srgbClr val="9C4839"/>
                </a:solidFill>
              </a:rPr>
              <a:t>Buvo paskirtas Žygimanto Augusto patarėju teisės klausimais. Persikraustė į Vilnių ir gyveno ten iki pat mirties.</a:t>
            </a:r>
          </a:p>
          <a:p>
            <a:r>
              <a:rPr lang="lt-LT" sz="2000" dirty="0" smtClean="0">
                <a:solidFill>
                  <a:srgbClr val="9C4839"/>
                </a:solidFill>
              </a:rPr>
              <a:t>Pažinojo daugelį įtakingų valstybės asmenų.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9C4839"/>
                </a:solidFill>
              </a:rPr>
              <a:t>Krokuvos universitetas</a:t>
            </a:r>
            <a:endParaRPr lang="fr-CA" dirty="0" smtClean="0">
              <a:solidFill>
                <a:srgbClr val="9C483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484784"/>
            <a:ext cx="8964488" cy="4258198"/>
          </a:xfrm>
        </p:spPr>
      </p:pic>
    </p:spTree>
    <p:extLst>
      <p:ext uri="{BB962C8B-B14F-4D97-AF65-F5344CB8AC3E}">
        <p14:creationId xmlns:p14="http://schemas.microsoft.com/office/powerpoint/2010/main" xmlns="" val="3253510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9C4839"/>
                </a:solidFill>
              </a:rPr>
              <a:t>Kūryba</a:t>
            </a:r>
            <a:endParaRPr lang="fr-CA" dirty="0" smtClean="0">
              <a:solidFill>
                <a:srgbClr val="9C4839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051720" y="980727"/>
            <a:ext cx="6912768" cy="5569495"/>
          </a:xfrm>
        </p:spPr>
        <p:txBody>
          <a:bodyPr>
            <a:normAutofit/>
          </a:bodyPr>
          <a:lstStyle/>
          <a:p>
            <a:r>
              <a:rPr lang="lt-LT" sz="2000" dirty="0" smtClean="0">
                <a:solidFill>
                  <a:srgbClr val="9C4839"/>
                </a:solidFill>
              </a:rPr>
              <a:t>Nors buvo teisininkas, jis mėgo ir rašyti.</a:t>
            </a:r>
          </a:p>
          <a:p>
            <a:pPr lvl="1"/>
            <a:r>
              <a:rPr lang="lt-LT" dirty="0" smtClean="0">
                <a:solidFill>
                  <a:srgbClr val="9C4839"/>
                </a:solidFill>
              </a:rPr>
              <a:t>Kaip </a:t>
            </a:r>
            <a:r>
              <a:rPr lang="lt-LT" dirty="0">
                <a:solidFill>
                  <a:srgbClr val="9C4839"/>
                </a:solidFill>
              </a:rPr>
              <a:t>akcentavo dr. Aušra Tamošiūnienė, Petro </a:t>
            </a:r>
            <a:r>
              <a:rPr lang="lt-LT" dirty="0" err="1">
                <a:solidFill>
                  <a:srgbClr val="9C4839"/>
                </a:solidFill>
              </a:rPr>
              <a:t>Roizijaus</a:t>
            </a:r>
            <a:r>
              <a:rPr lang="lt-LT" dirty="0">
                <a:solidFill>
                  <a:srgbClr val="9C4839"/>
                </a:solidFill>
              </a:rPr>
              <a:t> </a:t>
            </a:r>
            <a:r>
              <a:rPr lang="lt-LT" dirty="0" smtClean="0">
                <a:solidFill>
                  <a:srgbClr val="9C4839"/>
                </a:solidFill>
              </a:rPr>
              <a:t>eilės– </a:t>
            </a:r>
            <a:r>
              <a:rPr lang="lt-LT" dirty="0">
                <a:solidFill>
                  <a:srgbClr val="9C4839"/>
                </a:solidFill>
              </a:rPr>
              <a:t>tai jo saviraiška ir kartu jam labai aktualių dalykų aprašymas, nors teisiniai dalykai jam visada buvo mielesni negu poezija. </a:t>
            </a:r>
            <a:endParaRPr lang="lt-LT" dirty="0" smtClean="0">
              <a:solidFill>
                <a:srgbClr val="9C4839"/>
              </a:solidFill>
            </a:endParaRPr>
          </a:p>
          <a:p>
            <a:r>
              <a:rPr lang="lt-LT" sz="2000" dirty="0" smtClean="0">
                <a:solidFill>
                  <a:srgbClr val="9C4839"/>
                </a:solidFill>
              </a:rPr>
              <a:t>Rašė proginius panegirinius kūrybos rinkinius (iš viso parašė 14).</a:t>
            </a:r>
          </a:p>
          <a:p>
            <a:r>
              <a:rPr lang="lt-LT" sz="2000" dirty="0" smtClean="0">
                <a:solidFill>
                  <a:srgbClr val="9C4839"/>
                </a:solidFill>
              </a:rPr>
              <a:t>Aprašinėjo reikšmingus vidaus ir užsienio politikos įvykius.</a:t>
            </a:r>
          </a:p>
          <a:p>
            <a:r>
              <a:rPr lang="lt-LT" sz="2000" dirty="0">
                <a:solidFill>
                  <a:srgbClr val="9C4839"/>
                </a:solidFill>
              </a:rPr>
              <a:t>Roizijaus poetinę kūrybą </a:t>
            </a:r>
            <a:r>
              <a:rPr lang="lt-LT" sz="2000" dirty="0" smtClean="0">
                <a:solidFill>
                  <a:srgbClr val="9C4839"/>
                </a:solidFill>
              </a:rPr>
              <a:t>sudarė </a:t>
            </a:r>
            <a:r>
              <a:rPr lang="lt-LT" sz="2000" dirty="0">
                <a:solidFill>
                  <a:srgbClr val="9C4839"/>
                </a:solidFill>
              </a:rPr>
              <a:t>įvairūs </a:t>
            </a:r>
            <a:r>
              <a:rPr lang="lt-LT" sz="2000" dirty="0" smtClean="0">
                <a:solidFill>
                  <a:srgbClr val="9C4839"/>
                </a:solidFill>
              </a:rPr>
              <a:t>žanrai, ryškiausi iš jų- </a:t>
            </a:r>
            <a:r>
              <a:rPr lang="lt-LT" sz="2000" i="1" dirty="0" smtClean="0">
                <a:solidFill>
                  <a:srgbClr val="9C4839"/>
                </a:solidFill>
              </a:rPr>
              <a:t>satyros, epigramos, poemos, dedikacijos.</a:t>
            </a:r>
          </a:p>
          <a:p>
            <a:r>
              <a:rPr lang="lt-LT" sz="2000" dirty="0">
                <a:solidFill>
                  <a:srgbClr val="9C4839"/>
                </a:solidFill>
              </a:rPr>
              <a:t>Jo poezijoje atsispindi </a:t>
            </a:r>
            <a:r>
              <a:rPr lang="lt-LT" sz="2000" dirty="0" smtClean="0">
                <a:solidFill>
                  <a:srgbClr val="9C4839"/>
                </a:solidFill>
              </a:rPr>
              <a:t>svarbūs </a:t>
            </a:r>
            <a:r>
              <a:rPr lang="lt-LT" sz="2000" dirty="0">
                <a:solidFill>
                  <a:srgbClr val="9C4839"/>
                </a:solidFill>
              </a:rPr>
              <a:t>to meto įvykiai, </a:t>
            </a:r>
            <a:r>
              <a:rPr lang="lt-LT" sz="2000" dirty="0" smtClean="0">
                <a:solidFill>
                  <a:srgbClr val="9C4839"/>
                </a:solidFill>
              </a:rPr>
              <a:t>gausu </a:t>
            </a:r>
            <a:r>
              <a:rPr lang="lt-LT" sz="2000" dirty="0">
                <a:solidFill>
                  <a:srgbClr val="9C4839"/>
                </a:solidFill>
              </a:rPr>
              <a:t>antikinės mitologijos įvaizdžių. Kai kuriuose kūriniuose žymus reformacijos idėjų poveikis.</a:t>
            </a:r>
            <a:endParaRPr lang="lt-LT" sz="2000" dirty="0" smtClean="0">
              <a:solidFill>
                <a:srgbClr val="9C4839"/>
              </a:solidFill>
            </a:endParaRPr>
          </a:p>
          <a:p>
            <a:endParaRPr lang="lt-LT" sz="2000" dirty="0" smtClean="0">
              <a:solidFill>
                <a:srgbClr val="9C4839"/>
              </a:solidFill>
            </a:endParaRPr>
          </a:p>
          <a:p>
            <a:pPr marL="0" indent="0">
              <a:buNone/>
            </a:pPr>
            <a:endParaRPr lang="fr-CA" sz="2000" dirty="0" smtClean="0">
              <a:solidFill>
                <a:srgbClr val="9C483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1560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9C4839"/>
                </a:solidFill>
              </a:rPr>
              <a:t>Kūryba</a:t>
            </a:r>
            <a:endParaRPr lang="fr-CA" dirty="0" smtClean="0">
              <a:solidFill>
                <a:srgbClr val="9C4839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051720" y="980727"/>
            <a:ext cx="6912768" cy="5569495"/>
          </a:xfrm>
        </p:spPr>
        <p:txBody>
          <a:bodyPr/>
          <a:lstStyle/>
          <a:p>
            <a:r>
              <a:rPr lang="lt-LT" sz="2000" dirty="0">
                <a:solidFill>
                  <a:srgbClr val="9C4839"/>
                </a:solidFill>
              </a:rPr>
              <a:t>Savo kūriniuose jis piktinosi valdžios ir turto goduliu, savanaudiškumu, veidmainyste, puikybe, gendančiais papročiais. </a:t>
            </a:r>
          </a:p>
          <a:p>
            <a:r>
              <a:rPr lang="lt-LT" sz="2000" dirty="0">
                <a:solidFill>
                  <a:srgbClr val="9C4839"/>
                </a:solidFill>
              </a:rPr>
              <a:t>Taip pat tyčiojosi iš apsišaukėlių gydytojų ir astrologų</a:t>
            </a:r>
            <a:r>
              <a:rPr lang="lt-LT" sz="2000" dirty="0" smtClean="0">
                <a:solidFill>
                  <a:srgbClr val="9C4839"/>
                </a:solidFill>
              </a:rPr>
              <a:t>.</a:t>
            </a:r>
          </a:p>
          <a:p>
            <a:r>
              <a:rPr lang="lt-LT" sz="2000" dirty="0" smtClean="0">
                <a:solidFill>
                  <a:srgbClr val="9C4839"/>
                </a:solidFill>
              </a:rPr>
              <a:t>Kitaip nei to meto rašytojai, Roizijus neaukštino Lietuvos ir rašė apie ją taip kaip jam atrodė.</a:t>
            </a:r>
          </a:p>
          <a:p>
            <a:pPr lvl="1"/>
            <a:r>
              <a:rPr lang="lt-LT" dirty="0" smtClean="0">
                <a:solidFill>
                  <a:srgbClr val="9C4839"/>
                </a:solidFill>
              </a:rPr>
              <a:t>Baisėjosi girtuoklyste, skundėsi šaltu klimatu, rašė apie diduomenės ir bažnyčios gobšumą, neteisėtai įsigyjamas pareigybes.</a:t>
            </a:r>
          </a:p>
          <a:p>
            <a:pPr marL="355600" lvl="1" indent="-355600">
              <a:tabLst>
                <a:tab pos="266700" algn="l"/>
                <a:tab pos="355600" algn="l"/>
              </a:tabLst>
            </a:pPr>
            <a:r>
              <a:rPr lang="lt-LT" sz="2000" dirty="0" smtClean="0">
                <a:solidFill>
                  <a:srgbClr val="9C4839"/>
                </a:solidFill>
              </a:rPr>
              <a:t>Nemažai prisidėjo prie II-</a:t>
            </a:r>
            <a:r>
              <a:rPr lang="lt-LT" sz="2000" dirty="0" err="1" smtClean="0">
                <a:solidFill>
                  <a:srgbClr val="9C4839"/>
                </a:solidFill>
              </a:rPr>
              <a:t>ojo</a:t>
            </a:r>
            <a:r>
              <a:rPr lang="lt-LT" sz="2000" dirty="0" smtClean="0">
                <a:solidFill>
                  <a:srgbClr val="9C4839"/>
                </a:solidFill>
              </a:rPr>
              <a:t> Lietuvos Statuto rengimo.</a:t>
            </a:r>
          </a:p>
          <a:p>
            <a:pPr marL="355600" lvl="1" indent="-355600">
              <a:tabLst>
                <a:tab pos="266700" algn="l"/>
                <a:tab pos="355600" algn="l"/>
              </a:tabLst>
            </a:pPr>
            <a:r>
              <a:rPr lang="lt-LT" sz="2000" dirty="0" smtClean="0">
                <a:solidFill>
                  <a:srgbClr val="9C4839"/>
                </a:solidFill>
              </a:rPr>
              <a:t>Parašė veikalą „Lietuvos sprendimai“ (1563).</a:t>
            </a:r>
          </a:p>
          <a:p>
            <a:pPr marL="755650" lvl="2" indent="-355600">
              <a:tabLst>
                <a:tab pos="266700" algn="l"/>
                <a:tab pos="355600" algn="l"/>
              </a:tabLst>
            </a:pPr>
            <a:r>
              <a:rPr lang="lt-LT" sz="1800" dirty="0" smtClean="0">
                <a:solidFill>
                  <a:srgbClr val="9C4839"/>
                </a:solidFill>
              </a:rPr>
              <a:t>Rašoma apie žmogiškąsias vertybes, teisėtyros svarbą. Taip pat veikalą sudaro dedikacinis laiškas Žygimantui Augustui.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678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9C4839"/>
                </a:solidFill>
              </a:rPr>
              <a:t>II-</a:t>
            </a:r>
            <a:r>
              <a:rPr lang="lt-LT" dirty="0" err="1" smtClean="0">
                <a:solidFill>
                  <a:srgbClr val="9C4839"/>
                </a:solidFill>
              </a:rPr>
              <a:t>asis</a:t>
            </a:r>
            <a:r>
              <a:rPr lang="lt-LT" dirty="0" smtClean="0">
                <a:solidFill>
                  <a:srgbClr val="9C4839"/>
                </a:solidFill>
              </a:rPr>
              <a:t> Lietuvos Statutas</a:t>
            </a:r>
            <a:endParaRPr lang="fr-CA" dirty="0" smtClean="0">
              <a:solidFill>
                <a:srgbClr val="9C4839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2328" y="1026846"/>
            <a:ext cx="3959344" cy="5477256"/>
          </a:xfrm>
        </p:spPr>
      </p:pic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345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rgbClr val="9C4839"/>
                </a:solidFill>
              </a:rPr>
              <a:t>Petro Roizijaus knygos „Lietuvos sprendimai” </a:t>
            </a:r>
            <a:r>
              <a:rPr lang="lt-LT" sz="2800" dirty="0" smtClean="0">
                <a:solidFill>
                  <a:srgbClr val="9C4839"/>
                </a:solidFill>
              </a:rPr>
              <a:t>viršelis</a:t>
            </a:r>
            <a:endParaRPr lang="fr-CA" sz="2800" dirty="0" smtClean="0">
              <a:solidFill>
                <a:srgbClr val="9C4839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980726"/>
            <a:ext cx="4638853" cy="5568950"/>
          </a:xfrm>
        </p:spPr>
      </p:pic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0831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rgbClr val="9C4839"/>
                </a:solidFill>
              </a:rPr>
              <a:t>Petro Roizijaus </a:t>
            </a:r>
            <a:r>
              <a:rPr lang="pt-BR" sz="2800" dirty="0" smtClean="0">
                <a:solidFill>
                  <a:srgbClr val="9C4839"/>
                </a:solidFill>
              </a:rPr>
              <a:t>knyg</a:t>
            </a:r>
            <a:r>
              <a:rPr lang="lt-LT" sz="2800" dirty="0" smtClean="0">
                <a:solidFill>
                  <a:srgbClr val="9C4839"/>
                </a:solidFill>
              </a:rPr>
              <a:t>a</a:t>
            </a:r>
            <a:r>
              <a:rPr lang="pt-BR" sz="2800" dirty="0" smtClean="0">
                <a:solidFill>
                  <a:srgbClr val="9C4839"/>
                </a:solidFill>
              </a:rPr>
              <a:t> </a:t>
            </a:r>
            <a:r>
              <a:rPr lang="pt-BR" sz="2800" dirty="0">
                <a:solidFill>
                  <a:srgbClr val="9C4839"/>
                </a:solidFill>
              </a:rPr>
              <a:t>„Lietuvos sprendimai</a:t>
            </a:r>
            <a:r>
              <a:rPr lang="pt-BR" sz="2800" dirty="0" smtClean="0">
                <a:solidFill>
                  <a:srgbClr val="9C4839"/>
                </a:solidFill>
              </a:rPr>
              <a:t>”</a:t>
            </a:r>
            <a:endParaRPr lang="fr-CA" sz="2800" dirty="0" smtClean="0">
              <a:solidFill>
                <a:srgbClr val="9C483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836712"/>
            <a:ext cx="5524028" cy="574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581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42415" y="260648"/>
            <a:ext cx="6591985" cy="5650574"/>
          </a:xfrm>
        </p:spPr>
        <p:txBody>
          <a:bodyPr/>
          <a:lstStyle/>
          <a:p>
            <a:pPr>
              <a:buNone/>
            </a:pPr>
            <a:r>
              <a:rPr lang="x-none" b="1" smtClean="0"/>
              <a:t>PEDRO </a:t>
            </a:r>
            <a:r>
              <a:rPr lang="x-none" b="1" smtClean="0"/>
              <a:t>RUIZ(Petras </a:t>
            </a:r>
            <a:r>
              <a:rPr lang="x-none" b="1" smtClean="0"/>
              <a:t>Roizijus</a:t>
            </a:r>
            <a:r>
              <a:rPr lang="x-none" b="1" smtClean="0"/>
              <a:t>)</a:t>
            </a:r>
            <a:r>
              <a:rPr lang="lt-LT" b="1" dirty="0" smtClean="0"/>
              <a:t>   AKROSTICHAS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i="1" dirty="0" smtClean="0"/>
              <a:t>P</a:t>
            </a:r>
            <a:r>
              <a:rPr lang="lt-LT" i="1" dirty="0" smtClean="0"/>
              <a:t>oetas kandus ir šmaikštus,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E</a:t>
            </a:r>
            <a:r>
              <a:rPr lang="lt-LT" i="1" dirty="0" smtClean="0"/>
              <a:t>pigramomis pašiepęs didikus visus,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D</a:t>
            </a:r>
            <a:r>
              <a:rPr lang="lt-LT" i="1" dirty="0" smtClean="0"/>
              <a:t>rąsiai aprašęs trūkumus visuomenės ryškius,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R</a:t>
            </a:r>
            <a:r>
              <a:rPr lang="lt-LT" i="1" dirty="0" smtClean="0"/>
              <a:t>aštijai lietuvių tautos ypač </a:t>
            </a:r>
            <a:r>
              <a:rPr lang="lt-LT" i="1" dirty="0" smtClean="0"/>
              <a:t>svarbus.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O</a:t>
            </a:r>
            <a:r>
              <a:rPr lang="lt-LT" i="1" dirty="0" smtClean="0"/>
              <a:t>riginaliai brandino tautą mūs...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R</a:t>
            </a:r>
            <a:r>
              <a:rPr lang="lt-LT" i="1" dirty="0" smtClean="0"/>
              <a:t>amiai meluoti žmogus </a:t>
            </a:r>
            <a:r>
              <a:rPr lang="lt-LT" i="1" dirty="0" smtClean="0"/>
              <a:t>negalėjo,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U</a:t>
            </a:r>
            <a:r>
              <a:rPr lang="lt-LT" i="1" dirty="0" smtClean="0"/>
              <a:t>gningas ispaniškas kraujas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I</a:t>
            </a:r>
            <a:r>
              <a:rPr lang="lt-LT" i="1" dirty="0" smtClean="0"/>
              <a:t>šmokė lietuviškai šalį kalbėti</a:t>
            </a:r>
            <a:r>
              <a:rPr lang="lt-LT" i="1" smtClean="0"/>
              <a:t>, </a:t>
            </a:r>
            <a:r>
              <a:rPr lang="lt-LT" i="1" smtClean="0"/>
              <a:t>jog</a:t>
            </a:r>
            <a:endParaRPr lang="lt-LT" dirty="0" smtClean="0"/>
          </a:p>
          <a:p>
            <a:pPr>
              <a:buNone/>
            </a:pPr>
            <a:r>
              <a:rPr lang="lt-LT" b="1" i="1" dirty="0" smtClean="0"/>
              <a:t>Z</a:t>
            </a:r>
            <a:r>
              <a:rPr lang="lt-LT" i="1" dirty="0" smtClean="0"/>
              <a:t>irzti nereikia, geriau žodžiu veikti</a:t>
            </a:r>
            <a:r>
              <a:rPr lang="en-GB" i="1" dirty="0" smtClean="0"/>
              <a:t>!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1400" dirty="0" err="1" smtClean="0"/>
              <a:t>Akrostichą</a:t>
            </a:r>
            <a:r>
              <a:rPr lang="lt-LT" sz="1400" dirty="0" smtClean="0"/>
              <a:t> sukūrė Karolina </a:t>
            </a:r>
            <a:r>
              <a:rPr lang="lt-LT" sz="1400" dirty="0" err="1" smtClean="0"/>
              <a:t>Popovaitė</a:t>
            </a:r>
            <a:endParaRPr lang="lt-LT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22604" y="6550223"/>
            <a:ext cx="233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alemonas"/>
              </a:rPr>
              <a:t>Zarasų „Ąžuolo“ gimnazija</a:t>
            </a:r>
            <a:endParaRPr lang="lt-LT" sz="1400" dirty="0">
              <a:solidFill>
                <a:schemeClr val="tx1">
                  <a:lumMod val="65000"/>
                  <a:lumOff val="35000"/>
                </a:schemeClr>
              </a:solidFill>
              <a:latin typeface="Palemonas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0" y="188640"/>
            <a:ext cx="9144000" cy="7920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lt-LT" dirty="0" smtClean="0">
                <a:solidFill>
                  <a:srgbClr val="9C4839"/>
                </a:solidFill>
              </a:rPr>
              <a:t>Šaltiniai</a:t>
            </a:r>
            <a:endParaRPr lang="fr-CA" dirty="0" smtClean="0">
              <a:solidFill>
                <a:srgbClr val="9C4839"/>
              </a:solidFill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2051720" y="980727"/>
            <a:ext cx="6912768" cy="5569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i="1" dirty="0" smtClean="0">
                <a:solidFill>
                  <a:srgbClr val="9C4839"/>
                </a:solidFill>
              </a:rPr>
              <a:t>	</a:t>
            </a:r>
            <a:r>
              <a:rPr lang="lt-LT" sz="2000" i="1" dirty="0">
                <a:solidFill>
                  <a:srgbClr val="9C4839"/>
                </a:solidFill>
              </a:rPr>
              <a:t>I</a:t>
            </a:r>
            <a:r>
              <a:rPr lang="lt-LT" sz="2000" i="1" dirty="0" smtClean="0">
                <a:solidFill>
                  <a:srgbClr val="9C4839"/>
                </a:solidFill>
              </a:rPr>
              <a:t>nformacija </a:t>
            </a:r>
            <a:r>
              <a:rPr lang="lt-LT" sz="2000" i="1" smtClean="0">
                <a:solidFill>
                  <a:srgbClr val="9C4839"/>
                </a:solidFill>
              </a:rPr>
              <a:t>rinkta 2013-10-08</a:t>
            </a:r>
            <a:r>
              <a:rPr lang="lt-LT" sz="2000" i="1" dirty="0" smtClean="0">
                <a:solidFill>
                  <a:srgbClr val="9C4839"/>
                </a:solidFill>
              </a:rPr>
              <a:t>:</a:t>
            </a:r>
          </a:p>
          <a:p>
            <a:r>
              <a:rPr lang="fr-CA" sz="1700" dirty="0">
                <a:solidFill>
                  <a:srgbClr val="9C4839"/>
                </a:solidFill>
                <a:hlinkClick r:id="rId3"/>
              </a:rPr>
              <a:t>http://</a:t>
            </a:r>
            <a:r>
              <a:rPr lang="fr-CA" sz="1700" dirty="0" smtClean="0">
                <a:solidFill>
                  <a:srgbClr val="9C4839"/>
                </a:solidFill>
                <a:hlinkClick r:id="rId3"/>
              </a:rPr>
              <a:t>lt.wikipedia.org/wiki/Petras_Roizijus</a:t>
            </a:r>
            <a:endParaRPr lang="lt-LT" sz="1700" i="1" dirty="0" smtClean="0">
              <a:solidFill>
                <a:srgbClr val="9C4839"/>
              </a:solidFill>
            </a:endParaRPr>
          </a:p>
          <a:p>
            <a:r>
              <a:rPr lang="fr-CA" sz="1700" dirty="0">
                <a:solidFill>
                  <a:srgbClr val="9C4839"/>
                </a:solidFill>
                <a:hlinkClick r:id="rId4"/>
              </a:rPr>
              <a:t>http://</a:t>
            </a:r>
            <a:r>
              <a:rPr lang="fr-CA" sz="1700" dirty="0" smtClean="0">
                <a:solidFill>
                  <a:srgbClr val="9C4839"/>
                </a:solidFill>
                <a:hlinkClick r:id="rId4"/>
              </a:rPr>
              <a:t>vddb.library.lt/fedora/get/LT-eLABa-0001:E.02~2007~D_20071109_154324-49387/DS.005.0.01.ETD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fr-CA" sz="1700" dirty="0">
                <a:solidFill>
                  <a:srgbClr val="9C4839"/>
                </a:solidFill>
                <a:hlinkClick r:id="rId5"/>
              </a:rPr>
              <a:t>http://filologija.vukhf.lt/?</a:t>
            </a:r>
            <a:r>
              <a:rPr lang="fr-CA" sz="1700" dirty="0" smtClean="0">
                <a:solidFill>
                  <a:srgbClr val="9C4839"/>
                </a:solidFill>
                <a:hlinkClick r:id="rId5"/>
              </a:rPr>
              <a:t>select=showText&amp;straipsnis=214&amp;type=abstract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lt-LT" sz="1700" dirty="0">
                <a:solidFill>
                  <a:srgbClr val="9C4839"/>
                </a:solidFill>
                <a:hlinkClick r:id="rId6"/>
              </a:rPr>
              <a:t>http://</a:t>
            </a:r>
            <a:r>
              <a:rPr lang="lt-LT" sz="1700" dirty="0" smtClean="0">
                <a:solidFill>
                  <a:srgbClr val="9C4839"/>
                </a:solidFill>
                <a:hlinkClick r:id="rId6"/>
              </a:rPr>
              <a:t>lt.wikipedia.org/wiki/Jogailos_universitetas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fr-CA" sz="1700" dirty="0">
                <a:solidFill>
                  <a:srgbClr val="9C4839"/>
                </a:solidFill>
                <a:hlinkClick r:id="rId7"/>
              </a:rPr>
              <a:t>http://</a:t>
            </a:r>
            <a:r>
              <a:rPr lang="fr-CA" sz="1700" dirty="0" smtClean="0">
                <a:solidFill>
                  <a:srgbClr val="9C4839"/>
                </a:solidFill>
                <a:hlinkClick r:id="rId7"/>
              </a:rPr>
              <a:t>studijos.info/biblioteka/ziureti/roizijus-petras-47911.html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fr-CA" sz="1700" dirty="0">
                <a:solidFill>
                  <a:srgbClr val="9C4839"/>
                </a:solidFill>
                <a:hlinkClick r:id="rId8"/>
              </a:rPr>
              <a:t>http://</a:t>
            </a:r>
            <a:r>
              <a:rPr lang="fr-CA" sz="1700" dirty="0" smtClean="0">
                <a:solidFill>
                  <a:srgbClr val="9C4839"/>
                </a:solidFill>
                <a:hlinkClick r:id="rId8"/>
              </a:rPr>
              <a:t>www.viv.lt/nuotykis/lietuva_pasaulyje/21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lt-LT" sz="1700" dirty="0">
                <a:solidFill>
                  <a:srgbClr val="9C4839"/>
                </a:solidFill>
                <a:hlinkClick r:id="rId9"/>
              </a:rPr>
              <a:t>http://</a:t>
            </a:r>
            <a:r>
              <a:rPr lang="lt-LT" sz="1700" dirty="0" smtClean="0">
                <a:solidFill>
                  <a:srgbClr val="9C4839"/>
                </a:solidFill>
                <a:hlinkClick r:id="rId9"/>
              </a:rPr>
              <a:t>lt.wikipedia.org/wiki/Lietuvos_Statutai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lt-LT" sz="1700" dirty="0">
                <a:solidFill>
                  <a:srgbClr val="9C4839"/>
                </a:solidFill>
                <a:hlinkClick r:id="rId10"/>
              </a:rPr>
              <a:t>http://www.patogupirkti.lt/Petras-Roizijus-knygos</a:t>
            </a:r>
            <a:r>
              <a:rPr lang="lt-LT" sz="1700" dirty="0" smtClean="0">
                <a:solidFill>
                  <a:srgbClr val="9C4839"/>
                </a:solidFill>
                <a:hlinkClick r:id="rId10"/>
              </a:rPr>
              <a:t>/</a:t>
            </a:r>
            <a:endParaRPr lang="lt-LT" sz="1700" dirty="0" smtClean="0">
              <a:solidFill>
                <a:srgbClr val="9C4839"/>
              </a:solidFill>
            </a:endParaRPr>
          </a:p>
          <a:p>
            <a:r>
              <a:rPr lang="lt-LT" sz="1700" dirty="0" smtClean="0">
                <a:solidFill>
                  <a:srgbClr val="9C4839"/>
                </a:solidFill>
              </a:rPr>
              <a:t>I. </a:t>
            </a:r>
            <a:r>
              <a:rPr lang="lt-LT" sz="1700" dirty="0" err="1" smtClean="0">
                <a:solidFill>
                  <a:srgbClr val="9C4839"/>
                </a:solidFill>
              </a:rPr>
              <a:t>Kanišauskaitė</a:t>
            </a:r>
            <a:r>
              <a:rPr lang="lt-LT" sz="1700" dirty="0" smtClean="0">
                <a:solidFill>
                  <a:srgbClr val="9C4839"/>
                </a:solidFill>
              </a:rPr>
              <a:t>, M. Mikalajūnas, E. </a:t>
            </a:r>
            <a:r>
              <a:rPr lang="lt-LT" sz="1700" dirty="0" err="1" smtClean="0">
                <a:solidFill>
                  <a:srgbClr val="9C4839"/>
                </a:solidFill>
              </a:rPr>
              <a:t>Patiejūnienė</a:t>
            </a:r>
            <a:r>
              <a:rPr lang="lt-LT" sz="1700" dirty="0" smtClean="0">
                <a:solidFill>
                  <a:srgbClr val="9C4839"/>
                </a:solidFill>
              </a:rPr>
              <a:t>, N. </a:t>
            </a:r>
            <a:r>
              <a:rPr lang="lt-LT" sz="1700" dirty="0" err="1" smtClean="0">
                <a:solidFill>
                  <a:srgbClr val="9C4839"/>
                </a:solidFill>
              </a:rPr>
              <a:t>Šervenikaitė</a:t>
            </a:r>
            <a:r>
              <a:rPr lang="lt-LT" sz="1700" dirty="0" smtClean="0">
                <a:solidFill>
                  <a:srgbClr val="9C4839"/>
                </a:solidFill>
              </a:rPr>
              <a:t>, S. Žukas. Literatūros vadovėlis 11 klasei, 1 dalis. Vilnius: Baltos Lankos, 2011</a:t>
            </a:r>
            <a:r>
              <a:rPr lang="lt-LT" sz="1700" i="1" dirty="0" smtClean="0">
                <a:solidFill>
                  <a:srgbClr val="9C4839"/>
                </a:solidFill>
              </a:rPr>
              <a:t>. </a:t>
            </a:r>
            <a:r>
              <a:rPr lang="lt-LT" sz="1700" dirty="0" smtClean="0">
                <a:solidFill>
                  <a:srgbClr val="9C4839"/>
                </a:solidFill>
              </a:rPr>
              <a:t>P.: 57-58.</a:t>
            </a:r>
            <a:endParaRPr lang="fr-CA" sz="1700" dirty="0" smtClean="0">
              <a:solidFill>
                <a:srgbClr val="9C483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222</TotalTime>
  <Words>439</Words>
  <Application>Microsoft Office PowerPoint</Application>
  <PresentationFormat>Demonstracija ekrane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Wingdings 3</vt:lpstr>
      <vt:lpstr>Palemonas</vt:lpstr>
      <vt:lpstr>Calibri</vt:lpstr>
      <vt:lpstr>Wisp</vt:lpstr>
      <vt:lpstr>PETRAS ROIZIJUS</vt:lpstr>
      <vt:lpstr>Petras Roizijus</vt:lpstr>
      <vt:lpstr>Krokuvos universitetas</vt:lpstr>
      <vt:lpstr>Kūryba</vt:lpstr>
      <vt:lpstr>Kūryba</vt:lpstr>
      <vt:lpstr>II-asis Lietuvos Statutas</vt:lpstr>
      <vt:lpstr>Petro Roizijaus knygos „Lietuvos sprendimai” viršelis</vt:lpstr>
      <vt:lpstr>Petro Roizijaus knyga „Lietuvos sprendimai”</vt:lpstr>
      <vt:lpstr>Skaidrė 9</vt:lpstr>
      <vt:lpstr>Skaidrė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PETRAS ROIZIJUS</dc:title>
  <dc:creator>aaivarasz@gmail.com</dc:creator>
  <cp:lastModifiedBy>VARTOTOJAS</cp:lastModifiedBy>
  <cp:revision>41</cp:revision>
  <dcterms:created xsi:type="dcterms:W3CDTF">2013-10-08T15:24:28Z</dcterms:created>
  <dcterms:modified xsi:type="dcterms:W3CDTF">2013-10-15T16:17:19Z</dcterms:modified>
</cp:coreProperties>
</file>