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7" r:id="rId3"/>
    <p:sldId id="258" r:id="rId4"/>
    <p:sldId id="267" r:id="rId5"/>
    <p:sldId id="268" r:id="rId6"/>
    <p:sldId id="259" r:id="rId7"/>
    <p:sldId id="260" r:id="rId8"/>
    <p:sldId id="261" r:id="rId9"/>
    <p:sldId id="262" r:id="rId10"/>
    <p:sldId id="263" r:id="rId11"/>
    <p:sldId id="264" r:id="rId12"/>
    <p:sldId id="265" r:id="rId13"/>
    <p:sldId id="266" r:id="rId1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28"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5AE84E-3643-47A7-AE94-C6B2DA398350}" type="datetimeFigureOut">
              <a:rPr lang="lt-LT" smtClean="0"/>
              <a:pPr/>
              <a:t>2013.10.15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4FBAA10-636D-4A9E-BBA2-329E41FE68FA}"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AE84E-3643-47A7-AE94-C6B2DA398350}" type="datetimeFigureOut">
              <a:rPr lang="lt-LT" smtClean="0"/>
              <a:pPr/>
              <a:t>2013.10.15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4FBAA10-636D-4A9E-BBA2-329E41FE68FA}"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5AE84E-3643-47A7-AE94-C6B2DA398350}" type="datetimeFigureOut">
              <a:rPr lang="lt-LT" smtClean="0"/>
              <a:pPr/>
              <a:t>2013.10.15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4FBAA10-636D-4A9E-BBA2-329E41FE68FA}"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B5AE84E-3643-47A7-AE94-C6B2DA398350}" type="datetimeFigureOut">
              <a:rPr lang="lt-LT" smtClean="0"/>
              <a:pPr/>
              <a:t>2013.10.15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14FBAA10-636D-4A9E-BBA2-329E41FE68FA}"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5AE84E-3643-47A7-AE94-C6B2DA398350}" type="datetimeFigureOut">
              <a:rPr lang="lt-LT" smtClean="0"/>
              <a:pPr/>
              <a:t>2013.10.15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14FBAA10-636D-4A9E-BBA2-329E41FE68FA}"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5AE84E-3643-47A7-AE94-C6B2DA398350}" type="datetimeFigureOut">
              <a:rPr lang="lt-LT" smtClean="0"/>
              <a:pPr/>
              <a:t>2013.10.15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14FBAA10-636D-4A9E-BBA2-329E41FE68FA}"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AE84E-3643-47A7-AE94-C6B2DA398350}" type="datetimeFigureOut">
              <a:rPr lang="lt-LT" smtClean="0"/>
              <a:pPr/>
              <a:t>2013.10.15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14FBAA10-636D-4A9E-BBA2-329E41FE68FA}"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AE84E-3643-47A7-AE94-C6B2DA398350}" type="datetimeFigureOut">
              <a:rPr lang="lt-LT" smtClean="0"/>
              <a:pPr/>
              <a:t>2013.10.15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14FBAA10-636D-4A9E-BBA2-329E41FE68FA}"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5AE84E-3643-47A7-AE94-C6B2DA398350}" type="datetimeFigureOut">
              <a:rPr lang="lt-LT" smtClean="0"/>
              <a:pPr/>
              <a:t>2013.10.15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14FBAA10-636D-4A9E-BBA2-329E41FE68FA}" type="slidenum">
              <a:rPr lang="lt-LT" smtClean="0"/>
              <a:pPr/>
              <a:t>‹#›</a:t>
            </a:fld>
            <a:endParaRPr lang="lt-LT"/>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AE84E-3643-47A7-AE94-C6B2DA398350}" type="datetimeFigureOut">
              <a:rPr lang="lt-LT" smtClean="0"/>
              <a:pPr/>
              <a:t>2013.10.15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4FBAA10-636D-4A9E-BBA2-329E41FE68FA}"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5AE84E-3643-47A7-AE94-C6B2DA398350}" type="datetimeFigureOut">
              <a:rPr lang="lt-LT" smtClean="0"/>
              <a:pPr/>
              <a:t>2013.10.15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4FBAA10-636D-4A9E-BBA2-329E41FE68FA}"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9B5AE84E-3643-47A7-AE94-C6B2DA398350}" type="datetimeFigureOut">
              <a:rPr lang="lt-LT" smtClean="0"/>
              <a:pPr/>
              <a:t>2013.10.15</a:t>
            </a:fld>
            <a:endParaRPr lang="lt-LT"/>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lt-LT"/>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14FBAA10-636D-4A9E-BBA2-329E41FE68FA}" type="slidenum">
              <a:rPr lang="lt-LT" smtClean="0"/>
              <a:pPr/>
              <a:t>‹#›</a:t>
            </a:fld>
            <a:endParaRPr lang="lt-LT"/>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988840"/>
            <a:ext cx="7920880" cy="1470025"/>
          </a:xfrm>
        </p:spPr>
        <p:txBody>
          <a:bodyPr/>
          <a:lstStyle/>
          <a:p>
            <a:r>
              <a:rPr lang="lt-LT" sz="5400" dirty="0" smtClean="0"/>
              <a:t>     </a:t>
            </a:r>
            <a:r>
              <a:rPr lang="lt-LT" sz="5400" b="1" dirty="0" smtClean="0"/>
              <a:t>Mykolas Lietuvis</a:t>
            </a:r>
            <a:endParaRPr lang="lt-LT" sz="5400" b="1" dirty="0"/>
          </a:p>
        </p:txBody>
      </p:sp>
      <p:sp>
        <p:nvSpPr>
          <p:cNvPr id="3" name="Subtitle 2"/>
          <p:cNvSpPr>
            <a:spLocks noGrp="1"/>
          </p:cNvSpPr>
          <p:nvPr>
            <p:ph type="subTitle" idx="1"/>
          </p:nvPr>
        </p:nvSpPr>
        <p:spPr>
          <a:xfrm>
            <a:off x="1009442" y="4777380"/>
            <a:ext cx="7595006" cy="861420"/>
          </a:xfrm>
        </p:spPr>
        <p:txBody>
          <a:bodyPr>
            <a:normAutofit fontScale="85000" lnSpcReduction="10000"/>
          </a:bodyPr>
          <a:lstStyle/>
          <a:p>
            <a:r>
              <a:rPr lang="lt-LT" dirty="0" smtClean="0"/>
              <a:t>   </a:t>
            </a:r>
            <a:r>
              <a:rPr lang="lt-LT" dirty="0" smtClean="0"/>
              <a:t>Parengė </a:t>
            </a:r>
            <a:r>
              <a:rPr lang="lt-LT" dirty="0" smtClean="0"/>
              <a:t>: </a:t>
            </a:r>
          </a:p>
          <a:p>
            <a:pPr algn="r"/>
            <a:r>
              <a:rPr lang="lt-LT" dirty="0" err="1" smtClean="0"/>
              <a:t>Rugilė</a:t>
            </a:r>
            <a:r>
              <a:rPr lang="lt-LT" dirty="0" smtClean="0"/>
              <a:t> </a:t>
            </a:r>
            <a:r>
              <a:rPr lang="lt-LT" dirty="0" err="1" smtClean="0"/>
              <a:t>Kaladinskaitė</a:t>
            </a:r>
            <a:r>
              <a:rPr lang="lt-LT" dirty="0" smtClean="0"/>
              <a:t> ir Marius Mikštas, 3 B, Zarasų </a:t>
            </a:r>
            <a:r>
              <a:rPr lang="lt-LT" dirty="0" smtClean="0"/>
              <a:t>„</a:t>
            </a:r>
            <a:r>
              <a:rPr lang="lt-LT" dirty="0" smtClean="0"/>
              <a:t>Ąžuolo” </a:t>
            </a:r>
            <a:r>
              <a:rPr lang="lt-LT" dirty="0" err="1" smtClean="0"/>
              <a:t>gimn</a:t>
            </a:r>
            <a:r>
              <a:rPr lang="lt-LT" dirty="0" smtClean="0"/>
              <a:t>. </a:t>
            </a:r>
            <a:endParaRPr lang="lt-LT" dirty="0"/>
          </a:p>
        </p:txBody>
      </p:sp>
      <p:pic>
        <p:nvPicPr>
          <p:cNvPr id="7" name="il_fi" descr="http://www.sirviomokykla.lt/images/azuolas.png"/>
          <p:cNvPicPr/>
          <p:nvPr/>
        </p:nvPicPr>
        <p:blipFill>
          <a:blip r:embed="rId2" cstate="print"/>
          <a:srcRect/>
          <a:stretch>
            <a:fillRect/>
          </a:stretch>
        </p:blipFill>
        <p:spPr bwMode="auto">
          <a:xfrm>
            <a:off x="6516216" y="404664"/>
            <a:ext cx="1885950" cy="1936242"/>
          </a:xfrm>
          <a:prstGeom prst="rect">
            <a:avLst/>
          </a:prstGeom>
          <a:noFill/>
          <a:ln w="9525">
            <a:noFill/>
            <a:miter lim="800000"/>
            <a:headEnd/>
            <a:tailEnd/>
          </a:ln>
        </p:spPr>
      </p:pic>
    </p:spTree>
    <p:extLst>
      <p:ext uri="{BB962C8B-B14F-4D97-AF65-F5344CB8AC3E}">
        <p14:creationId xmlns:p14="http://schemas.microsoft.com/office/powerpoint/2010/main" xmlns="" val="9291465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 Biografija</a:t>
            </a:r>
            <a:endParaRPr lang="lt-LT" dirty="0"/>
          </a:p>
        </p:txBody>
      </p:sp>
      <p:sp>
        <p:nvSpPr>
          <p:cNvPr id="3" name="Content Placeholder 2"/>
          <p:cNvSpPr>
            <a:spLocks noGrp="1"/>
          </p:cNvSpPr>
          <p:nvPr>
            <p:ph idx="1"/>
          </p:nvPr>
        </p:nvSpPr>
        <p:spPr>
          <a:xfrm>
            <a:off x="395536" y="1340768"/>
            <a:ext cx="7811027" cy="5112568"/>
          </a:xfrm>
        </p:spPr>
        <p:txBody>
          <a:bodyPr>
            <a:noAutofit/>
          </a:bodyPr>
          <a:lstStyle/>
          <a:p>
            <a:pPr marL="0" indent="0">
              <a:buNone/>
            </a:pPr>
            <a:r>
              <a:rPr lang="lt-LT" sz="2000" dirty="0" smtClean="0"/>
              <a:t>● Mykolas Lietuvis (apie </a:t>
            </a:r>
            <a:r>
              <a:rPr lang="lt-LT" sz="2000" dirty="0"/>
              <a:t>1490-1560 m.) – Lietuvos Didžiosios kunigaikštystės </a:t>
            </a:r>
            <a:r>
              <a:rPr lang="lt-LT" sz="2000" dirty="0" smtClean="0"/>
              <a:t>Renesanso </a:t>
            </a:r>
            <a:r>
              <a:rPr lang="lt-LT" sz="2000" dirty="0"/>
              <a:t>publicistas, diplomatas, visuomenės veikėjas</a:t>
            </a:r>
            <a:r>
              <a:rPr lang="lt-LT" sz="2000" dirty="0" smtClean="0"/>
              <a:t>.</a:t>
            </a:r>
          </a:p>
          <a:p>
            <a:pPr marL="0" indent="0">
              <a:buNone/>
            </a:pPr>
            <a:r>
              <a:rPr lang="lt-LT" sz="2000" dirty="0"/>
              <a:t>● Kilęs iš bajoriškos giminės nuo </a:t>
            </a:r>
            <a:r>
              <a:rPr lang="lt-LT" sz="2000" dirty="0" smtClean="0"/>
              <a:t>Maišiagalos.</a:t>
            </a:r>
            <a:endParaRPr lang="lt-LT" sz="2000" dirty="0"/>
          </a:p>
          <a:p>
            <a:pPr marL="0" indent="0">
              <a:buNone/>
            </a:pPr>
            <a:r>
              <a:rPr lang="lt-LT" sz="2000" dirty="0" smtClean="0"/>
              <a:t>● Etninis </a:t>
            </a:r>
            <a:r>
              <a:rPr lang="lt-LT" sz="2000" dirty="0" smtClean="0"/>
              <a:t>lietuvis.</a:t>
            </a:r>
            <a:endParaRPr lang="lt-LT" sz="2000" dirty="0" smtClean="0"/>
          </a:p>
          <a:p>
            <a:pPr marL="0" indent="0">
              <a:buNone/>
            </a:pPr>
            <a:r>
              <a:rPr lang="lt-LT" sz="2000" dirty="0"/>
              <a:t>● </a:t>
            </a:r>
            <a:r>
              <a:rPr lang="lt-LT" sz="2000" dirty="0" smtClean="0"/>
              <a:t>Dirbo </a:t>
            </a:r>
            <a:r>
              <a:rPr lang="lt-LT" sz="2000" dirty="0"/>
              <a:t>Vilniaus vaivados Alberto Goštauto </a:t>
            </a:r>
            <a:r>
              <a:rPr lang="lt-LT" sz="2000" dirty="0" smtClean="0"/>
              <a:t>kanceliarijoje.</a:t>
            </a:r>
            <a:endParaRPr lang="lt-LT" sz="2000" dirty="0" smtClean="0"/>
          </a:p>
          <a:p>
            <a:pPr marL="0" indent="0">
              <a:buNone/>
            </a:pPr>
            <a:r>
              <a:rPr lang="lt-LT" sz="2000" dirty="0"/>
              <a:t>● </a:t>
            </a:r>
            <a:r>
              <a:rPr lang="fi-FI" sz="2000" dirty="0"/>
              <a:t>Nuo 1522 m. minimas kaip notaras.</a:t>
            </a:r>
          </a:p>
          <a:p>
            <a:pPr marL="0" indent="0">
              <a:buNone/>
            </a:pPr>
            <a:r>
              <a:rPr lang="lt-LT" sz="2000" dirty="0"/>
              <a:t>● 1529–1530 m. buvo Belsko žemės teismo </a:t>
            </a:r>
            <a:r>
              <a:rPr lang="lt-LT" sz="2000" dirty="0" smtClean="0"/>
              <a:t>raštininkas.</a:t>
            </a:r>
            <a:endParaRPr lang="lt-LT" sz="2000" dirty="0" smtClean="0"/>
          </a:p>
          <a:p>
            <a:pPr marL="0" indent="0">
              <a:buNone/>
            </a:pPr>
            <a:r>
              <a:rPr lang="lt-LT" sz="2000" dirty="0"/>
              <a:t>● </a:t>
            </a:r>
            <a:r>
              <a:rPr lang="lt-LT" sz="2000" dirty="0" smtClean="0"/>
              <a:t>Nuo </a:t>
            </a:r>
            <a:r>
              <a:rPr lang="lt-LT" sz="2000" dirty="0"/>
              <a:t>1534 m. </a:t>
            </a:r>
            <a:r>
              <a:rPr lang="lt-LT" sz="2000" dirty="0" smtClean="0"/>
              <a:t>dirbo LDK sekretoriumi.</a:t>
            </a:r>
            <a:endParaRPr lang="lt-LT" sz="2000" dirty="0" smtClean="0"/>
          </a:p>
          <a:p>
            <a:pPr marL="0" indent="0">
              <a:buNone/>
            </a:pPr>
            <a:r>
              <a:rPr lang="lt-LT" sz="2000" dirty="0" smtClean="0"/>
              <a:t>● Keletą kartų valstybės reikalais lankęsis Maskvos Didžiojoje Kunigaikštystėje ir totorių valdomame Kryme.</a:t>
            </a:r>
          </a:p>
        </p:txBody>
      </p:sp>
    </p:spTree>
    <p:extLst>
      <p:ext uri="{BB962C8B-B14F-4D97-AF65-F5344CB8AC3E}">
        <p14:creationId xmlns:p14="http://schemas.microsoft.com/office/powerpoint/2010/main" xmlns="" val="47696760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260649"/>
            <a:ext cx="7125113" cy="936104"/>
          </a:xfrm>
        </p:spPr>
        <p:txBody>
          <a:bodyPr/>
          <a:lstStyle/>
          <a:p>
            <a:r>
              <a:rPr lang="lt-LT" dirty="0" smtClean="0"/>
              <a:t>                    Kūryba</a:t>
            </a:r>
            <a:endParaRPr lang="lt-LT" dirty="0"/>
          </a:p>
        </p:txBody>
      </p:sp>
      <p:sp>
        <p:nvSpPr>
          <p:cNvPr id="3" name="Content Placeholder 2"/>
          <p:cNvSpPr>
            <a:spLocks noGrp="1"/>
          </p:cNvSpPr>
          <p:nvPr>
            <p:ph idx="1"/>
          </p:nvPr>
        </p:nvSpPr>
        <p:spPr>
          <a:xfrm>
            <a:off x="1009443" y="1807361"/>
            <a:ext cx="7125112" cy="4429951"/>
          </a:xfrm>
        </p:spPr>
        <p:txBody>
          <a:bodyPr>
            <a:noAutofit/>
          </a:bodyPr>
          <a:lstStyle/>
          <a:p>
            <a:pPr marL="0" indent="0">
              <a:buNone/>
            </a:pPr>
            <a:r>
              <a:rPr lang="lt-LT" sz="2000" dirty="0" smtClean="0"/>
              <a:t>  Atėjus </a:t>
            </a:r>
            <a:r>
              <a:rPr lang="lt-LT" sz="2000" dirty="0"/>
              <a:t>į valdžią Žygimantui Augustui, įsijungė į renesansinių Lietuvos valstybės stiprinimo ir modernizavimo projektų </a:t>
            </a:r>
            <a:r>
              <a:rPr lang="lt-LT" sz="2000" dirty="0" smtClean="0"/>
              <a:t>kūrimą. Šiuo </a:t>
            </a:r>
            <a:r>
              <a:rPr lang="lt-LT" sz="2000" dirty="0"/>
              <a:t>tikslu apie 1550 m. parašė ir valdovui įteikė veikalą lotynų kalba </a:t>
            </a:r>
            <a:r>
              <a:rPr lang="lt-LT" sz="2000" dirty="0" smtClean="0"/>
              <a:t>,,De </a:t>
            </a:r>
            <a:r>
              <a:rPr lang="lt-LT" sz="2000" dirty="0"/>
              <a:t>moribus Tartrarorum, Lituanorum et Moschorum, fragmina </a:t>
            </a:r>
            <a:r>
              <a:rPr lang="lt-LT" sz="2000" dirty="0" smtClean="0"/>
              <a:t>X“ (,,</a:t>
            </a:r>
            <a:r>
              <a:rPr lang="lt-LT" sz="2000" b="1" dirty="0" smtClean="0"/>
              <a:t>Apie </a:t>
            </a:r>
            <a:r>
              <a:rPr lang="lt-LT" sz="2000" b="1" dirty="0"/>
              <a:t>totorių, lietuvių ir maskvėnų papročius</a:t>
            </a:r>
            <a:r>
              <a:rPr lang="lt-LT" sz="2000" dirty="0"/>
              <a:t>, dešimt </a:t>
            </a:r>
            <a:r>
              <a:rPr lang="lt-LT" sz="2000" dirty="0" smtClean="0"/>
              <a:t>fragmentų“). </a:t>
            </a:r>
            <a:r>
              <a:rPr lang="lt-LT" sz="2000" dirty="0"/>
              <a:t>Veikalas buvo publikuotas daug vėliau Šveicarijoje, Bazelio mieste, 1615 m. </a:t>
            </a:r>
            <a:endParaRPr lang="lt-LT" sz="2000" dirty="0" smtClean="0"/>
          </a:p>
          <a:p>
            <a:pPr marL="0" indent="0">
              <a:buNone/>
            </a:pPr>
            <a:r>
              <a:rPr lang="lt-LT" sz="2000" dirty="0"/>
              <a:t> </a:t>
            </a:r>
            <a:r>
              <a:rPr lang="lt-LT" sz="2000" dirty="0" smtClean="0"/>
              <a:t>  Tai </a:t>
            </a:r>
            <a:r>
              <a:rPr lang="lt-LT" sz="2000" dirty="0"/>
              <a:t>pirmasis Renesanso socialinės-politinės publicistikos pavyzdys. Kiekviena iš veikalo dalių buvo skirta kuriai nors svarbiai visuomeninei pilietinei problemai </a:t>
            </a:r>
            <a:r>
              <a:rPr lang="lt-LT" sz="2000" dirty="0" smtClean="0"/>
              <a:t>spręsti. Šveicarijos </a:t>
            </a:r>
            <a:r>
              <a:rPr lang="lt-LT" sz="2000" dirty="0"/>
              <a:t>spaustuvininkai veikalą aktualiu laikė dėl jo etnografinių ypatybių (Rytų Europa ir LDK buvo labai mažai aprašyta Renesanso literatūroje) bei dėl jame pateiktos aštrios kritikos Katalikų bažnyčiai.</a:t>
            </a:r>
          </a:p>
        </p:txBody>
      </p:sp>
    </p:spTree>
    <p:extLst>
      <p:ext uri="{BB962C8B-B14F-4D97-AF65-F5344CB8AC3E}">
        <p14:creationId xmlns:p14="http://schemas.microsoft.com/office/powerpoint/2010/main" xmlns="" val="2102174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009443" y="404665"/>
            <a:ext cx="7125112" cy="3528391"/>
          </a:xfrm>
        </p:spPr>
        <p:txBody>
          <a:bodyPr/>
          <a:lstStyle/>
          <a:p>
            <a:r>
              <a:rPr lang="lt-LT" dirty="0" smtClean="0">
                <a:latin typeface="Arial" pitchFamily="34" charset="0"/>
                <a:cs typeface="Arial" pitchFamily="34" charset="0"/>
              </a:rPr>
              <a:t>Taigi vienas </a:t>
            </a:r>
            <a:r>
              <a:rPr lang="lt-LT" dirty="0" smtClean="0">
                <a:latin typeface="Arial" pitchFamily="34" charset="0"/>
                <a:cs typeface="Arial" pitchFamily="34" charset="0"/>
              </a:rPr>
              <a:t>žymiausių Mykolo Lietuvio </a:t>
            </a:r>
            <a:r>
              <a:rPr lang="lt-LT" dirty="0" smtClean="0">
                <a:latin typeface="Arial" pitchFamily="34" charset="0"/>
                <a:cs typeface="Arial" pitchFamily="34" charset="0"/>
              </a:rPr>
              <a:t>kūrinių </a:t>
            </a:r>
            <a:r>
              <a:rPr lang="lt-LT" dirty="0" smtClean="0">
                <a:latin typeface="Arial" pitchFamily="34" charset="0"/>
                <a:cs typeface="Arial" pitchFamily="34" charset="0"/>
              </a:rPr>
              <a:t>buvo 1550 m. </a:t>
            </a:r>
            <a:r>
              <a:rPr lang="lt-LT" dirty="0" smtClean="0">
                <a:latin typeface="Arial" pitchFamily="34" charset="0"/>
                <a:cs typeface="Arial" pitchFamily="34" charset="0"/>
              </a:rPr>
              <a:t>lotynų </a:t>
            </a:r>
            <a:r>
              <a:rPr lang="lt-LT" dirty="0" smtClean="0">
                <a:latin typeface="Arial" pitchFamily="34" charset="0"/>
                <a:cs typeface="Arial" pitchFamily="34" charset="0"/>
              </a:rPr>
              <a:t>kalba parašytas </a:t>
            </a:r>
            <a:r>
              <a:rPr lang="lt-LT" b="1" dirty="0" smtClean="0">
                <a:latin typeface="Arial" pitchFamily="34" charset="0"/>
                <a:cs typeface="Arial" pitchFamily="34" charset="0"/>
              </a:rPr>
              <a:t>traktatas „Apie totorių, lietuvių ir </a:t>
            </a:r>
            <a:r>
              <a:rPr lang="lt-LT" b="1" dirty="0" err="1" smtClean="0">
                <a:latin typeface="Arial" pitchFamily="34" charset="0"/>
                <a:cs typeface="Arial" pitchFamily="34" charset="0"/>
              </a:rPr>
              <a:t>maskvėnų</a:t>
            </a:r>
            <a:r>
              <a:rPr lang="lt-LT" b="1" dirty="0" smtClean="0">
                <a:latin typeface="Arial" pitchFamily="34" charset="0"/>
                <a:cs typeface="Arial" pitchFamily="34" charset="0"/>
              </a:rPr>
              <a:t> papročius</a:t>
            </a:r>
            <a:r>
              <a:rPr lang="lt-LT" b="1" dirty="0" smtClean="0">
                <a:latin typeface="Arial" pitchFamily="34" charset="0"/>
                <a:cs typeface="Arial" pitchFamily="34" charset="0"/>
              </a:rPr>
              <a:t>“.</a:t>
            </a:r>
          </a:p>
          <a:p>
            <a:r>
              <a:rPr lang="lt-LT" dirty="0" smtClean="0">
                <a:latin typeface="Arial" pitchFamily="34" charset="0"/>
                <a:cs typeface="Arial" pitchFamily="34" charset="0"/>
              </a:rPr>
              <a:t> Kūrinys apie totorių, lietuvių ir </a:t>
            </a:r>
            <a:r>
              <a:rPr lang="lt-LT" dirty="0" err="1" smtClean="0">
                <a:latin typeface="Arial" pitchFamily="34" charset="0"/>
                <a:cs typeface="Arial" pitchFamily="34" charset="0"/>
              </a:rPr>
              <a:t>maskvėnų</a:t>
            </a:r>
            <a:r>
              <a:rPr lang="lt-LT" dirty="0" smtClean="0">
                <a:latin typeface="Arial" pitchFamily="34" charset="0"/>
                <a:cs typeface="Arial" pitchFamily="34" charset="0"/>
              </a:rPr>
              <a:t> papročius, tai publicistinis poleminis traktatas, dedikuotas Žygimantui Augustui, parašytas gretinant tų tautų papročius – įstatymus, moralę, tradicijas, tikėjimo dalykus</a:t>
            </a:r>
            <a:r>
              <a:rPr lang="lt-LT" dirty="0" smtClean="0">
                <a:latin typeface="Arial" pitchFamily="34" charset="0"/>
                <a:cs typeface="Arial" pitchFamily="34" charset="0"/>
              </a:rPr>
              <a:t>.</a:t>
            </a:r>
          </a:p>
          <a:p>
            <a:r>
              <a:rPr lang="lt-LT" b="1" i="1" dirty="0" smtClean="0">
                <a:latin typeface="Arial" pitchFamily="34" charset="0"/>
                <a:cs typeface="Arial" pitchFamily="34" charset="0"/>
              </a:rPr>
              <a:t>Traktatas - </a:t>
            </a:r>
            <a:r>
              <a:rPr lang="lt-LT" i="1" dirty="0" smtClean="0">
                <a:latin typeface="Arial" pitchFamily="34" charset="0"/>
                <a:cs typeface="Arial" pitchFamily="34" charset="0"/>
              </a:rPr>
              <a:t>mokslinis veikalas, kuriame išsamiai nagrinėjama kažkokia problema</a:t>
            </a:r>
            <a:r>
              <a:rPr lang="lt-LT" i="1" dirty="0" smtClean="0">
                <a:latin typeface="Times New Roman" pitchFamily="18" charset="0"/>
                <a:cs typeface="Times New Roman" pitchFamily="18" charset="0"/>
              </a:rPr>
              <a:t>.</a:t>
            </a:r>
            <a:endParaRPr lang="lt-LT" i="1" dirty="0" smtClean="0"/>
          </a:p>
          <a:p>
            <a:endParaRPr lang="lt-LT" b="1" dirty="0">
              <a:latin typeface="Arial" pitchFamily="34" charset="0"/>
              <a:cs typeface="Arial" pitchFamily="34" charset="0"/>
            </a:endParaRPr>
          </a:p>
        </p:txBody>
      </p:sp>
      <p:pic>
        <p:nvPicPr>
          <p:cNvPr id="4" name="Picture 2" descr="D:\Documents and Settings\Marius\Desktop\scan0008_.jpg.330x330_q85.jpg"/>
          <p:cNvPicPr>
            <a:picLocks noChangeAspect="1" noChangeArrowheads="1"/>
          </p:cNvPicPr>
          <p:nvPr/>
        </p:nvPicPr>
        <p:blipFill>
          <a:blip r:embed="rId2" cstate="print"/>
          <a:srcRect/>
          <a:stretch>
            <a:fillRect/>
          </a:stretch>
        </p:blipFill>
        <p:spPr bwMode="auto">
          <a:xfrm>
            <a:off x="3779912" y="3140968"/>
            <a:ext cx="2292846" cy="3561554"/>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009443" y="404663"/>
            <a:ext cx="7125112" cy="5904657"/>
          </a:xfrm>
        </p:spPr>
        <p:txBody>
          <a:bodyPr>
            <a:normAutofit fontScale="92500" lnSpcReduction="10000"/>
          </a:bodyPr>
          <a:lstStyle/>
          <a:p>
            <a:r>
              <a:rPr lang="lt-LT" sz="2400" dirty="0" smtClean="0">
                <a:latin typeface="Arial" pitchFamily="34" charset="0"/>
                <a:cs typeface="Arial" pitchFamily="34" charset="0"/>
              </a:rPr>
              <a:t>Peikia lietuvius už ydingą, korumpuotą teismų sistemą, negebėjimą surinkti mokesčius, už tai, kad lietuviai aptingę, išlepę, išpuikę, linkę į prabangą, įvairius malonumus, girtuoklystę ir visi galvoja tik apie savo naudą. O </a:t>
            </a:r>
            <a:r>
              <a:rPr lang="lt-LT" sz="2400" dirty="0" err="1" smtClean="0">
                <a:latin typeface="Arial" pitchFamily="34" charset="0"/>
                <a:cs typeface="Arial" pitchFamily="34" charset="0"/>
              </a:rPr>
              <a:t>maskvėnai</a:t>
            </a:r>
            <a:r>
              <a:rPr lang="lt-LT" sz="2400" dirty="0" smtClean="0">
                <a:latin typeface="Arial" pitchFamily="34" charset="0"/>
                <a:cs typeface="Arial" pitchFamily="34" charset="0"/>
              </a:rPr>
              <a:t> ir totoriai pranoksta lietuvius savo darbštumu, taupumu, santūrumu, drąsumu ir kitomis dorybėmis, kurios padeda stiprinti valstybę ir kurių, kaip paaiškėja, išmoko iš Vytauto laikų lietuvių. </a:t>
            </a:r>
            <a:endParaRPr lang="lt-LT" sz="2400" dirty="0" smtClean="0">
              <a:latin typeface="Arial" pitchFamily="34" charset="0"/>
              <a:cs typeface="Arial" pitchFamily="34" charset="0"/>
            </a:endParaRPr>
          </a:p>
          <a:p>
            <a:endParaRPr lang="lt-LT" sz="2400" dirty="0" smtClean="0">
              <a:latin typeface="Arial" pitchFamily="34" charset="0"/>
              <a:cs typeface="Arial" pitchFamily="34" charset="0"/>
            </a:endParaRPr>
          </a:p>
          <a:p>
            <a:r>
              <a:rPr lang="lt-LT" sz="2400" dirty="0" smtClean="0">
                <a:latin typeface="Arial" pitchFamily="34" charset="0"/>
                <a:cs typeface="Arial" pitchFamily="34" charset="0"/>
              </a:rPr>
              <a:t>Kūrinio </a:t>
            </a:r>
            <a:r>
              <a:rPr lang="lt-LT" sz="2400" dirty="0" smtClean="0">
                <a:latin typeface="Arial" pitchFamily="34" charset="0"/>
                <a:cs typeface="Arial" pitchFamily="34" charset="0"/>
              </a:rPr>
              <a:t>tikslas – paskatinti atsitokėti tuos, nuo kurių priklauso Lietuvos valstybė ir tvarka joje. Mykolui Lietuviui gera, teigiama –tai, kas stiprina valstybę, o bloga, smerktina – visa, kas ją silpnina. Valstybės stiprybė – ne tik teritorija ir karinė galia, bet ir klestinti ekonomika, piliečių santarvė. Išeitis – grįžti prie Vytauto laikų tvarkos.</a:t>
            </a:r>
            <a:endParaRPr lang="en-US" sz="2400" dirty="0" smtClean="0">
              <a:latin typeface="Arial" pitchFamily="34" charset="0"/>
              <a:cs typeface="Arial" pitchFamily="34" charset="0"/>
            </a:endParaRPr>
          </a:p>
          <a:p>
            <a:endParaRPr lang="en-US" dirty="0" smtClean="0">
              <a:latin typeface="Times New Roman" pitchFamily="18" charset="0"/>
              <a:cs typeface="Times New Roman" pitchFamily="18" charset="0"/>
            </a:endParaRPr>
          </a:p>
          <a:p>
            <a:endParaRPr lang="lt-L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260648"/>
            <a:ext cx="7125112" cy="2971317"/>
          </a:xfrm>
        </p:spPr>
        <p:txBody>
          <a:bodyPr>
            <a:normAutofit/>
          </a:bodyPr>
          <a:lstStyle/>
          <a:p>
            <a:pPr marL="0" indent="0">
              <a:buNone/>
            </a:pPr>
            <a:r>
              <a:rPr lang="lt-LT" sz="2000" dirty="0" smtClean="0"/>
              <a:t>  Veikalas </a:t>
            </a:r>
            <a:r>
              <a:rPr lang="lt-LT" sz="2000" dirty="0"/>
              <a:t>rodo, jog jis neabejotinai jau buvo susipažinęs su kai kuriomis Reformacijos </a:t>
            </a:r>
            <a:r>
              <a:rPr lang="lt-LT" sz="2000" dirty="0" smtClean="0"/>
              <a:t>įdėjomis</a:t>
            </a:r>
            <a:r>
              <a:rPr lang="lt-LT" sz="2000" dirty="0"/>
              <a:t>, ypač jos socialiniais aspektais, ir solidarizuodamasis su reformatoriais siūlė panaikinti Bažnyčios feodalinį statusą, aktualizuoti kunigų tarnystę visuomenei, demokratizuoti ją panaikinant jos luomines privilegijas ir sugrąžinant evangelines vertybes. Lietuvis kritikavo apeigų formalumą ir kvietė prie Reformacijos skelbto idealo – Dievo žodžio pažinimo.</a:t>
            </a:r>
          </a:p>
        </p:txBody>
      </p:sp>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981059" y="3428999"/>
            <a:ext cx="2667000" cy="3381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883127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7624" y="260648"/>
            <a:ext cx="7125112" cy="4051437"/>
          </a:xfrm>
        </p:spPr>
        <p:txBody>
          <a:bodyPr/>
          <a:lstStyle/>
          <a:p>
            <a:pPr marL="0" indent="0">
              <a:buNone/>
            </a:pPr>
            <a:r>
              <a:rPr lang="lt-LT" dirty="0" smtClean="0"/>
              <a:t>  </a:t>
            </a:r>
            <a:r>
              <a:rPr lang="lt-LT" dirty="0" smtClean="0"/>
              <a:t>M.</a:t>
            </a:r>
            <a:r>
              <a:rPr lang="lt-LT" sz="2000" dirty="0" smtClean="0"/>
              <a:t>Lietuvis </a:t>
            </a:r>
            <a:r>
              <a:rPr lang="lt-LT" sz="2000" dirty="0"/>
              <a:t>siūlė reformuoti teisėtvarkos, švietimo, kariuomenės sistemas. </a:t>
            </a:r>
            <a:r>
              <a:rPr lang="lt-LT" sz="2000" dirty="0" smtClean="0"/>
              <a:t>Jis </a:t>
            </a:r>
            <a:r>
              <a:rPr lang="lt-LT" sz="2000" dirty="0"/>
              <a:t>lygino lietuvių ir kaimyninių tautų (Maskvos kunigaikštystės rusų, vadintų maskvėnais, ir Krymo totorių) papročius, kuriuos savo kelionių metu pats gerai pažino ir galėjo įvertinti. Šio lyginimo pagrindu iškėlė lietuvių ydas, kurios, jo manymu, ilgainiui gali būti pragaištingos valstybei.</a:t>
            </a:r>
          </a:p>
        </p:txBody>
      </p:sp>
      <p:pic>
        <p:nvPicPr>
          <p:cNvPr id="4" name="Picture 3" descr="C:\Documents and Settings\Marius\Desktop\download.jpg"/>
          <p:cNvPicPr>
            <a:picLocks noChangeAspect="1" noChangeArrowheads="1"/>
          </p:cNvPicPr>
          <p:nvPr/>
        </p:nvPicPr>
        <p:blipFill>
          <a:blip r:embed="rId2" cstate="print"/>
          <a:srcRect/>
          <a:stretch>
            <a:fillRect/>
          </a:stretch>
        </p:blipFill>
        <p:spPr bwMode="auto">
          <a:xfrm>
            <a:off x="6372200" y="3356992"/>
            <a:ext cx="2051868" cy="3137781"/>
          </a:xfrm>
          <a:prstGeom prst="rect">
            <a:avLst/>
          </a:prstGeom>
          <a:noFill/>
          <a:ln w="9525">
            <a:noFill/>
            <a:miter lim="800000"/>
            <a:headEnd/>
            <a:tailEnd/>
          </a:ln>
        </p:spPr>
      </p:pic>
    </p:spTree>
    <p:extLst>
      <p:ext uri="{BB962C8B-B14F-4D97-AF65-F5344CB8AC3E}">
        <p14:creationId xmlns:p14="http://schemas.microsoft.com/office/powerpoint/2010/main" xmlns="" val="33875521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dirty="0"/>
              <a:t> </a:t>
            </a:r>
            <a:r>
              <a:rPr lang="lt-LT" dirty="0" smtClean="0"/>
              <a:t>  </a:t>
            </a:r>
            <a:r>
              <a:rPr lang="lt-LT" sz="2000" dirty="0"/>
              <a:t>Mykolas Lietuvis itin kritikavo tai, jog XVI a. lietuviai praranda disciplinuotumą, darbštumą, vadovaujasi malonumų, prabangaus ir sotaus gyvenimo idealais ir taip apleidžia pilietines ir valstybės gynimo pareigas, netenka fizinės ištvermės, vertybių ir tikrojo religingumo, vengia laikytis visiems vieningų įstatymų, platina savanaudiškumą. Stiprios </a:t>
            </a:r>
            <a:r>
              <a:rPr lang="lt-LT" sz="2000" b="1" dirty="0"/>
              <a:t>centralizuotos valdovo valdžios sugrąžinimą ir švietimo (mokyklų) </a:t>
            </a:r>
            <a:r>
              <a:rPr lang="lt-LT" sz="2000" b="1" dirty="0" smtClean="0"/>
              <a:t>įtvirtinimą </a:t>
            </a:r>
            <a:r>
              <a:rPr lang="lt-LT" sz="2000" b="1" dirty="0"/>
              <a:t>valstybėje </a:t>
            </a:r>
            <a:r>
              <a:rPr lang="lt-LT" sz="2000" dirty="0"/>
              <a:t>Lietuvis siūlė kaip du pagrindinius valstybės sustiprinimo būdus.</a:t>
            </a:r>
          </a:p>
        </p:txBody>
      </p:sp>
    </p:spTree>
    <p:extLst>
      <p:ext uri="{BB962C8B-B14F-4D97-AF65-F5344CB8AC3E}">
        <p14:creationId xmlns:p14="http://schemas.microsoft.com/office/powerpoint/2010/main" xmlns="" val="11212805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9443" y="260649"/>
            <a:ext cx="7125112" cy="2520279"/>
          </a:xfrm>
        </p:spPr>
        <p:txBody>
          <a:bodyPr>
            <a:normAutofit/>
          </a:bodyPr>
          <a:lstStyle/>
          <a:p>
            <a:pPr marL="0" indent="0">
              <a:buNone/>
            </a:pPr>
            <a:r>
              <a:rPr lang="lt-LT" sz="2000" dirty="0" smtClean="0"/>
              <a:t>  Lietuvis </a:t>
            </a:r>
            <a:r>
              <a:rPr lang="lt-LT" sz="2000" dirty="0"/>
              <a:t>– daugiakultūrių Renesanso vertybių puoselėtojas, jis vienas pirmųjų pozityviai įvertino skirtingų krikščionybės formų (rytų apeigų stačiatikių) ir nekrikščioniškųjų (musulmonų) kultūrų ypatumus. Tačiau pagrindinis jo veikalo tikslas buvo bandymas lyginant apibrėžti lietuvių identiteto bruožus ir nusakyti jo stiprinimo būdus.</a:t>
            </a:r>
          </a:p>
        </p:txBody>
      </p:sp>
      <p:pic>
        <p:nvPicPr>
          <p:cNvPr id="4" name="Picture 2" descr="C:\Users\PCC\Desktop\Mykolo_Lietuvio_traktato_Apie_totorių,_lietuvių_ir_maskvėnų_papročius_titulinis_puslapis.LD2411.jpg"/>
          <p:cNvPicPr>
            <a:picLocks noChangeAspect="1" noChangeArrowheads="1"/>
          </p:cNvPicPr>
          <p:nvPr/>
        </p:nvPicPr>
        <p:blipFill>
          <a:blip r:embed="rId2" cstate="print"/>
          <a:srcRect/>
          <a:stretch>
            <a:fillRect/>
          </a:stretch>
        </p:blipFill>
        <p:spPr bwMode="auto">
          <a:xfrm>
            <a:off x="5292080" y="2286000"/>
            <a:ext cx="3608387" cy="4572000"/>
          </a:xfrm>
          <a:prstGeom prst="rect">
            <a:avLst/>
          </a:prstGeom>
          <a:noFill/>
        </p:spPr>
      </p:pic>
    </p:spTree>
    <p:extLst>
      <p:ext uri="{BB962C8B-B14F-4D97-AF65-F5344CB8AC3E}">
        <p14:creationId xmlns:p14="http://schemas.microsoft.com/office/powerpoint/2010/main" xmlns="" val="40932846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Kalbininkas</a:t>
            </a:r>
            <a:endParaRPr lang="lt-LT" dirty="0"/>
          </a:p>
        </p:txBody>
      </p:sp>
      <p:sp>
        <p:nvSpPr>
          <p:cNvPr id="3" name="Turinio vietos rezervavimo ženklas 2"/>
          <p:cNvSpPr>
            <a:spLocks noGrp="1"/>
          </p:cNvSpPr>
          <p:nvPr>
            <p:ph idx="1"/>
          </p:nvPr>
        </p:nvSpPr>
        <p:spPr/>
        <p:txBody>
          <a:bodyPr/>
          <a:lstStyle/>
          <a:p>
            <a:r>
              <a:rPr lang="lt-LT" dirty="0" smtClean="0"/>
              <a:t>Pirmasis ėmė analizuoti lietuvių kalbos sąsajas su lotynų kalba ir pateikė didelį vienareikšmių identiškų žodžių sąrašą lietuvių ir lotynų kalbomis.</a:t>
            </a:r>
          </a:p>
          <a:p>
            <a:endParaRPr lang="lt-L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Nuomonė apie bažnyčią</a:t>
            </a:r>
            <a:endParaRPr lang="lt-LT" dirty="0"/>
          </a:p>
        </p:txBody>
      </p:sp>
      <p:sp>
        <p:nvSpPr>
          <p:cNvPr id="3" name="Turinio vietos rezervavimo ženklas 2"/>
          <p:cNvSpPr>
            <a:spLocks noGrp="1"/>
          </p:cNvSpPr>
          <p:nvPr>
            <p:ph idx="1"/>
          </p:nvPr>
        </p:nvSpPr>
        <p:spPr/>
        <p:txBody>
          <a:bodyPr/>
          <a:lstStyle/>
          <a:p>
            <a:r>
              <a:rPr lang="lt-LT" dirty="0" smtClean="0"/>
              <a:t>Ypač griežtai smerkia katalikų dvasininkus, kurie plėšia ir švaisto liaudies triūsą. Taip pat jis kritikuoja ir pačią bažnyčią. Pasak jo, vyskupus ir klebonus žemėmis apdovanodavo kunigaikščiai tam, kad tie skelbtų tikėjimą ir mokslą, bet aukštieji bažnyčios hierarchai prie bažnyčių negyvena, o dykinėja, krauna turtus ir lėbauja švaistydami žmonių turtą. </a:t>
            </a:r>
          </a:p>
          <a:p>
            <a:endParaRPr lang="lt-L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Nuomonė apie teismus</a:t>
            </a:r>
            <a:endParaRPr lang="lt-LT" dirty="0"/>
          </a:p>
        </p:txBody>
      </p:sp>
      <p:sp>
        <p:nvSpPr>
          <p:cNvPr id="3" name="Turinio vietos rezervavimo ženklas 2"/>
          <p:cNvSpPr>
            <a:spLocks noGrp="1"/>
          </p:cNvSpPr>
          <p:nvPr>
            <p:ph idx="1"/>
          </p:nvPr>
        </p:nvSpPr>
        <p:spPr/>
        <p:txBody>
          <a:bodyPr/>
          <a:lstStyle/>
          <a:p>
            <a:r>
              <a:rPr lang="lt-LT" dirty="0" smtClean="0"/>
              <a:t>Savo knygoje aštriai kritikuoja Lietuvos teismus, juose vyraujančią neteisybę, smurtą nukreiptą prieš varginguosius. Jis teigia, kad Lietuvos statutas gina tik didikų teises, taip pat </a:t>
            </a:r>
            <a:r>
              <a:rPr lang="lt-LT" dirty="0" smtClean="0"/>
              <a:t>atvirai </a:t>
            </a:r>
            <a:r>
              <a:rPr lang="lt-LT" dirty="0" smtClean="0"/>
              <a:t>nepritaria teisminėms feodalų privilegijoms.</a:t>
            </a:r>
          </a:p>
          <a:p>
            <a:endParaRPr lang="lt-L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Išmanė apie feodalizmą</a:t>
            </a:r>
            <a:endParaRPr lang="lt-LT" dirty="0"/>
          </a:p>
        </p:txBody>
      </p:sp>
      <p:sp>
        <p:nvSpPr>
          <p:cNvPr id="3" name="Turinio vietos rezervavimo ženklas 2"/>
          <p:cNvSpPr>
            <a:spLocks noGrp="1"/>
          </p:cNvSpPr>
          <p:nvPr>
            <p:ph idx="1"/>
          </p:nvPr>
        </p:nvSpPr>
        <p:spPr/>
        <p:txBody>
          <a:bodyPr/>
          <a:lstStyle/>
          <a:p>
            <a:r>
              <a:rPr lang="lt-LT" dirty="0" smtClean="0"/>
              <a:t>Mykolas Lietuvis pasisako ir prieš feodalinės Lietuvos mokesčių sistemą, kur mokesčius moka vien tik pavaldūs miesto gyventojai ir skurdūs žemdirbiai. Jis siūlo įvesti mokesčius visiems krašto gyventojams, imti juos ne nuo žmogaus, o nuo žemės, nes kas turi daugiau žemės, tas daugiau moka mokesčių.</a:t>
            </a:r>
          </a:p>
          <a:p>
            <a:endParaRPr lang="lt-LT" dirty="0"/>
          </a:p>
        </p:txBody>
      </p:sp>
    </p:spTree>
  </p:cSld>
  <p:clrMapOvr>
    <a:masterClrMapping/>
  </p:clrMapOvr>
</p:sld>
</file>

<file path=ppt/theme/theme1.xml><?xml version="1.0" encoding="utf-8"?>
<a:theme xmlns:a="http://schemas.openxmlformats.org/drawingml/2006/main" name="Autumn">
  <a:themeElements>
    <a:clrScheme name="Autumn">
      <a:dk1>
        <a:sysClr val="windowText" lastClr="000000"/>
      </a:dk1>
      <a:lt1>
        <a:sysClr val="window" lastClr="FFFFFF"/>
      </a:lt1>
      <a:dk2>
        <a:srgbClr val="B01F0F"/>
      </a:dk2>
      <a:lt2>
        <a:srgbClr val="FF9000"/>
      </a:lt2>
      <a:accent1>
        <a:srgbClr val="ED4600"/>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tumn">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120</TotalTime>
  <Words>851</Words>
  <Application>Microsoft Office PowerPoint</Application>
  <PresentationFormat>Demonstracija ekrane (4:3)</PresentationFormat>
  <Paragraphs>33</Paragraphs>
  <Slides>13</Slides>
  <Notes>0</Notes>
  <HiddenSlides>0</HiddenSlides>
  <MMClips>0</MMClips>
  <ScaleCrop>false</ScaleCrop>
  <HeadingPairs>
    <vt:vector size="4" baseType="variant">
      <vt:variant>
        <vt:lpstr>Tema</vt:lpstr>
      </vt:variant>
      <vt:variant>
        <vt:i4>1</vt:i4>
      </vt:variant>
      <vt:variant>
        <vt:lpstr>Skaidrių pavadinimai</vt:lpstr>
      </vt:variant>
      <vt:variant>
        <vt:i4>13</vt:i4>
      </vt:variant>
    </vt:vector>
  </HeadingPairs>
  <TitlesOfParts>
    <vt:vector size="14" baseType="lpstr">
      <vt:lpstr>Autumn</vt:lpstr>
      <vt:lpstr>     Mykolas Lietuvis</vt:lpstr>
      <vt:lpstr> Biografija</vt:lpstr>
      <vt:lpstr>                    Kūryba</vt:lpstr>
      <vt:lpstr>Skaidrė 4</vt:lpstr>
      <vt:lpstr>Skaidrė 5</vt:lpstr>
      <vt:lpstr>Skaidrė 6</vt:lpstr>
      <vt:lpstr>Skaidrė 7</vt:lpstr>
      <vt:lpstr>Skaidrė 8</vt:lpstr>
      <vt:lpstr>Skaidrė 9</vt:lpstr>
      <vt:lpstr>Kalbininkas</vt:lpstr>
      <vt:lpstr>Nuomonė apie bažnyčią</vt:lpstr>
      <vt:lpstr>Nuomonė apie teismus</vt:lpstr>
      <vt:lpstr>Išmanė apie feodalizmą</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Mykolas Lietuvis</dc:title>
  <dc:creator>Rugile</dc:creator>
  <cp:lastModifiedBy>VARTOTOJAS</cp:lastModifiedBy>
  <cp:revision>20</cp:revision>
  <dcterms:created xsi:type="dcterms:W3CDTF">2013-10-07T13:24:00Z</dcterms:created>
  <dcterms:modified xsi:type="dcterms:W3CDTF">2013-10-15T13:39:21Z</dcterms:modified>
</cp:coreProperties>
</file>