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ačiakampis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2013.10.15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Stačiakampis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2013.10.15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ačiakampis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2013.10.15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2013.10.15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2013.10.15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2013.10.15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2013.10.15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2013.10.15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2" name="Stačiakampis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ačiakampis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2956D04-A3C8-49D4-B877-B45534FE3A10}" type="datetimeFigureOut">
              <a:rPr lang="lt-LT" smtClean="0"/>
              <a:pPr/>
              <a:t>2013.10.15</a:t>
            </a:fld>
            <a:endParaRPr lang="lt-LT"/>
          </a:p>
        </p:txBody>
      </p:sp>
      <p:sp>
        <p:nvSpPr>
          <p:cNvPr id="11" name="Stačiakampis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ačiakampis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2013.10.15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ačiakampis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Stačiakampis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2013.10.15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čiakampis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Stačiakampis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2956D04-A3C8-49D4-B877-B45534FE3A10}" type="datetimeFigureOut">
              <a:rPr lang="lt-LT" smtClean="0"/>
              <a:pPr/>
              <a:t>2013.10.15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8077200" cy="1673352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Mikalojus</a:t>
            </a:r>
            <a:r>
              <a:rPr lang="en-US" dirty="0" smtClean="0"/>
              <a:t> </a:t>
            </a:r>
            <a:r>
              <a:rPr lang="en-US" dirty="0" err="1" smtClean="0"/>
              <a:t>Konstantinas</a:t>
            </a:r>
            <a:r>
              <a:rPr lang="en-US" dirty="0" smtClean="0"/>
              <a:t> </a:t>
            </a:r>
            <a:r>
              <a:rPr lang="lt-LT" dirty="0" smtClean="0"/>
              <a:t>Čiurlionis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467544" y="2132856"/>
            <a:ext cx="8077200" cy="720080"/>
          </a:xfrm>
        </p:spPr>
        <p:txBody>
          <a:bodyPr>
            <a:normAutofit/>
          </a:bodyPr>
          <a:lstStyle/>
          <a:p>
            <a:pPr algn="ctr"/>
            <a:r>
              <a:rPr lang="lt-LT" sz="4400" b="1" dirty="0" smtClean="0">
                <a:latin typeface="+mj-lt"/>
              </a:rPr>
              <a:t>MUZIKINĖ KŪRYBA</a:t>
            </a:r>
            <a:endParaRPr lang="lt-LT" sz="4400" b="1" dirty="0">
              <a:latin typeface="+mj-lt"/>
            </a:endParaRPr>
          </a:p>
        </p:txBody>
      </p:sp>
      <p:pic>
        <p:nvPicPr>
          <p:cNvPr id="1026" name="Picture 2" descr="d:\Users\Vartotojas\Desktop\Mikalojus_Konstantinas_Ciurlioni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043750"/>
            <a:ext cx="2448273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11243" y="6488668"/>
            <a:ext cx="4832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Parengė Monika </a:t>
            </a:r>
            <a:r>
              <a:rPr lang="lt-LT" dirty="0" err="1" smtClean="0"/>
              <a:t>Čepukaitė</a:t>
            </a:r>
            <a:r>
              <a:rPr lang="lt-LT" dirty="0"/>
              <a:t> </a:t>
            </a:r>
            <a:r>
              <a:rPr lang="lt-LT" dirty="0" smtClean="0"/>
              <a:t>ir Gabrielė </a:t>
            </a:r>
            <a:r>
              <a:rPr lang="lt-LT" dirty="0" err="1" smtClean="0"/>
              <a:t>Jaroševič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40925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APIE M. K. ČIURLIONĮ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400" dirty="0"/>
              <a:t>Mikalojus Konstantinas </a:t>
            </a:r>
            <a:r>
              <a:rPr lang="lt-LT" sz="2400" dirty="0" smtClean="0"/>
              <a:t>Čiurlionis (</a:t>
            </a:r>
            <a:r>
              <a:rPr lang="lt-LT" sz="2400" dirty="0"/>
              <a:t>lietuvių kompozitorius, dailininkas, </a:t>
            </a:r>
            <a:r>
              <a:rPr lang="lt-LT" sz="2400" dirty="0" err="1"/>
              <a:t>chorvedys</a:t>
            </a:r>
            <a:r>
              <a:rPr lang="lt-LT" sz="2400" dirty="0"/>
              <a:t>, kultūros </a:t>
            </a:r>
            <a:r>
              <a:rPr lang="lt-LT" sz="2400" dirty="0" smtClean="0"/>
              <a:t>veikėjas) gimė 1875m. rugsėjo 22 dieną </a:t>
            </a:r>
            <a:r>
              <a:rPr lang="lt-LT" sz="2400" dirty="0" smtClean="0"/>
              <a:t>Varėnoje </a:t>
            </a:r>
            <a:r>
              <a:rPr lang="lt-LT" sz="2400" dirty="0" smtClean="0"/>
              <a:t>devynių vaikų šeimoje. </a:t>
            </a:r>
            <a:endParaRPr lang="lt-LT" sz="2400" dirty="0"/>
          </a:p>
          <a:p>
            <a:r>
              <a:rPr lang="lt-LT" sz="2400" dirty="0"/>
              <a:t>Šiuo metu Čiurlionis vertinamas kaip </a:t>
            </a:r>
            <a:r>
              <a:rPr lang="lt-LT" sz="2400" dirty="0" smtClean="0"/>
              <a:t>didžiausias </a:t>
            </a:r>
            <a:r>
              <a:rPr lang="lt-LT" sz="2400" dirty="0"/>
              <a:t>kada nors </a:t>
            </a:r>
            <a:r>
              <a:rPr lang="lt-LT" sz="2400" dirty="0" smtClean="0"/>
              <a:t>gyvenęs </a:t>
            </a:r>
            <a:r>
              <a:rPr lang="lt-LT" sz="2400" dirty="0"/>
              <a:t>Lietuvos dailininkas ir kompozitorius. </a:t>
            </a:r>
            <a:endParaRPr lang="lt-LT" sz="2400" dirty="0" smtClean="0"/>
          </a:p>
          <a:p>
            <a:r>
              <a:rPr lang="lt-LT" sz="2400" dirty="0" smtClean="0"/>
              <a:t>Vaikystę praleido </a:t>
            </a:r>
            <a:r>
              <a:rPr lang="lt-LT" sz="2400" dirty="0" smtClean="0"/>
              <a:t>Druskininkuose</a:t>
            </a:r>
            <a:r>
              <a:rPr lang="lt-LT" sz="2400" dirty="0" smtClean="0"/>
              <a:t>.</a:t>
            </a:r>
          </a:p>
          <a:p>
            <a:r>
              <a:rPr lang="lt-LT" sz="2400" dirty="0"/>
              <a:t>Šeimoje buvo kalbama </a:t>
            </a:r>
            <a:r>
              <a:rPr lang="lt-LT" sz="2400" dirty="0" smtClean="0"/>
              <a:t>lenkų kalba</a:t>
            </a:r>
            <a:r>
              <a:rPr lang="lt-LT" sz="2400" dirty="0"/>
              <a:t>, Mikalojus niekuomet neišmoko taisyklingai kalbėti ir rašyti </a:t>
            </a:r>
            <a:r>
              <a:rPr lang="lt-LT" sz="2400" dirty="0" smtClean="0"/>
              <a:t>lietuviškai.</a:t>
            </a:r>
          </a:p>
          <a:p>
            <a:r>
              <a:rPr lang="lt-LT" sz="2400" dirty="0"/>
              <a:t>1909 </a:t>
            </a:r>
            <a:r>
              <a:rPr lang="lt-LT" sz="2400" dirty="0" smtClean="0"/>
              <a:t>m. </a:t>
            </a:r>
            <a:r>
              <a:rPr lang="lt-LT" sz="2400" dirty="0"/>
              <a:t>susituokė su rašytoja Sofija Kymantaite</a:t>
            </a:r>
            <a:r>
              <a:rPr lang="lt-LT" sz="2400" dirty="0" smtClean="0"/>
              <a:t>.</a:t>
            </a:r>
          </a:p>
          <a:p>
            <a:r>
              <a:rPr lang="lt-LT" sz="2400" dirty="0" smtClean="0"/>
              <a:t>Mirė </a:t>
            </a:r>
            <a:r>
              <a:rPr lang="lt-LT" sz="2400" dirty="0"/>
              <a:t>1911 m. balandžio 10 d., būdamas 35 metų. Palaikai buvo pergabenti į Vilnių ir palaidoti Rasų kapinėse.</a:t>
            </a:r>
          </a:p>
        </p:txBody>
      </p:sp>
    </p:spTree>
    <p:extLst>
      <p:ext uri="{BB962C8B-B14F-4D97-AF65-F5344CB8AC3E}">
        <p14:creationId xmlns:p14="http://schemas.microsoft.com/office/powerpoint/2010/main" xmlns="" val="4141216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M. K. Čiurlionio muzika sudaro Lietuvos profesionaliosios muzikos aukso fondą. Į ją remiasi visa XX a. Lietuvos muzikinė kultūra. Per neilgą kūrybinį laikotarpį, kuris truko šiek tiek ilgiau nei dešimtmetį, M. K. Čiurlionio muzika progresavo nuo tradicinio romantizmo iki modernių </a:t>
            </a:r>
            <a:r>
              <a:rPr lang="lt-LT" dirty="0" err="1"/>
              <a:t>atonaliąją</a:t>
            </a:r>
            <a:r>
              <a:rPr lang="lt-LT" dirty="0"/>
              <a:t> muziką pranašaujančių kompozicijų.</a:t>
            </a:r>
          </a:p>
        </p:txBody>
      </p:sp>
    </p:spTree>
    <p:extLst>
      <p:ext uri="{BB962C8B-B14F-4D97-AF65-F5344CB8AC3E}">
        <p14:creationId xmlns:p14="http://schemas.microsoft.com/office/powerpoint/2010/main" xmlns="" val="3052386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MUZIKINIS IŠSILAVINIMAS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/>
              <a:t> 1889–1893 </a:t>
            </a:r>
            <a:r>
              <a:rPr lang="lt-LT" sz="2800" dirty="0" smtClean="0"/>
              <a:t>m. mokėsi  </a:t>
            </a:r>
            <a:r>
              <a:rPr lang="lt-LT" sz="2800" dirty="0"/>
              <a:t>M. Oginskio Plungės dvaro orkestro mokykloje </a:t>
            </a:r>
            <a:r>
              <a:rPr lang="lt-LT" sz="2800" dirty="0" smtClean="0"/>
              <a:t>ir grojo kunigaikščio M. Oginskio dvaro </a:t>
            </a:r>
            <a:r>
              <a:rPr lang="lt-LT" sz="2800" dirty="0" smtClean="0"/>
              <a:t>orkestre.</a:t>
            </a:r>
            <a:endParaRPr lang="lt-LT" sz="2800" dirty="0" smtClean="0"/>
          </a:p>
          <a:p>
            <a:endParaRPr lang="lt-LT" sz="2800" dirty="0" smtClean="0"/>
          </a:p>
          <a:p>
            <a:r>
              <a:rPr lang="lt-LT" sz="2800" dirty="0" smtClean="0"/>
              <a:t>Varšuvoje </a:t>
            </a:r>
            <a:r>
              <a:rPr lang="lt-LT" sz="2800" dirty="0" smtClean="0"/>
              <a:t>nuo </a:t>
            </a:r>
            <a:r>
              <a:rPr lang="lt-LT" sz="2800" dirty="0"/>
              <a:t>1897 m. pas Z. </a:t>
            </a:r>
            <a:r>
              <a:rPr lang="lt-LT" sz="2800" dirty="0" err="1"/>
              <a:t>Noskowkį</a:t>
            </a:r>
            <a:r>
              <a:rPr lang="lt-LT" sz="2800" dirty="0"/>
              <a:t> studijavo kompoziciją ir </a:t>
            </a:r>
            <a:r>
              <a:rPr lang="lt-LT" sz="2800" dirty="0" smtClean="0"/>
              <a:t>instrumentuotę.</a:t>
            </a:r>
            <a:endParaRPr lang="lt-LT" sz="2800" dirty="0" smtClean="0"/>
          </a:p>
          <a:p>
            <a:endParaRPr lang="lt-LT" sz="2800" dirty="0" smtClean="0"/>
          </a:p>
          <a:p>
            <a:r>
              <a:rPr lang="lt-LT" sz="2800" dirty="0"/>
              <a:t>Leipcigo karališkoje konservatorijoje M. K. Čiurlionis studijavo S. </a:t>
            </a:r>
            <a:r>
              <a:rPr lang="lt-LT" sz="2800" dirty="0" err="1"/>
              <a:t>Jadassohno</a:t>
            </a:r>
            <a:r>
              <a:rPr lang="lt-LT" sz="2800" dirty="0"/>
              <a:t> kontrapunkto ir C. </a:t>
            </a:r>
            <a:r>
              <a:rPr lang="lt-LT" sz="2800" dirty="0" err="1"/>
              <a:t>Reineckes</a:t>
            </a:r>
            <a:r>
              <a:rPr lang="lt-LT" sz="2800" dirty="0"/>
              <a:t> kompozicijos klasėse. </a:t>
            </a:r>
          </a:p>
        </p:txBody>
      </p:sp>
    </p:spTree>
    <p:extLst>
      <p:ext uri="{BB962C8B-B14F-4D97-AF65-F5344CB8AC3E}">
        <p14:creationId xmlns:p14="http://schemas.microsoft.com/office/powerpoint/2010/main" xmlns="" val="2609628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ANKSTYVOJI MUZIKINĖ KŪRYBA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Tai </a:t>
            </a:r>
            <a:r>
              <a:rPr lang="lt-LT" sz="2800" dirty="0"/>
              <a:t>kompozitoriaus stiliaus formavimasis, kompozicinės technikos įvaldymo </a:t>
            </a:r>
            <a:r>
              <a:rPr lang="lt-LT" sz="2800" dirty="0" smtClean="0"/>
              <a:t>laikotarpis;</a:t>
            </a:r>
          </a:p>
          <a:p>
            <a:pPr marL="118872" indent="0">
              <a:buNone/>
            </a:pPr>
            <a:endParaRPr lang="lt-LT" sz="2800" dirty="0"/>
          </a:p>
          <a:p>
            <a:r>
              <a:rPr lang="lt-LT" sz="2800" dirty="0" smtClean="0"/>
              <a:t>šis </a:t>
            </a:r>
            <a:r>
              <a:rPr lang="lt-LT" sz="2800" dirty="0"/>
              <a:t>periodas susijęs su studijų laikotarpiu Varšuvoje (1894–1899) ir Leipcige (1901–1902</a:t>
            </a:r>
            <a:r>
              <a:rPr lang="lt-LT" sz="2800" dirty="0" smtClean="0"/>
              <a:t>);</a:t>
            </a:r>
          </a:p>
          <a:p>
            <a:endParaRPr lang="lt-LT" sz="2800" dirty="0" smtClean="0"/>
          </a:p>
          <a:p>
            <a:r>
              <a:rPr lang="lt-LT" sz="2800" dirty="0" smtClean="0"/>
              <a:t>to </a:t>
            </a:r>
            <a:r>
              <a:rPr lang="lt-LT" sz="2800" dirty="0"/>
              <a:t>meto kūriniai ryškiai atspindi kompozitoriaus susižavėjimą </a:t>
            </a:r>
            <a:r>
              <a:rPr lang="lt-LT" sz="2800" dirty="0" err="1"/>
              <a:t>Chopinu</a:t>
            </a:r>
            <a:r>
              <a:rPr lang="lt-LT" sz="2800" dirty="0"/>
              <a:t> (ne tik stilistika, bet ir žanrai – valsai, mazurkos, polonezai</a:t>
            </a:r>
            <a:r>
              <a:rPr lang="lt-LT" sz="2800" dirty="0" smtClean="0"/>
              <a:t>).</a:t>
            </a:r>
          </a:p>
          <a:p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xmlns="" val="942646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VĖLYVOJI MUZIKINĖ KŪRYBA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sz="2800" dirty="0" smtClean="0"/>
              <a:t>Šis </a:t>
            </a:r>
            <a:r>
              <a:rPr lang="lt-LT" sz="2800" dirty="0" smtClean="0"/>
              <a:t>laikotarpis dar vadinamas brandžiuoju;</a:t>
            </a:r>
          </a:p>
          <a:p>
            <a:endParaRPr lang="lt-LT" sz="2800" dirty="0" smtClean="0"/>
          </a:p>
          <a:p>
            <a:r>
              <a:rPr lang="lt-LT" sz="2800" dirty="0"/>
              <a:t>M. K. Čiurlionis ryžtingai pasuka modernios muzikos </a:t>
            </a:r>
            <a:r>
              <a:rPr lang="lt-LT" sz="2800" dirty="0" smtClean="0"/>
              <a:t>link;</a:t>
            </a:r>
          </a:p>
          <a:p>
            <a:endParaRPr lang="lt-LT" sz="2800" dirty="0" smtClean="0"/>
          </a:p>
          <a:p>
            <a:r>
              <a:rPr lang="lt-LT" sz="2800" dirty="0" smtClean="0"/>
              <a:t>jį </a:t>
            </a:r>
            <a:r>
              <a:rPr lang="lt-LT" sz="2800" dirty="0"/>
              <a:t>domina trumpos garsų grandinės, kurių pagrindu formuojamas visas </a:t>
            </a:r>
            <a:r>
              <a:rPr lang="lt-LT" sz="2800" dirty="0" smtClean="0"/>
              <a:t>kūrinys;</a:t>
            </a:r>
          </a:p>
          <a:p>
            <a:endParaRPr lang="lt-LT" sz="2800" dirty="0" smtClean="0"/>
          </a:p>
          <a:p>
            <a:r>
              <a:rPr lang="lt-LT" sz="2800" dirty="0"/>
              <a:t>balsų savarankiškumas muzikoje tirpdo ribas tarp </a:t>
            </a:r>
            <a:r>
              <a:rPr lang="lt-LT" sz="2800" dirty="0" err="1"/>
              <a:t>homofoninės</a:t>
            </a:r>
            <a:r>
              <a:rPr lang="lt-LT" sz="2800" dirty="0"/>
              <a:t> ir polifoninės </a:t>
            </a:r>
            <a:r>
              <a:rPr lang="lt-LT" sz="2800" dirty="0" smtClean="0"/>
              <a:t>muzikos;</a:t>
            </a:r>
          </a:p>
          <a:p>
            <a:endParaRPr lang="lt-LT" sz="2800" dirty="0" smtClean="0"/>
          </a:p>
          <a:p>
            <a:r>
              <a:rPr lang="lt-LT" sz="2800" dirty="0"/>
              <a:t>per melodijų grafinį kontūrą, instrumentinių partijų ir faktūros išdėstymą atsiskleidžia akivaizdus menininko siekis atrasti naujus kelius menų sintezės </a:t>
            </a:r>
            <a:r>
              <a:rPr lang="lt-LT" sz="2800" dirty="0" smtClean="0"/>
              <a:t>link.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xmlns="" val="2503507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SIMFONINĖ MUZIKA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dvi </a:t>
            </a:r>
            <a:r>
              <a:rPr lang="lt-LT" dirty="0"/>
              <a:t>simfoninės poemos – „Miške“ (1901), „Jūra“ (1907</a:t>
            </a:r>
            <a:r>
              <a:rPr lang="lt-LT" dirty="0" smtClean="0"/>
              <a:t>);</a:t>
            </a:r>
          </a:p>
          <a:p>
            <a:r>
              <a:rPr lang="lt-LT" dirty="0"/>
              <a:t>simfoninė </a:t>
            </a:r>
            <a:r>
              <a:rPr lang="lt-LT" dirty="0" smtClean="0"/>
              <a:t>uvertiūra;</a:t>
            </a:r>
          </a:p>
          <a:p>
            <a:r>
              <a:rPr lang="lt-LT" dirty="0"/>
              <a:t>I-oji simfonija (nebaigta</a:t>
            </a:r>
            <a:r>
              <a:rPr lang="lt-LT" dirty="0" smtClean="0"/>
              <a:t>);</a:t>
            </a:r>
          </a:p>
          <a:p>
            <a:r>
              <a:rPr lang="pt-BR" dirty="0"/>
              <a:t>kantata „De Profundis“</a:t>
            </a:r>
            <a:r>
              <a:rPr lang="pt-BR" i="1" dirty="0"/>
              <a:t> </a:t>
            </a:r>
            <a:r>
              <a:rPr lang="pt-BR" dirty="0"/>
              <a:t>simfoniniam orkestrui ir mišriam </a:t>
            </a:r>
            <a:r>
              <a:rPr lang="pt-BR" dirty="0" smtClean="0"/>
              <a:t>chorui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graphicFrame>
        <p:nvGraphicFramePr>
          <p:cNvPr id="4" name="Objektas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13778542"/>
              </p:ext>
            </p:extLst>
          </p:nvPr>
        </p:nvGraphicFramePr>
        <p:xfrm>
          <a:off x="2699792" y="5661248"/>
          <a:ext cx="3871912" cy="685800"/>
        </p:xfrm>
        <a:graphic>
          <a:graphicData uri="http://schemas.openxmlformats.org/presentationml/2006/ole">
            <p:oleObj spid="_x0000_s3076" name="Paketų programos apvalkalo objektas" showAsIcon="1" r:id="rId3" imgW="3871440" imgH="685800" progId="Package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24426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KŪRINIAI STYGINIŲ INSTRUMENTŲ ANSAMBLIUI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D</a:t>
            </a:r>
            <a:r>
              <a:rPr lang="lt-LT" dirty="0" smtClean="0"/>
              <a:t>vi fugos;</a:t>
            </a:r>
          </a:p>
          <a:p>
            <a:r>
              <a:rPr lang="lt-LT" dirty="0" smtClean="0"/>
              <a:t>Trio styginių instrumentams;</a:t>
            </a:r>
          </a:p>
          <a:p>
            <a:r>
              <a:rPr lang="lt-LT" dirty="0" smtClean="0"/>
              <a:t> D</a:t>
            </a:r>
            <a:r>
              <a:rPr lang="sv-SE" dirty="0" smtClean="0"/>
              <a:t>u Kanon</a:t>
            </a:r>
            <a:r>
              <a:rPr lang="lt-LT" dirty="0" smtClean="0"/>
              <a:t>ai;</a:t>
            </a:r>
            <a:r>
              <a:rPr lang="sv-SE" dirty="0" smtClean="0"/>
              <a:t> </a:t>
            </a:r>
            <a:endParaRPr lang="lt-LT" dirty="0" smtClean="0"/>
          </a:p>
          <a:p>
            <a:r>
              <a:rPr lang="sv-SE" dirty="0" smtClean="0"/>
              <a:t>Andante</a:t>
            </a:r>
            <a:r>
              <a:rPr lang="lt-LT" dirty="0" smtClean="0"/>
              <a:t>;</a:t>
            </a:r>
            <a:r>
              <a:rPr lang="sv-SE" dirty="0" smtClean="0"/>
              <a:t> </a:t>
            </a:r>
            <a:endParaRPr lang="lt-LT" dirty="0" smtClean="0"/>
          </a:p>
          <a:p>
            <a:r>
              <a:rPr lang="sv-SE" dirty="0" smtClean="0"/>
              <a:t>Variacij</a:t>
            </a:r>
            <a:r>
              <a:rPr lang="lt-LT" dirty="0" smtClean="0"/>
              <a:t>o</a:t>
            </a:r>
            <a:r>
              <a:rPr lang="sv-SE" dirty="0" smtClean="0"/>
              <a:t>s</a:t>
            </a:r>
            <a:r>
              <a:rPr lang="lt-LT" dirty="0" smtClean="0"/>
              <a:t>;</a:t>
            </a:r>
          </a:p>
          <a:p>
            <a:r>
              <a:rPr lang="sv-SE" dirty="0" smtClean="0"/>
              <a:t> </a:t>
            </a:r>
            <a:r>
              <a:rPr lang="sv-SE" dirty="0"/>
              <a:t>Styginių </a:t>
            </a:r>
            <a:r>
              <a:rPr lang="sv-SE" dirty="0" smtClean="0"/>
              <a:t>kvartet</a:t>
            </a:r>
            <a:r>
              <a:rPr lang="lt-LT" dirty="0" err="1" smtClean="0"/>
              <a:t>as</a:t>
            </a:r>
            <a:r>
              <a:rPr lang="lt-LT" dirty="0" smtClean="0"/>
              <a:t>.</a:t>
            </a:r>
            <a:endParaRPr lang="lt-LT" dirty="0"/>
          </a:p>
        </p:txBody>
      </p:sp>
      <p:graphicFrame>
        <p:nvGraphicFramePr>
          <p:cNvPr id="4" name="Objektas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82638287"/>
              </p:ext>
            </p:extLst>
          </p:nvPr>
        </p:nvGraphicFramePr>
        <p:xfrm>
          <a:off x="3203848" y="5517232"/>
          <a:ext cx="2627312" cy="685800"/>
        </p:xfrm>
        <a:graphic>
          <a:graphicData uri="http://schemas.openxmlformats.org/presentationml/2006/ole">
            <p:oleObj spid="_x0000_s4100" name="Paketų programos apvalkalo objektas" showAsIcon="1" r:id="rId3" imgW="2627640" imgH="685800" progId="Package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636634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VARGONINĖ MUZIKA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Keliolika etiudų;</a:t>
            </a:r>
          </a:p>
          <a:p>
            <a:endParaRPr lang="lt-LT" dirty="0" smtClean="0"/>
          </a:p>
          <a:p>
            <a:r>
              <a:rPr lang="lt-LT" dirty="0" smtClean="0"/>
              <a:t>Keliolika fugų;</a:t>
            </a:r>
          </a:p>
          <a:p>
            <a:endParaRPr lang="lt-LT" dirty="0" smtClean="0"/>
          </a:p>
          <a:p>
            <a:r>
              <a:rPr lang="lt-LT" dirty="0" smtClean="0"/>
              <a:t>Pora choralų;</a:t>
            </a:r>
          </a:p>
          <a:p>
            <a:endParaRPr lang="lt-LT" dirty="0" smtClean="0"/>
          </a:p>
          <a:p>
            <a:r>
              <a:rPr lang="lt-LT" dirty="0" smtClean="0"/>
              <a:t>Aranžuota religinė giesmė.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2056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KŪRINIAI FORTEPIJONUI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r>
              <a:rPr lang="lt-LT" dirty="0" smtClean="0"/>
              <a:t>Fortepijoniniai kūriniai Čiurlionio kūryboje sudaro gausiausią instrumentinės muzikos palikimą. Jų </a:t>
            </a:r>
            <a:r>
              <a:rPr lang="lt-LT" dirty="0"/>
              <a:t>priskaičiuojama per 200. Dominuoja preliudai, kanonai, fugos. Taip pat yra kelios dešimtys aranžuotų liaudies dainų, ypač reikšmingi variacijų ciklai, dvi </a:t>
            </a:r>
            <a:r>
              <a:rPr lang="lt-LT" dirty="0" smtClean="0"/>
              <a:t>sonatos.</a:t>
            </a:r>
            <a:endParaRPr lang="lt-LT" dirty="0"/>
          </a:p>
        </p:txBody>
      </p:sp>
      <p:graphicFrame>
        <p:nvGraphicFramePr>
          <p:cNvPr id="6" name="Objektas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20296655"/>
              </p:ext>
            </p:extLst>
          </p:nvPr>
        </p:nvGraphicFramePr>
        <p:xfrm>
          <a:off x="2411760" y="5373216"/>
          <a:ext cx="4151313" cy="685800"/>
        </p:xfrm>
        <a:graphic>
          <a:graphicData uri="http://schemas.openxmlformats.org/presentationml/2006/ole">
            <p:oleObj spid="_x0000_s2053" name="Paketų programos apvalkalo objektas" showAsIcon="1" r:id="rId3" imgW="4150800" imgH="685800" progId="Package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59060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VOKALINĖ MUZIKA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r>
              <a:rPr lang="lt-LT" dirty="0"/>
              <a:t>Vokalinė muzika užima taip pat labai svarbią vietą kompozitoriaus kūrybiniame palikime. Čia gausiausios ir reikšmingiausios yra originalios ir harmonizuotos liaudies dainos įvairios sudėties chorams </a:t>
            </a:r>
            <a:r>
              <a:rPr lang="lt-LT" dirty="0" smtClean="0"/>
              <a:t>. Taip </a:t>
            </a:r>
            <a:r>
              <a:rPr lang="lt-LT" dirty="0"/>
              <a:t>pat yra dvi solo dainos su fortepijono pritarimu, keletas fugų religiniais tekstais, </a:t>
            </a:r>
            <a:r>
              <a:rPr lang="lt-LT" dirty="0" smtClean="0"/>
              <a:t>tarp </a:t>
            </a:r>
            <a:r>
              <a:rPr lang="lt-LT" dirty="0"/>
              <a:t>jų – atskiros mišių dalys.</a:t>
            </a:r>
          </a:p>
        </p:txBody>
      </p:sp>
    </p:spTree>
    <p:extLst>
      <p:ext uri="{BB962C8B-B14F-4D97-AF65-F5344CB8AC3E}">
        <p14:creationId xmlns:p14="http://schemas.microsoft.com/office/powerpoint/2010/main" xmlns="" val="108542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LITERATŪRA APIE M. K. ČIURLIONĮ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sz="2800" dirty="0" smtClean="0"/>
              <a:t>1970</a:t>
            </a:r>
            <a:r>
              <a:rPr lang="lt-LT" sz="2800" dirty="0"/>
              <a:t> m. išleista J. Čiurlionytės knyga </a:t>
            </a:r>
            <a:r>
              <a:rPr lang="lt-LT" sz="2800" dirty="0" smtClean="0"/>
              <a:t>„Atsiminimai </a:t>
            </a:r>
            <a:r>
              <a:rPr lang="lt-LT" sz="2800" dirty="0"/>
              <a:t>apie M. K. </a:t>
            </a:r>
            <a:r>
              <a:rPr lang="lt-LT" sz="2800" dirty="0" smtClean="0"/>
              <a:t>Čiurlionį“;</a:t>
            </a:r>
          </a:p>
          <a:p>
            <a:endParaRPr lang="lt-LT" sz="2800" dirty="0" smtClean="0"/>
          </a:p>
          <a:p>
            <a:r>
              <a:rPr lang="lt-LT" sz="2800" dirty="0" smtClean="0"/>
              <a:t>V</a:t>
            </a:r>
            <a:r>
              <a:rPr lang="lt-LT" sz="2800" dirty="0"/>
              <a:t>. Landsbergis sudarė knygas „M. K. Čiurlionio laiškai Sofijai“ </a:t>
            </a:r>
            <a:r>
              <a:rPr lang="lt-LT" sz="2800" dirty="0" smtClean="0"/>
              <a:t>(1973m</a:t>
            </a:r>
            <a:r>
              <a:rPr lang="lt-LT" sz="2800" dirty="0"/>
              <a:t>.) ir „Žodžio kūryba “ </a:t>
            </a:r>
            <a:r>
              <a:rPr lang="lt-LT" sz="2800" dirty="0" smtClean="0"/>
              <a:t>(1997</a:t>
            </a:r>
            <a:r>
              <a:rPr lang="lt-LT" sz="2800" dirty="0"/>
              <a:t> m.), parašė knygas: „Čiurlionio dailė“ </a:t>
            </a:r>
            <a:r>
              <a:rPr lang="lt-LT" sz="2800" dirty="0" smtClean="0"/>
              <a:t>(1976</a:t>
            </a:r>
            <a:r>
              <a:rPr lang="lt-LT" sz="2800" dirty="0"/>
              <a:t> m.), „Vainikas Čiurlioniui“ </a:t>
            </a:r>
            <a:r>
              <a:rPr lang="lt-LT" sz="2800" dirty="0" smtClean="0"/>
              <a:t>(1980m</a:t>
            </a:r>
            <a:r>
              <a:rPr lang="lt-LT" sz="2800" dirty="0"/>
              <a:t>.), „Čiurlionio muzika" </a:t>
            </a:r>
            <a:r>
              <a:rPr lang="lt-LT" sz="2800" dirty="0" smtClean="0"/>
              <a:t>(1986</a:t>
            </a:r>
            <a:r>
              <a:rPr lang="lt-LT" sz="2800" dirty="0"/>
              <a:t> m</a:t>
            </a:r>
            <a:r>
              <a:rPr lang="lt-LT" sz="2800" dirty="0" smtClean="0"/>
              <a:t>.);</a:t>
            </a:r>
          </a:p>
          <a:p>
            <a:endParaRPr lang="lt-LT" sz="2800" dirty="0" smtClean="0"/>
          </a:p>
          <a:p>
            <a:r>
              <a:rPr lang="lt-LT" sz="2800" dirty="0" smtClean="0"/>
              <a:t>apie </a:t>
            </a:r>
            <a:r>
              <a:rPr lang="lt-LT" sz="2800" dirty="0"/>
              <a:t>M. K. Čiurlionį knygas parašė J. Gaudrimas ir A. Savickas, J. Bruveris, S. Yla, J. Rūtenis.</a:t>
            </a:r>
          </a:p>
        </p:txBody>
      </p:sp>
    </p:spTree>
    <p:extLst>
      <p:ext uri="{BB962C8B-B14F-4D97-AF65-F5344CB8AC3E}">
        <p14:creationId xmlns:p14="http://schemas.microsoft.com/office/powerpoint/2010/main" xmlns="" val="46131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ŽODYNĖLIS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sz="2800" dirty="0" smtClean="0"/>
              <a:t>Instrumentuotė - </a:t>
            </a:r>
            <a:r>
              <a:rPr lang="en-US" sz="2800" dirty="0" err="1"/>
              <a:t>muz</a:t>
            </a:r>
            <a:r>
              <a:rPr lang="en-US" sz="2800" dirty="0"/>
              <a:t>. </a:t>
            </a:r>
            <a:r>
              <a:rPr lang="en-US" sz="2800" dirty="0" err="1"/>
              <a:t>kūrinio</a:t>
            </a:r>
            <a:r>
              <a:rPr lang="en-US" sz="2800" dirty="0"/>
              <a:t>, </a:t>
            </a:r>
            <a:r>
              <a:rPr lang="en-US" sz="2800" dirty="0" err="1"/>
              <a:t>parašyto</a:t>
            </a:r>
            <a:r>
              <a:rPr lang="en-US" sz="2800" dirty="0"/>
              <a:t> 1 </a:t>
            </a:r>
            <a:r>
              <a:rPr lang="en-US" sz="2800" dirty="0" err="1"/>
              <a:t>instrumentui</a:t>
            </a:r>
            <a:r>
              <a:rPr lang="en-US" sz="2800" dirty="0"/>
              <a:t>, </a:t>
            </a:r>
            <a:r>
              <a:rPr lang="en-US" sz="2800" dirty="0" err="1"/>
              <a:t>pritaikymas</a:t>
            </a:r>
            <a:r>
              <a:rPr lang="en-US" sz="2800" dirty="0"/>
              <a:t> </a:t>
            </a:r>
            <a:r>
              <a:rPr lang="en-US" sz="2800" dirty="0" err="1"/>
              <a:t>instrumentų</a:t>
            </a:r>
            <a:r>
              <a:rPr lang="en-US" sz="2800" dirty="0"/>
              <a:t> </a:t>
            </a:r>
            <a:r>
              <a:rPr lang="en-US" sz="2800" dirty="0" err="1"/>
              <a:t>grupei</a:t>
            </a:r>
            <a:r>
              <a:rPr lang="en-US" sz="2800" dirty="0"/>
              <a:t>, </a:t>
            </a:r>
            <a:r>
              <a:rPr lang="en-US" sz="2800" dirty="0" err="1" smtClean="0"/>
              <a:t>orkestrui</a:t>
            </a:r>
            <a:r>
              <a:rPr lang="lt-LT" sz="2800" dirty="0" smtClean="0"/>
              <a:t>.</a:t>
            </a:r>
          </a:p>
          <a:p>
            <a:endParaRPr lang="lt-LT" sz="2800" dirty="0" smtClean="0"/>
          </a:p>
          <a:p>
            <a:r>
              <a:rPr lang="en-US" sz="2800" dirty="0" err="1"/>
              <a:t>Chopinas</a:t>
            </a:r>
            <a:r>
              <a:rPr lang="en-US" sz="2800" dirty="0"/>
              <a:t> – </a:t>
            </a:r>
            <a:r>
              <a:rPr lang="en-US" sz="2800" dirty="0" err="1"/>
              <a:t>Frederikas</a:t>
            </a:r>
            <a:r>
              <a:rPr lang="en-US" sz="2800" dirty="0"/>
              <a:t> </a:t>
            </a:r>
            <a:r>
              <a:rPr lang="en-US" sz="2800" dirty="0" err="1"/>
              <a:t>Šopenas</a:t>
            </a:r>
            <a:r>
              <a:rPr lang="en-US" sz="2800" dirty="0"/>
              <a:t>, </a:t>
            </a:r>
            <a:r>
              <a:rPr lang="en-US" sz="2800" dirty="0" err="1"/>
              <a:t>lenkų</a:t>
            </a:r>
            <a:r>
              <a:rPr lang="en-US" sz="2800" dirty="0"/>
              <a:t> </a:t>
            </a:r>
            <a:r>
              <a:rPr lang="en-US" sz="2800" dirty="0" err="1"/>
              <a:t>pianistas</a:t>
            </a:r>
            <a:r>
              <a:rPr lang="en-US" sz="2800" dirty="0"/>
              <a:t> </a:t>
            </a:r>
            <a:r>
              <a:rPr lang="en-US" sz="2800" dirty="0" err="1"/>
              <a:t>ir</a:t>
            </a:r>
            <a:r>
              <a:rPr lang="en-US" sz="2800" dirty="0"/>
              <a:t> </a:t>
            </a:r>
            <a:r>
              <a:rPr lang="en-US" sz="2800" dirty="0" err="1"/>
              <a:t>kompozitorius</a:t>
            </a:r>
            <a:r>
              <a:rPr lang="en-US" sz="2800" dirty="0" smtClean="0"/>
              <a:t>.</a:t>
            </a:r>
            <a:endParaRPr lang="lt-LT" sz="2800" dirty="0" smtClean="0"/>
          </a:p>
          <a:p>
            <a:endParaRPr lang="lt-LT" sz="2800" dirty="0" smtClean="0"/>
          </a:p>
          <a:p>
            <a:r>
              <a:rPr lang="lt-LT" sz="2800" dirty="0" err="1" smtClean="0"/>
              <a:t>Homofoninė</a:t>
            </a:r>
            <a:r>
              <a:rPr lang="lt-LT" sz="2800" dirty="0" smtClean="0"/>
              <a:t> muzika - </a:t>
            </a:r>
            <a:r>
              <a:rPr lang="en-US" sz="2800" dirty="0" err="1"/>
              <a:t>muzikinio</a:t>
            </a:r>
            <a:r>
              <a:rPr lang="en-US" sz="2800" dirty="0"/>
              <a:t> </a:t>
            </a:r>
            <a:r>
              <a:rPr lang="en-US" sz="2800" dirty="0" err="1"/>
              <a:t>mąstymo</a:t>
            </a:r>
            <a:r>
              <a:rPr lang="en-US" sz="2800" dirty="0"/>
              <a:t> </a:t>
            </a:r>
            <a:r>
              <a:rPr lang="en-US" sz="2800" dirty="0" err="1"/>
              <a:t>metodas</a:t>
            </a:r>
            <a:r>
              <a:rPr lang="en-US" sz="2800" dirty="0"/>
              <a:t> </a:t>
            </a:r>
            <a:r>
              <a:rPr lang="en-US" sz="2800" dirty="0" err="1"/>
              <a:t>bei</a:t>
            </a:r>
            <a:r>
              <a:rPr lang="en-US" sz="2800" dirty="0"/>
              <a:t> </a:t>
            </a:r>
            <a:r>
              <a:rPr lang="en-US" sz="2800" dirty="0" err="1"/>
              <a:t>muzikinės</a:t>
            </a:r>
            <a:r>
              <a:rPr lang="en-US" sz="2800" dirty="0"/>
              <a:t> </a:t>
            </a:r>
            <a:r>
              <a:rPr lang="en-US" sz="2800" dirty="0" err="1"/>
              <a:t>medžiagos</a:t>
            </a:r>
            <a:r>
              <a:rPr lang="en-US" sz="2800" dirty="0"/>
              <a:t> </a:t>
            </a:r>
            <a:r>
              <a:rPr lang="en-US" sz="2800" dirty="0" err="1"/>
              <a:t>išdėstymo</a:t>
            </a:r>
            <a:r>
              <a:rPr lang="en-US" sz="2800" dirty="0"/>
              <a:t> </a:t>
            </a:r>
            <a:r>
              <a:rPr lang="en-US" sz="2800" dirty="0" err="1"/>
              <a:t>būdas</a:t>
            </a:r>
            <a:r>
              <a:rPr lang="en-US" sz="2800" dirty="0"/>
              <a:t>, </a:t>
            </a:r>
            <a:r>
              <a:rPr lang="en-US" sz="2800" dirty="0" err="1"/>
              <a:t>pagrįstas</a:t>
            </a:r>
            <a:r>
              <a:rPr lang="en-US" sz="2800" dirty="0"/>
              <a:t> </a:t>
            </a:r>
            <a:r>
              <a:rPr lang="en-US" sz="2800" dirty="0" err="1"/>
              <a:t>balsų</a:t>
            </a:r>
            <a:r>
              <a:rPr lang="en-US" sz="2800" dirty="0"/>
              <a:t> </a:t>
            </a:r>
            <a:r>
              <a:rPr lang="lt-LT" sz="2800" dirty="0" err="1" smtClean="0"/>
              <a:t>suskisrtymu</a:t>
            </a:r>
            <a:r>
              <a:rPr lang="lt-LT" sz="2800" dirty="0" smtClean="0"/>
              <a:t> </a:t>
            </a:r>
            <a:r>
              <a:rPr lang="en-US" sz="2800" dirty="0" smtClean="0"/>
              <a:t>į </a:t>
            </a:r>
            <a:r>
              <a:rPr lang="en-US" sz="2800" dirty="0" err="1"/>
              <a:t>pagrindinius</a:t>
            </a:r>
            <a:r>
              <a:rPr lang="en-US" sz="2800" dirty="0"/>
              <a:t> </a:t>
            </a:r>
            <a:r>
              <a:rPr lang="en-US" sz="2800" dirty="0" err="1"/>
              <a:t>ir</a:t>
            </a:r>
            <a:r>
              <a:rPr lang="en-US" sz="2800" dirty="0"/>
              <a:t> </a:t>
            </a:r>
            <a:r>
              <a:rPr lang="en-US" sz="2800" dirty="0" err="1"/>
              <a:t>pritariamuosius</a:t>
            </a:r>
            <a:r>
              <a:rPr lang="en-US" sz="2800" dirty="0"/>
              <a:t>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xmlns="" val="411938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err="1"/>
              <a:t>Polifoninė</a:t>
            </a:r>
            <a:r>
              <a:rPr lang="en-US" sz="2800" dirty="0"/>
              <a:t> </a:t>
            </a:r>
            <a:r>
              <a:rPr lang="en-US" sz="2800" dirty="0" err="1" smtClean="0"/>
              <a:t>muzika</a:t>
            </a:r>
            <a:r>
              <a:rPr lang="lt-LT" sz="2800" dirty="0" smtClean="0"/>
              <a:t> </a:t>
            </a:r>
            <a:r>
              <a:rPr lang="en-US" sz="2800" dirty="0" smtClean="0"/>
              <a:t>- </a:t>
            </a:r>
            <a:r>
              <a:rPr lang="en-US" sz="2800" dirty="0" err="1"/>
              <a:t>daugiabalsė</a:t>
            </a:r>
            <a:r>
              <a:rPr lang="en-US" sz="2800" dirty="0"/>
              <a:t> </a:t>
            </a:r>
            <a:r>
              <a:rPr lang="en-US" sz="2800" dirty="0" err="1"/>
              <a:t>muzika</a:t>
            </a:r>
            <a:r>
              <a:rPr lang="en-US" sz="2800" dirty="0"/>
              <a:t> </a:t>
            </a:r>
            <a:r>
              <a:rPr lang="en-US" sz="2800" dirty="0" err="1"/>
              <a:t>pagrįsta</a:t>
            </a:r>
            <a:r>
              <a:rPr lang="en-US" sz="2800" dirty="0"/>
              <a:t> </a:t>
            </a:r>
            <a:r>
              <a:rPr lang="en-US" sz="2800" dirty="0" err="1"/>
              <a:t>savarankiškais</a:t>
            </a:r>
            <a:r>
              <a:rPr lang="en-US" sz="2800" dirty="0"/>
              <a:t> </a:t>
            </a:r>
            <a:r>
              <a:rPr lang="en-US" sz="2800" dirty="0" err="1"/>
              <a:t>balsais</a:t>
            </a:r>
            <a:r>
              <a:rPr lang="en-US" sz="2800" dirty="0"/>
              <a:t>, </a:t>
            </a:r>
            <a:r>
              <a:rPr lang="en-US" sz="2800" dirty="0" err="1"/>
              <a:t>kurie</a:t>
            </a:r>
            <a:r>
              <a:rPr lang="en-US" sz="2800" dirty="0"/>
              <a:t> </a:t>
            </a:r>
            <a:r>
              <a:rPr lang="en-US" sz="2800" dirty="0" err="1"/>
              <a:t>turėdami</a:t>
            </a:r>
            <a:r>
              <a:rPr lang="en-US" sz="2800" dirty="0"/>
              <a:t> </a:t>
            </a:r>
            <a:r>
              <a:rPr lang="en-US" sz="2800" dirty="0" err="1"/>
              <a:t>savo</a:t>
            </a:r>
            <a:r>
              <a:rPr lang="en-US" sz="2800" dirty="0"/>
              <a:t> </a:t>
            </a:r>
            <a:r>
              <a:rPr lang="en-US" sz="2800" dirty="0" err="1"/>
              <a:t>melodines</a:t>
            </a:r>
            <a:r>
              <a:rPr lang="en-US" sz="2800" dirty="0"/>
              <a:t> </a:t>
            </a:r>
            <a:r>
              <a:rPr lang="en-US" sz="2800" dirty="0" err="1"/>
              <a:t>linijas</a:t>
            </a:r>
            <a:r>
              <a:rPr lang="en-US" sz="2800" dirty="0"/>
              <a:t> </a:t>
            </a:r>
            <a:r>
              <a:rPr lang="en-US" sz="2800" dirty="0" err="1"/>
              <a:t>jungiasi</a:t>
            </a:r>
            <a:r>
              <a:rPr lang="en-US" sz="2800" dirty="0"/>
              <a:t> į </a:t>
            </a:r>
            <a:r>
              <a:rPr lang="en-US" sz="2800" dirty="0" err="1"/>
              <a:t>bendrą</a:t>
            </a:r>
            <a:r>
              <a:rPr lang="en-US" sz="2800" dirty="0"/>
              <a:t> </a:t>
            </a:r>
            <a:r>
              <a:rPr lang="en-US" sz="2800" dirty="0" err="1"/>
              <a:t>melodijų</a:t>
            </a:r>
            <a:r>
              <a:rPr lang="en-US" sz="2800" dirty="0"/>
              <a:t> </a:t>
            </a:r>
            <a:r>
              <a:rPr lang="en-US" sz="2800" dirty="0" err="1"/>
              <a:t>ansamblį</a:t>
            </a:r>
            <a:r>
              <a:rPr lang="en-US" sz="2800" dirty="0"/>
              <a:t>. </a:t>
            </a:r>
            <a:endParaRPr lang="lt-LT" sz="2800" dirty="0" smtClean="0"/>
          </a:p>
          <a:p>
            <a:endParaRPr lang="lt-LT" sz="2800" dirty="0" smtClean="0"/>
          </a:p>
          <a:p>
            <a:r>
              <a:rPr lang="lt-LT" sz="2800" dirty="0"/>
              <a:t>Uvertiūra - </a:t>
            </a:r>
            <a:r>
              <a:rPr lang="lt-LT" sz="2800" dirty="0" smtClean="0"/>
              <a:t>operos</a:t>
            </a:r>
            <a:r>
              <a:rPr lang="lt-LT" sz="2800" dirty="0"/>
              <a:t>, baleto ar </a:t>
            </a:r>
            <a:r>
              <a:rPr lang="lt-LT" sz="2800" dirty="0" smtClean="0"/>
              <a:t>kito </a:t>
            </a:r>
            <a:r>
              <a:rPr lang="lt-LT" sz="2800" dirty="0"/>
              <a:t>kūrinio </a:t>
            </a:r>
            <a:r>
              <a:rPr lang="lt-LT" sz="2800" dirty="0" smtClean="0"/>
              <a:t>įžanga, </a:t>
            </a:r>
            <a:r>
              <a:rPr lang="lt-LT" sz="2800" dirty="0"/>
              <a:t>atliekama orkestro. </a:t>
            </a:r>
            <a:endParaRPr lang="lt-LT" sz="2800" dirty="0" smtClean="0"/>
          </a:p>
          <a:p>
            <a:endParaRPr lang="lt-LT" sz="2800" dirty="0" smtClean="0"/>
          </a:p>
          <a:p>
            <a:r>
              <a:rPr lang="lt-LT" sz="2800" dirty="0" err="1" smtClean="0"/>
              <a:t>Atonalioji</a:t>
            </a:r>
            <a:r>
              <a:rPr lang="lt-LT" sz="2800" dirty="0"/>
              <a:t> muzika - muzika, be tonacijos, kurioje visi dvylika </a:t>
            </a:r>
            <a:r>
              <a:rPr lang="lt-LT" sz="2800" dirty="0" err="1"/>
              <a:t>chromatinės</a:t>
            </a:r>
            <a:r>
              <a:rPr lang="lt-LT" sz="2800" dirty="0"/>
              <a:t> gamos garsų yra lygiaverčiai.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dirty="0"/>
              <a:t/>
            </a:r>
            <a:br>
              <a:rPr lang="en-US" dirty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18996960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is">
  <a:themeElements>
    <a:clrScheme name="Kietas viršelis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Modulis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177</TotalTime>
  <Words>608</Words>
  <Application>Microsoft Office PowerPoint</Application>
  <PresentationFormat>Demonstracija ekrane (4:3)</PresentationFormat>
  <Paragraphs>75</Paragraphs>
  <Slides>14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Įdėtosios OLE paslaugos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6" baseType="lpstr">
      <vt:lpstr>Modulis</vt:lpstr>
      <vt:lpstr>Paketų programos apvalkalo objektas</vt:lpstr>
      <vt:lpstr>Mikalojus Konstantinas Čiurlionis</vt:lpstr>
      <vt:lpstr>APIE M. K. ČIURLIONĮ</vt:lpstr>
      <vt:lpstr>Skaidrė 3</vt:lpstr>
      <vt:lpstr>MUZIKINIS IŠSILAVINIMAS</vt:lpstr>
      <vt:lpstr>ANKSTYVOJI MUZIKINĖ KŪRYBA</vt:lpstr>
      <vt:lpstr>VĖLYVOJI MUZIKINĖ KŪRYBA</vt:lpstr>
      <vt:lpstr>SIMFONINĖ MUZIKA</vt:lpstr>
      <vt:lpstr>KŪRINIAI STYGINIŲ INSTRUMENTŲ ANSAMBLIUI</vt:lpstr>
      <vt:lpstr>VARGONINĖ MUZIKA</vt:lpstr>
      <vt:lpstr>KŪRINIAI FORTEPIJONUI</vt:lpstr>
      <vt:lpstr>VOKALINĖ MUZIKA</vt:lpstr>
      <vt:lpstr>LITERATŪRA APIE M. K. ČIURLIONĮ</vt:lpstr>
      <vt:lpstr>ŽODYNĖLIS</vt:lpstr>
      <vt:lpstr>Skaidrė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xdd</dc:title>
  <dc:creator>Vartotojas</dc:creator>
  <cp:lastModifiedBy>VARTOTOJAS</cp:lastModifiedBy>
  <cp:revision>14</cp:revision>
  <dcterms:created xsi:type="dcterms:W3CDTF">2013-10-07T16:13:32Z</dcterms:created>
  <dcterms:modified xsi:type="dcterms:W3CDTF">2013-10-15T17:26:01Z</dcterms:modified>
</cp:coreProperties>
</file>