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 id="257" r:id="rId3"/>
    <p:sldId id="267" r:id="rId4"/>
    <p:sldId id="258" r:id="rId5"/>
    <p:sldId id="266" r:id="rId6"/>
    <p:sldId id="259" r:id="rId7"/>
    <p:sldId id="260" r:id="rId8"/>
    <p:sldId id="261" r:id="rId9"/>
    <p:sldId id="262" r:id="rId10"/>
    <p:sldId id="263" r:id="rId11"/>
    <p:sldId id="268" r:id="rId12"/>
    <p:sldId id="264" r:id="rId13"/>
    <p:sldId id="269" r:id="rId14"/>
    <p:sldId id="265" r:id="rId15"/>
    <p:sldId id="270" r:id="rId16"/>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lt-LT" smtClean="0"/>
              <a:t>Spustelėję redag. ruoš. pavad. stilių</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lt-LT" smtClean="0"/>
              <a:t>Spustelėję redag. ruoš. paantrš. stilių</a:t>
            </a:r>
            <a:endParaRPr kumimoji="0" lang="en-US"/>
          </a:p>
        </p:txBody>
      </p:sp>
      <p:sp>
        <p:nvSpPr>
          <p:cNvPr id="30" name="Date Placeholder 29"/>
          <p:cNvSpPr>
            <a:spLocks noGrp="1"/>
          </p:cNvSpPr>
          <p:nvPr>
            <p:ph type="dt" sz="half" idx="10"/>
          </p:nvPr>
        </p:nvSpPr>
        <p:spPr/>
        <p:txBody>
          <a:bodyPr/>
          <a:lstStyle/>
          <a:p>
            <a:fld id="{42956D04-A3C8-49D4-B877-B45534FE3A10}" type="datetimeFigureOut">
              <a:rPr lang="lt-LT" smtClean="0"/>
              <a:t>2013.06.03</a:t>
            </a:fld>
            <a:endParaRPr lang="lt-LT"/>
          </a:p>
        </p:txBody>
      </p:sp>
      <p:sp>
        <p:nvSpPr>
          <p:cNvPr id="19" name="Footer Placeholder 18"/>
          <p:cNvSpPr>
            <a:spLocks noGrp="1"/>
          </p:cNvSpPr>
          <p:nvPr>
            <p:ph type="ftr" sz="quarter" idx="11"/>
          </p:nvPr>
        </p:nvSpPr>
        <p:spPr/>
        <p:txBody>
          <a:bodyPr/>
          <a:lstStyle/>
          <a:p>
            <a:endParaRPr lang="lt-LT"/>
          </a:p>
        </p:txBody>
      </p:sp>
      <p:sp>
        <p:nvSpPr>
          <p:cNvPr id="27" name="Slide Number Placeholder 26"/>
          <p:cNvSpPr>
            <a:spLocks noGrp="1"/>
          </p:cNvSpPr>
          <p:nvPr>
            <p:ph type="sldNum" sz="quarter" idx="12"/>
          </p:nvPr>
        </p:nvSpPr>
        <p:spPr/>
        <p:txBody>
          <a:bodyPr/>
          <a:lstStyle/>
          <a:p>
            <a:fld id="{A226E2A6-6D93-4997-8D45-933F879E6E5B}" type="slidenum">
              <a:rPr lang="lt-LT" smtClean="0"/>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lt-LT" smtClean="0"/>
              <a:t>Spustelėję redag. ruoš. pavad. stilių</a:t>
            </a:r>
            <a:endParaRPr kumimoji="0" lang="en-US"/>
          </a:p>
        </p:txBody>
      </p:sp>
      <p:sp>
        <p:nvSpPr>
          <p:cNvPr id="3" name="Content Placeholder 2"/>
          <p:cNvSpPr>
            <a:spLocks noGrp="1"/>
          </p:cNvSpPr>
          <p:nvPr>
            <p:ph idx="1"/>
          </p:nvPr>
        </p:nvSpPr>
        <p:spPr/>
        <p:txBody>
          <a:bodyPr/>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e Placeholder 3"/>
          <p:cNvSpPr>
            <a:spLocks noGrp="1"/>
          </p:cNvSpPr>
          <p:nvPr>
            <p:ph type="dt" sz="half" idx="10"/>
          </p:nvPr>
        </p:nvSpPr>
        <p:spPr/>
        <p:txBody>
          <a:bodyPr/>
          <a:lstStyle/>
          <a:p>
            <a:fld id="{42956D04-A3C8-49D4-B877-B45534FE3A10}" type="datetimeFigureOut">
              <a:rPr lang="lt-LT" smtClean="0"/>
              <a:t>2013.06.03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lt-LT" smtClean="0"/>
              <a:t>Spustelėję redag. ruoš. pavad. stilių</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lt-LT" smtClean="0"/>
              <a:t>Spustelėję redag. ruoš. teksto stilių</a:t>
            </a:r>
          </a:p>
        </p:txBody>
      </p:sp>
      <p:sp>
        <p:nvSpPr>
          <p:cNvPr id="4" name="Date Placeholder 3"/>
          <p:cNvSpPr>
            <a:spLocks noGrp="1"/>
          </p:cNvSpPr>
          <p:nvPr>
            <p:ph type="dt" sz="half" idx="10"/>
          </p:nvPr>
        </p:nvSpPr>
        <p:spPr/>
        <p:txBody>
          <a:bodyPr/>
          <a:lstStyle/>
          <a:p>
            <a:fld id="{42956D04-A3C8-49D4-B877-B45534FE3A10}" type="datetimeFigureOut">
              <a:rPr lang="lt-LT" smtClean="0"/>
              <a:t>2013.06.03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226E2A6-6D93-4997-8D45-933F879E6E5B}" type="slidenum">
              <a:rPr lang="lt-LT" smtClean="0"/>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lt-LT" smtClean="0"/>
              <a:t>Spustelėję redag. ruoš. pavad. stilių</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e Placeholder 4"/>
          <p:cNvSpPr>
            <a:spLocks noGrp="1"/>
          </p:cNvSpPr>
          <p:nvPr>
            <p:ph type="dt" sz="half" idx="10"/>
          </p:nvPr>
        </p:nvSpPr>
        <p:spPr/>
        <p:txBody>
          <a:bodyPr/>
          <a:lstStyle/>
          <a:p>
            <a:fld id="{42956D04-A3C8-49D4-B877-B45534FE3A10}" type="datetimeFigureOut">
              <a:rPr lang="lt-LT" smtClean="0"/>
              <a:t>2013.06.03</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lt-LT" smtClean="0"/>
              <a:t>Spustelėję redag. ruoš. pavad. stilių</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Spustelėję redag. ruoš. teksto stilių</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Spustelėję redag. ruoš. teksto stilių</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7" name="Date Placeholder 6"/>
          <p:cNvSpPr>
            <a:spLocks noGrp="1"/>
          </p:cNvSpPr>
          <p:nvPr>
            <p:ph type="dt" sz="half" idx="10"/>
          </p:nvPr>
        </p:nvSpPr>
        <p:spPr/>
        <p:txBody>
          <a:bodyPr/>
          <a:lstStyle/>
          <a:p>
            <a:fld id="{42956D04-A3C8-49D4-B877-B45534FE3A10}" type="datetimeFigureOut">
              <a:rPr lang="lt-LT" smtClean="0"/>
              <a:t>2013.06.03</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lt-LT" smtClean="0"/>
              <a:t>Spustelėję redag. ruoš. pavad. stilių</a:t>
            </a:r>
            <a:endParaRPr kumimoji="0" lang="en-US"/>
          </a:p>
        </p:txBody>
      </p:sp>
      <p:sp>
        <p:nvSpPr>
          <p:cNvPr id="3" name="Date Placeholder 2"/>
          <p:cNvSpPr>
            <a:spLocks noGrp="1"/>
          </p:cNvSpPr>
          <p:nvPr>
            <p:ph type="dt" sz="half" idx="10"/>
          </p:nvPr>
        </p:nvSpPr>
        <p:spPr/>
        <p:txBody>
          <a:bodyPr/>
          <a:lstStyle/>
          <a:p>
            <a:fld id="{42956D04-A3C8-49D4-B877-B45534FE3A10}" type="datetimeFigureOut">
              <a:rPr lang="lt-LT" smtClean="0"/>
              <a:t>2013.06.03</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956D04-A3C8-49D4-B877-B45534FE3A10}" type="datetimeFigureOut">
              <a:rPr lang="lt-LT" smtClean="0"/>
              <a:t>2013.06.03</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lt-LT" smtClean="0"/>
              <a:t>Spustelėję redag. ruoš. pavad. stilių</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lt-LT" smtClean="0"/>
              <a:t>Spustelėję redag. ruoš. teksto stilių</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e Placeholder 4"/>
          <p:cNvSpPr>
            <a:spLocks noGrp="1"/>
          </p:cNvSpPr>
          <p:nvPr>
            <p:ph type="dt" sz="half" idx="10"/>
          </p:nvPr>
        </p:nvSpPr>
        <p:spPr/>
        <p:txBody>
          <a:bodyPr/>
          <a:lstStyle/>
          <a:p>
            <a:fld id="{42956D04-A3C8-49D4-B877-B45534FE3A10}" type="datetimeFigureOut">
              <a:rPr lang="lt-LT" smtClean="0"/>
              <a:t>2013.06.03</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lt-LT" smtClean="0"/>
              <a:t>Spustelėję redag. ruoš. pavad. stilių</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lt-LT" smtClean="0"/>
              <a:t>Spustelėję redag. ruoš. teksto stilių</a:t>
            </a:r>
          </a:p>
        </p:txBody>
      </p:sp>
      <p:sp>
        <p:nvSpPr>
          <p:cNvPr id="5" name="Date Placeholder 4"/>
          <p:cNvSpPr>
            <a:spLocks noGrp="1"/>
          </p:cNvSpPr>
          <p:nvPr>
            <p:ph type="dt" sz="half" idx="10"/>
          </p:nvPr>
        </p:nvSpPr>
        <p:spPr/>
        <p:txBody>
          <a:bodyPr/>
          <a:lstStyle/>
          <a:p>
            <a:fld id="{42956D04-A3C8-49D4-B877-B45534FE3A10}" type="datetimeFigureOut">
              <a:rPr lang="lt-LT" smtClean="0"/>
              <a:t>2013.06.03</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a:xfrm>
            <a:off x="8077200" y="6356350"/>
            <a:ext cx="609600" cy="365125"/>
          </a:xfrm>
        </p:spPr>
        <p:txBody>
          <a:bodyPr/>
          <a:lstStyle/>
          <a:p>
            <a:fld id="{A226E2A6-6D93-4997-8D45-933F879E6E5B}" type="slidenum">
              <a:rPr lang="lt-LT" smtClean="0"/>
              <a:t>‹#›</a:t>
            </a:fld>
            <a:endParaRPr lang="lt-LT"/>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lt-LT" smtClean="0"/>
              <a:t>Spustelėkite piktogr. norėdami įtraukti pav.</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lt-LT" smtClean="0"/>
              <a:t>Spustelėję redag. ruoš. pavad. stilių</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e Placeholder 3"/>
          <p:cNvSpPr>
            <a:spLocks noGrp="1"/>
          </p:cNvSpPr>
          <p:nvPr>
            <p:ph type="dt" sz="half" idx="10"/>
          </p:nvPr>
        </p:nvSpPr>
        <p:spPr/>
        <p:txBody>
          <a:bodyPr/>
          <a:lstStyle/>
          <a:p>
            <a:fld id="{42956D04-A3C8-49D4-B877-B45534FE3A10}" type="datetimeFigureOut">
              <a:rPr lang="lt-LT" smtClean="0"/>
              <a:t>2013.06.03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lt-LT" smtClean="0"/>
              <a:t>Spustelėję redag. ruoš. pavad. stilių</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e Placeholder 3"/>
          <p:cNvSpPr>
            <a:spLocks noGrp="1"/>
          </p:cNvSpPr>
          <p:nvPr>
            <p:ph type="dt" sz="half" idx="10"/>
          </p:nvPr>
        </p:nvSpPr>
        <p:spPr/>
        <p:txBody>
          <a:bodyPr/>
          <a:lstStyle/>
          <a:p>
            <a:fld id="{42956D04-A3C8-49D4-B877-B45534FE3A10}" type="datetimeFigureOut">
              <a:rPr lang="lt-LT" smtClean="0"/>
              <a:t>2013.06.03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lt-LT" smtClean="0"/>
              <a:t>Spustelėję redag. ruoš. pavad. stilių</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lt-LT" smtClean="0"/>
              <a:t>Spustelėję redag. ruoš. teksto stilių</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2956D04-A3C8-49D4-B877-B45534FE3A10}" type="datetimeFigureOut">
              <a:rPr lang="lt-LT" smtClean="0"/>
              <a:t>2013.06.03</a:t>
            </a:fld>
            <a:endParaRPr lang="lt-LT"/>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lt-LT"/>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226E2A6-6D93-4997-8D45-933F879E6E5B}" type="slidenum">
              <a:rPr lang="lt-LT" smtClean="0"/>
              <a:t>‹#›</a:t>
            </a:fld>
            <a:endParaRPr lang="lt-LT"/>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5.xml"/><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gif"/><Relationship Id="rId1" Type="http://schemas.openxmlformats.org/officeDocument/2006/relationships/slideLayout" Target="../slideLayouts/slideLayout5.xm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5.xml"/><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lstStyle/>
          <a:p>
            <a:r>
              <a:rPr lang="lt-LT" dirty="0" smtClean="0"/>
              <a:t>LIETUVIŲ MITOLOGIJA</a:t>
            </a:r>
            <a:endParaRPr lang="lt-LT" dirty="0"/>
          </a:p>
        </p:txBody>
      </p:sp>
      <p:sp>
        <p:nvSpPr>
          <p:cNvPr id="3" name="Antrinis pavadinimas 2"/>
          <p:cNvSpPr>
            <a:spLocks noGrp="1"/>
          </p:cNvSpPr>
          <p:nvPr>
            <p:ph type="subTitle" idx="1"/>
          </p:nvPr>
        </p:nvSpPr>
        <p:spPr>
          <a:xfrm>
            <a:off x="899592" y="4437112"/>
            <a:ext cx="7854696" cy="1752600"/>
          </a:xfrm>
        </p:spPr>
        <p:txBody>
          <a:bodyPr>
            <a:normAutofit fontScale="92500" lnSpcReduction="10000"/>
          </a:bodyPr>
          <a:lstStyle/>
          <a:p>
            <a:endParaRPr lang="lt-LT" dirty="0" smtClean="0"/>
          </a:p>
          <a:p>
            <a:endParaRPr lang="lt-LT" dirty="0"/>
          </a:p>
          <a:p>
            <a:endParaRPr lang="lt-LT" dirty="0" smtClean="0"/>
          </a:p>
          <a:p>
            <a:r>
              <a:rPr lang="lt-LT" dirty="0" smtClean="0"/>
              <a:t>Parengė: Deimantė Rutkauskaitė</a:t>
            </a:r>
            <a:endParaRPr lang="lt-LT" dirty="0"/>
          </a:p>
        </p:txBody>
      </p:sp>
    </p:spTree>
    <p:extLst>
      <p:ext uri="{BB962C8B-B14F-4D97-AF65-F5344CB8AC3E}">
        <p14:creationId xmlns:p14="http://schemas.microsoft.com/office/powerpoint/2010/main" val="1562621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1700808"/>
            <a:ext cx="8229600" cy="2448272"/>
          </a:xfrm>
        </p:spPr>
        <p:txBody>
          <a:bodyPr>
            <a:normAutofit fontScale="90000"/>
          </a:bodyPr>
          <a:lstStyle/>
          <a:p>
            <a:r>
              <a:rPr lang="lt-LT" sz="3600" dirty="0" smtClean="0"/>
              <a:t/>
            </a:r>
            <a:br>
              <a:rPr lang="lt-LT" sz="3600" dirty="0" smtClean="0"/>
            </a:br>
            <a:r>
              <a:rPr lang="lt-LT" sz="3600" dirty="0"/>
              <a:t/>
            </a:r>
            <a:br>
              <a:rPr lang="lt-LT" sz="3600" dirty="0"/>
            </a:br>
            <a:r>
              <a:rPr lang="lt-LT" sz="3600" dirty="0" smtClean="0"/>
              <a:t/>
            </a:r>
            <a:br>
              <a:rPr lang="lt-LT" sz="3600" dirty="0" smtClean="0"/>
            </a:br>
            <a:r>
              <a:rPr lang="lt-LT" sz="3600" dirty="0" smtClean="0"/>
              <a:t/>
            </a:r>
            <a:br>
              <a:rPr lang="lt-LT" sz="3600" dirty="0" smtClean="0"/>
            </a:br>
            <a:r>
              <a:rPr lang="lt-LT" sz="3600" dirty="0"/>
              <a:t/>
            </a:r>
            <a:br>
              <a:rPr lang="lt-LT" sz="3600" dirty="0"/>
            </a:br>
            <a:r>
              <a:rPr lang="lt-LT" sz="3600" dirty="0" smtClean="0"/>
              <a:t/>
            </a:r>
            <a:br>
              <a:rPr lang="lt-LT" sz="3600" dirty="0" smtClean="0"/>
            </a:br>
            <a:r>
              <a:rPr lang="lt-LT" sz="3600" dirty="0"/>
              <a:t/>
            </a:r>
            <a:br>
              <a:rPr lang="lt-LT" sz="3600" dirty="0"/>
            </a:br>
            <a:r>
              <a:rPr lang="lt-LT" sz="3600" dirty="0" smtClean="0"/>
              <a:t/>
            </a:r>
            <a:br>
              <a:rPr lang="lt-LT" sz="3600" dirty="0" smtClean="0"/>
            </a:br>
            <a:r>
              <a:rPr lang="lt-LT" sz="3600" dirty="0"/>
              <a:t/>
            </a:r>
            <a:br>
              <a:rPr lang="lt-LT" sz="3600" dirty="0"/>
            </a:br>
            <a:r>
              <a:rPr lang="lt-LT" sz="3600" b="1" dirty="0" smtClean="0">
                <a:solidFill>
                  <a:schemeClr val="tx1"/>
                </a:solidFill>
              </a:rPr>
              <a:t>Mitas</a:t>
            </a:r>
            <a:r>
              <a:rPr lang="lt-LT" sz="3600" dirty="0" smtClean="0">
                <a:solidFill>
                  <a:schemeClr val="tx1"/>
                </a:solidFill>
              </a:rPr>
              <a:t> </a:t>
            </a:r>
            <a:r>
              <a:rPr lang="lt-LT" sz="3100" dirty="0" smtClean="0">
                <a:solidFill>
                  <a:schemeClr val="tx1"/>
                </a:solidFill>
              </a:rPr>
              <a:t>(gr. padavimas, pasakojimas) </a:t>
            </a:r>
            <a:r>
              <a:rPr lang="lt-LT" sz="3600" dirty="0" smtClean="0">
                <a:solidFill>
                  <a:schemeClr val="tx1"/>
                </a:solidFill>
              </a:rPr>
              <a:t>– </a:t>
            </a:r>
            <a:r>
              <a:rPr lang="lt-LT" sz="3600" i="1" dirty="0">
                <a:solidFill>
                  <a:schemeClr val="tx1"/>
                </a:solidFill>
              </a:rPr>
              <a:t>kolektyvinis liaudies fantazijos kūrinys, kuriame per konkrečius personažus ir sugyvintas būtybes apibendrintai atspindima tikrovė.</a:t>
            </a:r>
            <a:r>
              <a:rPr lang="lt-LT" i="1" dirty="0">
                <a:solidFill>
                  <a:schemeClr val="tx1"/>
                </a:solidFill>
              </a:rPr>
              <a:t/>
            </a:r>
            <a:br>
              <a:rPr lang="lt-LT" i="1" dirty="0">
                <a:solidFill>
                  <a:schemeClr val="tx1"/>
                </a:solidFill>
              </a:rPr>
            </a:br>
            <a:r>
              <a:rPr lang="lt-LT" dirty="0" smtClean="0"/>
              <a:t> </a:t>
            </a:r>
            <a:endParaRPr lang="lt-LT" dirty="0"/>
          </a:p>
        </p:txBody>
      </p:sp>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79912" y="3933056"/>
            <a:ext cx="5017343" cy="2543175"/>
          </a:xfrm>
          <a:prstGeom prst="round2DiagRect">
            <a:avLst>
              <a:gd name="adj1" fmla="val 16667"/>
              <a:gd name="adj2" fmla="val 0"/>
            </a:avLst>
          </a:prstGeom>
          <a:ln w="88900" cap="sq">
            <a:solidFill>
              <a:srgbClr val="FFFFFF"/>
            </a:solidFill>
            <a:miter lim="800000"/>
          </a:ln>
          <a:effectLst>
            <a:glow rad="228600">
              <a:schemeClr val="accent4">
                <a:satMod val="175000"/>
                <a:alpha val="40000"/>
              </a:schemeClr>
            </a:glow>
            <a:outerShdw blurRad="254000" algn="tl" rotWithShape="0">
              <a:srgbClr val="000000">
                <a:alpha val="43000"/>
              </a:srgbClr>
            </a:outerShdw>
          </a:effectLst>
        </p:spPr>
      </p:pic>
    </p:spTree>
    <p:extLst>
      <p:ext uri="{BB962C8B-B14F-4D97-AF65-F5344CB8AC3E}">
        <p14:creationId xmlns:p14="http://schemas.microsoft.com/office/powerpoint/2010/main" val="39546228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21196" y="548680"/>
            <a:ext cx="8229600" cy="1143000"/>
          </a:xfrm>
        </p:spPr>
        <p:txBody>
          <a:bodyPr/>
          <a:lstStyle/>
          <a:p>
            <a:r>
              <a:rPr lang="lt-LT" dirty="0"/>
              <a:t>Lietuvių mitinės būtybės</a:t>
            </a:r>
          </a:p>
        </p:txBody>
      </p:sp>
      <p:sp>
        <p:nvSpPr>
          <p:cNvPr id="12" name="Teksto vietos rezervavimo ženklas 11"/>
          <p:cNvSpPr>
            <a:spLocks noGrp="1"/>
          </p:cNvSpPr>
          <p:nvPr>
            <p:ph type="body" idx="1"/>
          </p:nvPr>
        </p:nvSpPr>
        <p:spPr/>
        <p:txBody>
          <a:bodyPr/>
          <a:lstStyle/>
          <a:p>
            <a:r>
              <a:rPr lang="lt-LT" sz="2000" i="1" dirty="0" smtClean="0">
                <a:solidFill>
                  <a:schemeClr val="tx1"/>
                </a:solidFill>
              </a:rPr>
              <a:t>Žemė, arba – Gaja</a:t>
            </a:r>
          </a:p>
        </p:txBody>
      </p:sp>
      <p:sp>
        <p:nvSpPr>
          <p:cNvPr id="13" name="Teksto vietos rezervavimo ženklas 12"/>
          <p:cNvSpPr>
            <a:spLocks noGrp="1"/>
          </p:cNvSpPr>
          <p:nvPr>
            <p:ph type="body" sz="half" idx="3"/>
          </p:nvPr>
        </p:nvSpPr>
        <p:spPr>
          <a:xfrm>
            <a:off x="3854996" y="1828176"/>
            <a:ext cx="4041775" cy="654843"/>
          </a:xfrm>
        </p:spPr>
        <p:txBody>
          <a:bodyPr>
            <a:normAutofit/>
          </a:bodyPr>
          <a:lstStyle/>
          <a:p>
            <a:r>
              <a:rPr lang="lt-LT" sz="2000" i="1" dirty="0" smtClean="0">
                <a:solidFill>
                  <a:schemeClr val="tx1"/>
                </a:solidFill>
              </a:rPr>
              <a:t>Sparnuotas žaltys</a:t>
            </a:r>
            <a:endParaRPr lang="lt-LT" sz="2000" i="1" dirty="0">
              <a:solidFill>
                <a:schemeClr val="tx1"/>
              </a:solidFill>
            </a:endParaRPr>
          </a:p>
        </p:txBody>
      </p:sp>
      <p:pic>
        <p:nvPicPr>
          <p:cNvPr id="4" name="Turinio vietos rezervavimo ženklas 3"/>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395536" y="2699515"/>
            <a:ext cx="2567075" cy="3609805"/>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aveikslėlis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5843" y="4911623"/>
            <a:ext cx="1872208" cy="152551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Paveikslėlis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5896" y="2501591"/>
            <a:ext cx="2092102" cy="171080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Paveikslėlis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7141" y="3831530"/>
            <a:ext cx="2667099" cy="262180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5" name="Teksto vietos rezervavimo ženklas 11"/>
          <p:cNvSpPr txBox="1">
            <a:spLocks/>
          </p:cNvSpPr>
          <p:nvPr/>
        </p:nvSpPr>
        <p:spPr>
          <a:xfrm>
            <a:off x="6097140" y="2852936"/>
            <a:ext cx="2948345" cy="659352"/>
          </a:xfrm>
          <a:prstGeom prst="rect">
            <a:avLst/>
          </a:prstGeom>
        </p:spPr>
        <p:txBody>
          <a:bodyPr vert="horz" lIns="45720" tIns="0" rIns="45720" bIns="0" anchor="ctr">
            <a:noAutofit/>
          </a:bodyPr>
          <a:lstStyle>
            <a:lvl1pPr marL="0" indent="0" algn="l" rtl="0" eaLnBrk="1" latinLnBrk="0" hangingPunct="1">
              <a:spcBef>
                <a:spcPct val="20000"/>
              </a:spcBef>
              <a:buClr>
                <a:schemeClr val="accent3"/>
              </a:buClr>
              <a:buSzPct val="95000"/>
              <a:buFont typeface="Wingdings 2"/>
              <a:buNone/>
              <a:defRPr kumimoji="0" sz="2400" b="1" kern="1200" cap="none" baseline="0">
                <a:solidFill>
                  <a:schemeClr val="tx2"/>
                </a:solidFill>
                <a:effectLst/>
                <a:latin typeface="+mn-lt"/>
                <a:ea typeface="+mn-ea"/>
                <a:cs typeface="+mn-cs"/>
              </a:defRPr>
            </a:lvl1pPr>
            <a:lvl2pPr marL="640080" indent="-246888" algn="l" rtl="0" eaLnBrk="1" latinLnBrk="0" hangingPunct="1">
              <a:spcBef>
                <a:spcPct val="20000"/>
              </a:spcBef>
              <a:buClr>
                <a:schemeClr val="accent1"/>
              </a:buClr>
              <a:buSzPct val="85000"/>
              <a:buFont typeface="Wingdings 2"/>
              <a:buNone/>
              <a:defRPr kumimoji="0" sz="2000" b="1"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None/>
              <a:defRPr kumimoji="0" sz="1800" b="1"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None/>
              <a:defRPr kumimoji="0" sz="1600" b="1"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None/>
              <a:defRPr kumimoji="0" sz="1600" b="1"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lt-LT" sz="2000" i="1" dirty="0" smtClean="0">
                <a:solidFill>
                  <a:schemeClr val="tx1"/>
                </a:solidFill>
              </a:rPr>
              <a:t>          Saulė</a:t>
            </a:r>
          </a:p>
        </p:txBody>
      </p:sp>
      <p:sp>
        <p:nvSpPr>
          <p:cNvPr id="16" name="Teksto vietos rezervavimo ženklas 11"/>
          <p:cNvSpPr txBox="1">
            <a:spLocks/>
          </p:cNvSpPr>
          <p:nvPr/>
        </p:nvSpPr>
        <p:spPr>
          <a:xfrm>
            <a:off x="3635896" y="4293096"/>
            <a:ext cx="2239988" cy="659352"/>
          </a:xfrm>
          <a:prstGeom prst="rect">
            <a:avLst/>
          </a:prstGeom>
        </p:spPr>
        <p:txBody>
          <a:bodyPr vert="horz" lIns="45720" tIns="0" rIns="45720" bIns="0" anchor="ctr">
            <a:noAutofit/>
          </a:bodyPr>
          <a:lstStyle>
            <a:lvl1pPr marL="0" indent="0" algn="l" rtl="0" eaLnBrk="1" latinLnBrk="0" hangingPunct="1">
              <a:spcBef>
                <a:spcPct val="20000"/>
              </a:spcBef>
              <a:buClr>
                <a:schemeClr val="accent3"/>
              </a:buClr>
              <a:buSzPct val="95000"/>
              <a:buFont typeface="Wingdings 2"/>
              <a:buNone/>
              <a:defRPr kumimoji="0" sz="2400" b="1" kern="1200" cap="none" baseline="0">
                <a:solidFill>
                  <a:schemeClr val="tx2"/>
                </a:solidFill>
                <a:effectLst/>
                <a:latin typeface="+mn-lt"/>
                <a:ea typeface="+mn-ea"/>
                <a:cs typeface="+mn-cs"/>
              </a:defRPr>
            </a:lvl1pPr>
            <a:lvl2pPr marL="640080" indent="-246888" algn="l" rtl="0" eaLnBrk="1" latinLnBrk="0" hangingPunct="1">
              <a:spcBef>
                <a:spcPct val="20000"/>
              </a:spcBef>
              <a:buClr>
                <a:schemeClr val="accent1"/>
              </a:buClr>
              <a:buSzPct val="85000"/>
              <a:buFont typeface="Wingdings 2"/>
              <a:buNone/>
              <a:defRPr kumimoji="0" sz="2000" b="1"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None/>
              <a:defRPr kumimoji="0" sz="1800" b="1"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None/>
              <a:defRPr kumimoji="0" sz="1600" b="1"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None/>
              <a:defRPr kumimoji="0" sz="1600" b="1"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lt-LT" sz="2000" i="1" dirty="0" smtClean="0">
                <a:solidFill>
                  <a:schemeClr val="tx1"/>
                </a:solidFill>
              </a:rPr>
              <a:t>Mėnulis</a:t>
            </a:r>
          </a:p>
        </p:txBody>
      </p:sp>
    </p:spTree>
    <p:extLst>
      <p:ext uri="{BB962C8B-B14F-4D97-AF65-F5344CB8AC3E}">
        <p14:creationId xmlns:p14="http://schemas.microsoft.com/office/powerpoint/2010/main" val="32037515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878663" y="1196752"/>
            <a:ext cx="2757233" cy="708688"/>
          </a:xfrm>
        </p:spPr>
        <p:txBody>
          <a:bodyPr>
            <a:normAutofit fontScale="90000"/>
          </a:bodyPr>
          <a:lstStyle/>
          <a:p>
            <a:r>
              <a:rPr lang="ru-RU" b="1" dirty="0" smtClean="0">
                <a:solidFill>
                  <a:schemeClr val="tx1"/>
                </a:solidFill>
              </a:rPr>
              <a:t/>
            </a:r>
            <a:br>
              <a:rPr lang="ru-RU" b="1" dirty="0" smtClean="0">
                <a:solidFill>
                  <a:schemeClr val="tx1"/>
                </a:solidFill>
              </a:rPr>
            </a:br>
            <a:r>
              <a:rPr lang="lt-LT" b="1" dirty="0" smtClean="0">
                <a:solidFill>
                  <a:schemeClr val="tx1"/>
                </a:solidFill>
              </a:rPr>
              <a:t>ŽALTYS</a:t>
            </a:r>
            <a:endParaRPr lang="lt-LT" b="1" dirty="0">
              <a:solidFill>
                <a:schemeClr val="tx1"/>
              </a:solidFill>
            </a:endParaRPr>
          </a:p>
        </p:txBody>
      </p:sp>
      <p:sp>
        <p:nvSpPr>
          <p:cNvPr id="5" name="Teksto vietos rezervavimo ženklas 4"/>
          <p:cNvSpPr>
            <a:spLocks noGrp="1"/>
          </p:cNvSpPr>
          <p:nvPr>
            <p:ph type="body" idx="1"/>
          </p:nvPr>
        </p:nvSpPr>
        <p:spPr>
          <a:xfrm>
            <a:off x="4644008" y="4365104"/>
            <a:ext cx="4248472" cy="2109911"/>
          </a:xfrm>
        </p:spPr>
        <p:txBody>
          <a:bodyPr>
            <a:normAutofit fontScale="25000" lnSpcReduction="20000"/>
          </a:bodyPr>
          <a:lstStyle/>
          <a:p>
            <a:endParaRPr lang="lt-LT" dirty="0" smtClean="0"/>
          </a:p>
          <a:p>
            <a:r>
              <a:rPr lang="lt-LT" sz="9600" dirty="0" smtClean="0"/>
              <a:t>Namų, židinio, mirusių protėvių, gerovės, sveikatos ir vaisingumo dievybė. Jis buvo laikomas gerąja namų dvasia, globėju ir gydytoju.</a:t>
            </a:r>
          </a:p>
          <a:p>
            <a:endParaRPr lang="lt-LT" sz="9600" dirty="0"/>
          </a:p>
        </p:txBody>
      </p:sp>
      <p:pic>
        <p:nvPicPr>
          <p:cNvPr id="6" name="Turinio vietos rezervavimo ženklas 5"/>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539552" y="2420888"/>
            <a:ext cx="4040188" cy="2520280"/>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9" name="Turinio vietos rezervavimo ženklas 8"/>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004048" y="1196752"/>
            <a:ext cx="3035052" cy="2592288"/>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11911589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15616" y="751344"/>
            <a:ext cx="7128792" cy="4247317"/>
          </a:xfrm>
          <a:prstGeom prst="rect">
            <a:avLst/>
          </a:prstGeom>
        </p:spPr>
        <p:txBody>
          <a:bodyPr wrap="square">
            <a:spAutoFit/>
          </a:bodyPr>
          <a:lstStyle/>
          <a:p>
            <a:r>
              <a:rPr lang="lt-LT" b="1" dirty="0" smtClean="0"/>
              <a:t>Žalčiai </a:t>
            </a:r>
            <a:r>
              <a:rPr lang="lt-LT" b="1" dirty="0"/>
              <a:t>– </a:t>
            </a:r>
            <a:r>
              <a:rPr lang="lt-LT" b="1" dirty="0" smtClean="0"/>
              <a:t>laimė</a:t>
            </a:r>
          </a:p>
          <a:p>
            <a:endParaRPr lang="lt-LT" b="1" dirty="0"/>
          </a:p>
          <a:p>
            <a:pPr algn="just"/>
            <a:r>
              <a:rPr lang="lt-LT" b="1" dirty="0"/>
              <a:t>Žmonės taip šneka apie žalčius. Mūsų </a:t>
            </a:r>
            <a:r>
              <a:rPr lang="lt-LT" b="1" dirty="0" smtClean="0"/>
              <a:t>seneliai juos </a:t>
            </a:r>
            <a:r>
              <a:rPr lang="lt-LT" b="1" dirty="0"/>
              <a:t>laikę namų gyvulėliais, kaip šiandien </a:t>
            </a:r>
            <a:r>
              <a:rPr lang="lt-LT" b="1" dirty="0" smtClean="0"/>
              <a:t>triušius ar </a:t>
            </a:r>
            <a:r>
              <a:rPr lang="lt-LT" b="1" dirty="0"/>
              <a:t>marių kauleles. Žiemą juos laikydavę </a:t>
            </a:r>
            <a:r>
              <a:rPr lang="lt-LT" b="1" dirty="0" smtClean="0"/>
              <a:t>pakrosnyje, </a:t>
            </a:r>
            <a:r>
              <a:rPr lang="en-US" b="1" dirty="0" err="1" smtClean="0"/>
              <a:t>vasarą</a:t>
            </a:r>
            <a:r>
              <a:rPr lang="en-US" b="1" dirty="0" smtClean="0"/>
              <a:t> </a:t>
            </a:r>
            <a:r>
              <a:rPr lang="en-US" b="1" dirty="0" err="1"/>
              <a:t>leisdavę</a:t>
            </a:r>
            <a:r>
              <a:rPr lang="en-US" b="1" dirty="0"/>
              <a:t> į </a:t>
            </a:r>
            <a:r>
              <a:rPr lang="en-US" b="1" dirty="0" err="1"/>
              <a:t>daržus</a:t>
            </a:r>
            <a:r>
              <a:rPr lang="en-US" b="1" dirty="0"/>
              <a:t>: </a:t>
            </a:r>
            <a:r>
              <a:rPr lang="en-US" b="1" dirty="0" err="1"/>
              <a:t>kopūstus</a:t>
            </a:r>
            <a:r>
              <a:rPr lang="en-US" b="1" dirty="0"/>
              <a:t> </a:t>
            </a:r>
            <a:r>
              <a:rPr lang="en-US" b="1" dirty="0" err="1"/>
              <a:t>ir</a:t>
            </a:r>
            <a:r>
              <a:rPr lang="en-US" b="1" dirty="0"/>
              <a:t> </a:t>
            </a:r>
            <a:r>
              <a:rPr lang="en-US" b="1" dirty="0" err="1"/>
              <a:t>kitas</a:t>
            </a:r>
            <a:r>
              <a:rPr lang="en-US" b="1" dirty="0"/>
              <a:t> </a:t>
            </a:r>
            <a:r>
              <a:rPr lang="en-US" b="1" dirty="0" err="1" smtClean="0"/>
              <a:t>daržoves</a:t>
            </a:r>
            <a:r>
              <a:rPr lang="en-US" b="1" dirty="0" smtClean="0"/>
              <a:t>.</a:t>
            </a:r>
            <a:r>
              <a:rPr lang="lt-LT" b="1" dirty="0" smtClean="0"/>
              <a:t> Katras </a:t>
            </a:r>
            <a:r>
              <a:rPr lang="lt-LT" b="1" dirty="0"/>
              <a:t>žmogus turėjęs daugiau žalčių, tas </a:t>
            </a:r>
            <a:r>
              <a:rPr lang="lt-LT" b="1" dirty="0" smtClean="0"/>
              <a:t>daugiau turėjęs </a:t>
            </a:r>
            <a:r>
              <a:rPr lang="lt-LT" b="1" dirty="0"/>
              <a:t>laimės, tam viskas geriau sekęsi: </a:t>
            </a:r>
            <a:r>
              <a:rPr lang="lt-LT" b="1" dirty="0" smtClean="0"/>
              <a:t>geriau sekdavęsi </a:t>
            </a:r>
            <a:r>
              <a:rPr lang="lt-LT" b="1" dirty="0"/>
              <a:t>gyvuliai, ir nelaimių mažiau </a:t>
            </a:r>
            <a:r>
              <a:rPr lang="lt-LT" b="1" dirty="0" smtClean="0"/>
              <a:t>teatsitikdavę. </a:t>
            </a:r>
            <a:r>
              <a:rPr lang="en-US" b="1" dirty="0" err="1" smtClean="0"/>
              <a:t>Jei</a:t>
            </a:r>
            <a:r>
              <a:rPr lang="en-US" b="1" dirty="0" smtClean="0"/>
              <a:t> </a:t>
            </a:r>
            <a:r>
              <a:rPr lang="en-US" b="1" dirty="0" err="1"/>
              <a:t>kada</a:t>
            </a:r>
            <a:r>
              <a:rPr lang="en-US" b="1" dirty="0"/>
              <a:t> </a:t>
            </a:r>
            <a:r>
              <a:rPr lang="en-US" b="1" dirty="0" err="1"/>
              <a:t>kaimynas</a:t>
            </a:r>
            <a:r>
              <a:rPr lang="en-US" b="1" dirty="0"/>
              <a:t> </a:t>
            </a:r>
            <a:r>
              <a:rPr lang="en-US" b="1" dirty="0" err="1"/>
              <a:t>kaimyno</a:t>
            </a:r>
            <a:r>
              <a:rPr lang="en-US" b="1" dirty="0"/>
              <a:t> </a:t>
            </a:r>
            <a:r>
              <a:rPr lang="en-US" b="1" dirty="0" err="1"/>
              <a:t>žaltį</a:t>
            </a:r>
            <a:r>
              <a:rPr lang="en-US" b="1" dirty="0"/>
              <a:t> </a:t>
            </a:r>
            <a:r>
              <a:rPr lang="en-US" b="1" dirty="0" err="1"/>
              <a:t>užmušdavo</a:t>
            </a:r>
            <a:r>
              <a:rPr lang="en-US" b="1" dirty="0"/>
              <a:t>, </a:t>
            </a:r>
            <a:r>
              <a:rPr lang="en-US" b="1" dirty="0" smtClean="0"/>
              <a:t>tai</a:t>
            </a:r>
            <a:r>
              <a:rPr lang="lt-LT" b="1" dirty="0" smtClean="0"/>
              <a:t> </a:t>
            </a:r>
            <a:r>
              <a:rPr lang="en-US" b="1" dirty="0" err="1" smtClean="0"/>
              <a:t>jiedu</a:t>
            </a:r>
            <a:r>
              <a:rPr lang="en-US" b="1" dirty="0" smtClean="0"/>
              <a:t> </a:t>
            </a:r>
            <a:r>
              <a:rPr lang="en-US" b="1" dirty="0" err="1"/>
              <a:t>susipykdavo</a:t>
            </a:r>
            <a:r>
              <a:rPr lang="en-US" b="1" dirty="0"/>
              <a:t>, </a:t>
            </a:r>
            <a:r>
              <a:rPr lang="en-US" b="1" dirty="0" err="1"/>
              <a:t>sakydavo</a:t>
            </a:r>
            <a:r>
              <a:rPr lang="en-US" b="1" dirty="0"/>
              <a:t>:</a:t>
            </a:r>
          </a:p>
          <a:p>
            <a:pPr algn="just"/>
            <a:r>
              <a:rPr lang="fr-FR" b="1" dirty="0"/>
              <a:t>– Tu nori man nelaimes užtraukti</a:t>
            </a:r>
            <a:r>
              <a:rPr lang="fr-FR" b="1" dirty="0" smtClean="0"/>
              <a:t>!</a:t>
            </a:r>
            <a:endParaRPr lang="lt-LT" b="1" dirty="0" smtClean="0"/>
          </a:p>
          <a:p>
            <a:pPr algn="just"/>
            <a:endParaRPr lang="lt-LT" b="1" dirty="0"/>
          </a:p>
          <a:p>
            <a:pPr algn="just"/>
            <a:endParaRPr lang="lt-LT" b="1" dirty="0" smtClean="0"/>
          </a:p>
          <a:p>
            <a:pPr algn="just"/>
            <a:endParaRPr lang="ru-RU" b="1" dirty="0"/>
          </a:p>
        </p:txBody>
      </p:sp>
    </p:spTree>
    <p:extLst>
      <p:ext uri="{BB962C8B-B14F-4D97-AF65-F5344CB8AC3E}">
        <p14:creationId xmlns:p14="http://schemas.microsoft.com/office/powerpoint/2010/main" val="7661829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Autofit/>
          </a:bodyPr>
          <a:lstStyle/>
          <a:p>
            <a:r>
              <a:rPr lang="lt-LT" sz="4400" b="1" dirty="0" smtClean="0">
                <a:solidFill>
                  <a:schemeClr val="tx1"/>
                </a:solidFill>
              </a:rPr>
              <a:t>Aitvaras</a:t>
            </a:r>
            <a:r>
              <a:rPr lang="ru-RU" sz="4400" b="1" dirty="0" smtClean="0">
                <a:solidFill>
                  <a:schemeClr val="tx1"/>
                </a:solidFill>
              </a:rPr>
              <a:t/>
            </a:r>
            <a:br>
              <a:rPr lang="ru-RU" sz="4400" b="1" dirty="0" smtClean="0">
                <a:solidFill>
                  <a:schemeClr val="tx1"/>
                </a:solidFill>
              </a:rPr>
            </a:br>
            <a:r>
              <a:rPr lang="lt-LT" sz="1400" dirty="0" smtClean="0">
                <a:solidFill>
                  <a:schemeClr val="tx1"/>
                </a:solidFill>
              </a:rPr>
              <a:t>(Pūkis</a:t>
            </a:r>
            <a:r>
              <a:rPr lang="lt-LT" sz="1400" dirty="0">
                <a:solidFill>
                  <a:schemeClr val="tx1"/>
                </a:solidFill>
              </a:rPr>
              <a:t>, Sparyžius, Spirūkas, Svitelis, </a:t>
            </a:r>
            <a:r>
              <a:rPr lang="lt-LT" sz="1400" dirty="0" smtClean="0">
                <a:solidFill>
                  <a:schemeClr val="tx1"/>
                </a:solidFill>
              </a:rPr>
              <a:t>Žaltvikšas</a:t>
            </a:r>
            <a:r>
              <a:rPr lang="ru-RU" sz="1400" dirty="0" smtClean="0">
                <a:solidFill>
                  <a:schemeClr val="tx1"/>
                </a:solidFill>
              </a:rPr>
              <a:t> </a:t>
            </a:r>
            <a:r>
              <a:rPr lang="lt-LT" sz="1400" dirty="0" smtClean="0">
                <a:solidFill>
                  <a:schemeClr val="tx1"/>
                </a:solidFill>
              </a:rPr>
              <a:t>ir kt.)</a:t>
            </a:r>
            <a:r>
              <a:rPr lang="lt-LT" sz="1400" dirty="0"/>
              <a:t/>
            </a:r>
            <a:br>
              <a:rPr lang="lt-LT" sz="1400" dirty="0"/>
            </a:br>
            <a:endParaRPr lang="lt-LT" sz="1400" dirty="0"/>
          </a:p>
        </p:txBody>
      </p:sp>
      <p:pic>
        <p:nvPicPr>
          <p:cNvPr id="7" name="Turinio vietos rezervavimo ženklas 6"/>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2746842" y="4849377"/>
            <a:ext cx="3218268" cy="1911846"/>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8" name="Turinio vietos rezervavimo ženklas 7"/>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rot="21098929">
            <a:off x="5715087" y="810672"/>
            <a:ext cx="2871833" cy="2068305"/>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9" name="Paveikslėlis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8184" y="3205861"/>
            <a:ext cx="2702052" cy="2592324"/>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6" name="Прямоугольник 5"/>
          <p:cNvSpPr/>
          <p:nvPr/>
        </p:nvSpPr>
        <p:spPr>
          <a:xfrm>
            <a:off x="179512" y="1844824"/>
            <a:ext cx="4176464" cy="3416320"/>
          </a:xfrm>
          <a:prstGeom prst="rect">
            <a:avLst/>
          </a:prstGeom>
        </p:spPr>
        <p:txBody>
          <a:bodyPr wrap="square">
            <a:spAutoFit/>
          </a:bodyPr>
          <a:lstStyle/>
          <a:p>
            <a:r>
              <a:rPr lang="lt-LT" sz="2400" b="1" dirty="0">
                <a:solidFill>
                  <a:schemeClr val="tx2">
                    <a:lumMod val="75000"/>
                  </a:schemeClr>
                </a:solidFill>
              </a:rPr>
              <a:t>pagoniškojo panteono dieviška būtybė, atmosferos, vandens, ypač debesų, saugotojas, turintis ryšį su žeme ir jos turtais. Tai materialines gėrybes nešanti būtybė.</a:t>
            </a:r>
            <a:endParaRPr lang="ru-RU" sz="2400" b="1" dirty="0">
              <a:solidFill>
                <a:schemeClr val="tx2">
                  <a:lumMod val="75000"/>
                </a:schemeClr>
              </a:solidFill>
            </a:endParaRPr>
          </a:p>
        </p:txBody>
      </p:sp>
    </p:spTree>
    <p:extLst>
      <p:ext uri="{BB962C8B-B14F-4D97-AF65-F5344CB8AC3E}">
        <p14:creationId xmlns:p14="http://schemas.microsoft.com/office/powerpoint/2010/main" val="26798965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704088"/>
            <a:ext cx="8229600" cy="2796920"/>
          </a:xfrm>
        </p:spPr>
        <p:txBody>
          <a:bodyPr>
            <a:normAutofit fontScale="90000"/>
          </a:bodyPr>
          <a:lstStyle/>
          <a:p>
            <a:r>
              <a:rPr lang="lt-LT" sz="4400" b="1" dirty="0" smtClean="0">
                <a:solidFill>
                  <a:schemeClr val="tx1"/>
                </a:solidFill>
              </a:rPr>
              <a:t/>
            </a:r>
            <a:br>
              <a:rPr lang="lt-LT" sz="4400" b="1" dirty="0" smtClean="0">
                <a:solidFill>
                  <a:schemeClr val="tx1"/>
                </a:solidFill>
              </a:rPr>
            </a:br>
            <a:r>
              <a:rPr lang="lt-LT" sz="4400" b="1" dirty="0">
                <a:solidFill>
                  <a:schemeClr val="tx1"/>
                </a:solidFill>
              </a:rPr>
              <a:t/>
            </a:r>
            <a:br>
              <a:rPr lang="lt-LT" sz="4400" b="1" dirty="0">
                <a:solidFill>
                  <a:schemeClr val="tx1"/>
                </a:solidFill>
              </a:rPr>
            </a:br>
            <a:r>
              <a:rPr lang="lt-LT" sz="4400" b="1" dirty="0" smtClean="0">
                <a:solidFill>
                  <a:schemeClr val="tx1"/>
                </a:solidFill>
              </a:rPr>
              <a:t/>
            </a:r>
            <a:br>
              <a:rPr lang="lt-LT" sz="4400" b="1" dirty="0" smtClean="0">
                <a:solidFill>
                  <a:schemeClr val="tx1"/>
                </a:solidFill>
              </a:rPr>
            </a:br>
            <a:r>
              <a:rPr lang="lt-LT" sz="4400" b="1" dirty="0" smtClean="0">
                <a:solidFill>
                  <a:schemeClr val="tx1"/>
                </a:solidFill>
              </a:rPr>
              <a:t>RAGANA</a:t>
            </a:r>
            <a:r>
              <a:rPr lang="lt-LT" sz="1400" dirty="0" smtClean="0"/>
              <a:t/>
            </a:r>
            <a:br>
              <a:rPr lang="lt-LT" sz="1400" dirty="0" smtClean="0"/>
            </a:br>
            <a:r>
              <a:rPr lang="lt-LT" sz="2700" dirty="0" smtClean="0"/>
              <a:t>Panašiai </a:t>
            </a:r>
            <a:r>
              <a:rPr lang="lt-LT" sz="2700" dirty="0"/>
              <a:t>kaip ir velniai, raganos dažnai kaitalioja savo pavidalą. Pasiverčia rupūže, ežiu, pele, ožka, kale, kiaule, kumele, šarka, kurapka, kregžde, lydeka, raude, karosu ar kitokia žuvimi. Sakmėse ragana dažniausiai naudoja šiuos savo vaizdinius norėdama nepastebimai įsmukti ir padaryti ką bloga: išmelžti karves, ką nors apnuodyti, nukirpti avis. </a:t>
            </a:r>
          </a:p>
        </p:txBody>
      </p:sp>
      <p:pic>
        <p:nvPicPr>
          <p:cNvPr id="8" name="Paveikslėlis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3717032"/>
            <a:ext cx="7710239" cy="2945904"/>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38815845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704088"/>
            <a:ext cx="2674640" cy="636680"/>
          </a:xfrm>
        </p:spPr>
        <p:txBody>
          <a:bodyPr>
            <a:noAutofit/>
          </a:bodyPr>
          <a:lstStyle/>
          <a:p>
            <a:r>
              <a:rPr lang="lt-LT" sz="4400" b="1" dirty="0" smtClean="0">
                <a:solidFill>
                  <a:schemeClr val="tx1"/>
                </a:solidFill>
              </a:rPr>
              <a:t>Velnias</a:t>
            </a:r>
            <a:endParaRPr lang="lt-LT" sz="4400" b="1" dirty="0">
              <a:solidFill>
                <a:schemeClr val="tx1"/>
              </a:solidFill>
            </a:endParaRPr>
          </a:p>
        </p:txBody>
      </p:sp>
      <p:sp>
        <p:nvSpPr>
          <p:cNvPr id="3" name="Текст 2"/>
          <p:cNvSpPr>
            <a:spLocks noGrp="1"/>
          </p:cNvSpPr>
          <p:nvPr>
            <p:ph type="body" idx="1"/>
          </p:nvPr>
        </p:nvSpPr>
        <p:spPr>
          <a:xfrm>
            <a:off x="4334319" y="1562039"/>
            <a:ext cx="4842148" cy="5267864"/>
          </a:xfrm>
        </p:spPr>
        <p:txBody>
          <a:bodyPr/>
          <a:lstStyle/>
          <a:p>
            <a:r>
              <a:rPr lang="lt-LT" dirty="0" smtClean="0"/>
              <a:t>Velnias </a:t>
            </a:r>
            <a:r>
              <a:rPr lang="lt-LT" dirty="0"/>
              <a:t>gali būti stiprus ir silpnas, protingas ir kvailas, jaunas ir pavargęs. Jis gali būti siejamas tiek su požemio, tiek su žemės gyventojais. Velnias dažnai kaitalioja ir savo išorinius pavidalus: gali pasirodyti kaip medžiotojas ar ponaitis, be to jam nesvetimi ir gyvulių, paukščių ar netgi daiktų pavidalai.</a:t>
            </a:r>
            <a:endParaRPr lang="ru-RU" dirty="0"/>
          </a:p>
        </p:txBody>
      </p:sp>
      <p:pic>
        <p:nvPicPr>
          <p:cNvPr id="5" name="Paveikslėlis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78" y="2298171"/>
            <a:ext cx="3419872" cy="4559829"/>
          </a:xfrm>
          <a:prstGeom prst="roundRect">
            <a:avLst>
              <a:gd name="adj" fmla="val 4167"/>
            </a:avLst>
          </a:prstGeom>
          <a:solidFill>
            <a:srgbClr val="FFFFFF"/>
          </a:solidFill>
          <a:ln w="76200" cap="sq">
            <a:noFill/>
            <a:miter lim="800000"/>
          </a:ln>
          <a:effectLst>
            <a:outerShdw blurRad="44450" dist="27940" dir="5400000" algn="ctr">
              <a:srgbClr val="000000">
                <a:alpha val="32000"/>
              </a:srgbClr>
            </a:outerShdw>
            <a:reflection blurRad="12700" stA="28000" endPos="28000" dist="5000" dir="5400000" sy="-100000" algn="bl" rotWithShape="0"/>
          </a:effectLst>
          <a:scene3d>
            <a:camera prst="orthographicFront">
              <a:rot lat="0" lon="0" rev="0"/>
            </a:camera>
            <a:lightRig rig="balanced" dir="t">
              <a:rot lat="0" lon="0" rev="8700000"/>
            </a:lightRig>
          </a:scene3d>
          <a:sp3d>
            <a:bevelT w="190500" h="38100"/>
          </a:sp3d>
        </p:spPr>
      </p:pic>
      <p:pic>
        <p:nvPicPr>
          <p:cNvPr id="6" name="Paveikslėlis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1800" y="1268760"/>
            <a:ext cx="1384300" cy="1772816"/>
          </a:xfrm>
          <a:prstGeom prst="roundRect">
            <a:avLst>
              <a:gd name="adj" fmla="val 4167"/>
            </a:avLst>
          </a:prstGeom>
          <a:solidFill>
            <a:srgbClr val="FFFFFF"/>
          </a:solidFill>
          <a:ln w="76200" cap="sq">
            <a:noFill/>
            <a:miter lim="800000"/>
          </a:ln>
          <a:effectLst>
            <a:outerShdw blurRad="44450" dist="27940" dir="5400000" algn="ctr">
              <a:srgbClr val="000000">
                <a:alpha val="32000"/>
              </a:srgbClr>
            </a:outerShdw>
            <a:reflection blurRad="12700" stA="28000" endPos="28000" dist="5000" dir="5400000" sy="-100000" algn="bl" rotWithShape="0"/>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23990271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Autofit/>
          </a:bodyPr>
          <a:lstStyle/>
          <a:p>
            <a:r>
              <a:rPr lang="lt-LT" sz="4400" b="1" dirty="0">
                <a:solidFill>
                  <a:schemeClr val="tx1"/>
                </a:solidFill>
              </a:rPr>
              <a:t>Laumės </a:t>
            </a:r>
            <a:r>
              <a:rPr lang="lt-LT" sz="1800" dirty="0" smtClean="0"/>
              <a:t/>
            </a:r>
            <a:br>
              <a:rPr lang="lt-LT" sz="1800" dirty="0" smtClean="0"/>
            </a:br>
            <a:r>
              <a:rPr lang="lt-LT" sz="1800" dirty="0"/>
              <a:t/>
            </a:r>
            <a:br>
              <a:rPr lang="lt-LT" sz="1800" dirty="0"/>
            </a:br>
            <a:endParaRPr lang="lt-LT" sz="1800" dirty="0"/>
          </a:p>
        </p:txBody>
      </p:sp>
      <p:sp>
        <p:nvSpPr>
          <p:cNvPr id="5" name="Текст 4"/>
          <p:cNvSpPr>
            <a:spLocks noGrp="1"/>
          </p:cNvSpPr>
          <p:nvPr>
            <p:ph type="body" sz="half" idx="3"/>
          </p:nvPr>
        </p:nvSpPr>
        <p:spPr>
          <a:xfrm>
            <a:off x="4645025" y="908720"/>
            <a:ext cx="4175447" cy="5688633"/>
          </a:xfrm>
        </p:spPr>
        <p:txBody>
          <a:bodyPr>
            <a:normAutofit fontScale="92500" lnSpcReduction="10000"/>
          </a:bodyPr>
          <a:lstStyle/>
          <a:p>
            <a:r>
              <a:rPr lang="lt-LT" dirty="0"/>
              <a:t>Jos yra tarpininkės tarp žemės ir dangaus sferos. Laumės turi žemiško charakterio bruožų, yra panašios į moteris, būna gražios, patrauklios, impulsyvios, iracionalios. </a:t>
            </a:r>
            <a:br>
              <a:rPr lang="lt-LT" dirty="0"/>
            </a:br>
            <a:r>
              <a:rPr lang="lt-LT" dirty="0"/>
              <a:t>Tautosakoje laumės paprastai pasirodo dviese, trise ar grupėmis. Jos ne tik paežerėse skalbia savo nesibaigiančius audeklus, apdovanoja jais žmones, verpia ir audžia, bet ir nužudo arba sukeičia vaikus. </a:t>
            </a:r>
            <a:endParaRPr lang="ru-RU" dirty="0"/>
          </a:p>
        </p:txBody>
      </p:sp>
      <p:pic>
        <p:nvPicPr>
          <p:cNvPr id="4" name="Turinio vietos rezervavimo ženklas 3"/>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179512" y="1916832"/>
            <a:ext cx="3600400" cy="459540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3583204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95536" y="476672"/>
            <a:ext cx="2890664" cy="780696"/>
          </a:xfrm>
        </p:spPr>
        <p:txBody>
          <a:bodyPr>
            <a:noAutofit/>
          </a:bodyPr>
          <a:lstStyle/>
          <a:p>
            <a:r>
              <a:rPr lang="lt-LT" sz="4400" b="1" dirty="0">
                <a:solidFill>
                  <a:schemeClr val="tx1"/>
                </a:solidFill>
              </a:rPr>
              <a:t>Gabija</a:t>
            </a:r>
            <a:r>
              <a:rPr lang="lt-LT" sz="1800" dirty="0"/>
              <a:t> </a:t>
            </a:r>
          </a:p>
        </p:txBody>
      </p:sp>
      <p:sp>
        <p:nvSpPr>
          <p:cNvPr id="3" name="Текст 2"/>
          <p:cNvSpPr>
            <a:spLocks noGrp="1"/>
          </p:cNvSpPr>
          <p:nvPr>
            <p:ph type="body" idx="1"/>
          </p:nvPr>
        </p:nvSpPr>
        <p:spPr>
          <a:xfrm>
            <a:off x="251520" y="1916832"/>
            <a:ext cx="4040188" cy="4128340"/>
          </a:xfrm>
        </p:spPr>
        <p:txBody>
          <a:bodyPr/>
          <a:lstStyle/>
          <a:p>
            <a:r>
              <a:rPr lang="lt-LT" dirty="0" smtClean="0"/>
              <a:t>Ji </a:t>
            </a:r>
            <a:r>
              <a:rPr lang="lt-LT" dirty="0"/>
              <a:t>globojo ne tik namų židinio ugnį, bet ir visą ūkį, gyvulius, moterų darbus, ypač verpimą prie balanos ar žvakės. Namų židiniui lietuviai ne tik aukojo aukas, bet rūpinosi juo kaip žmogumi, kad būtų sotus, netgi „klodavo“ patalą, guldydavo, paguldę užklodavo, migdydavo.</a:t>
            </a:r>
            <a:endParaRPr lang="ru-RU" dirty="0"/>
          </a:p>
        </p:txBody>
      </p:sp>
      <p:pic>
        <p:nvPicPr>
          <p:cNvPr id="4" name="Turinio vietos rezervavimo ženklas 3"/>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5004048" y="2636912"/>
            <a:ext cx="3392116" cy="380958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aveikslėlis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1124744"/>
            <a:ext cx="1828800" cy="133045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Paveikslėlis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28679" y="190003"/>
            <a:ext cx="1847850" cy="246697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126651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lt-LT" sz="2000" b="1" dirty="0" smtClean="0">
                <a:solidFill>
                  <a:schemeClr val="tx1"/>
                </a:solidFill>
              </a:rPr>
              <a:t>NUVESTA UGNIS</a:t>
            </a:r>
            <a:br>
              <a:rPr lang="lt-LT" sz="2000" b="1" dirty="0" smtClean="0">
                <a:solidFill>
                  <a:schemeClr val="tx1"/>
                </a:solidFill>
              </a:rPr>
            </a:br>
            <a:r>
              <a:rPr lang="lt-LT" sz="2000" b="1" dirty="0" smtClean="0">
                <a:solidFill>
                  <a:schemeClr val="tx1"/>
                </a:solidFill>
              </a:rPr>
              <a:t/>
            </a:r>
            <a:br>
              <a:rPr lang="lt-LT" sz="2000" b="1" dirty="0" smtClean="0">
                <a:solidFill>
                  <a:schemeClr val="tx1"/>
                </a:solidFill>
              </a:rPr>
            </a:br>
            <a:endParaRPr lang="ru-RU" sz="2000" b="1" dirty="0">
              <a:solidFill>
                <a:schemeClr val="tx1"/>
              </a:solidFill>
            </a:endParaRPr>
          </a:p>
        </p:txBody>
      </p:sp>
      <p:sp>
        <p:nvSpPr>
          <p:cNvPr id="3" name="Текст 2"/>
          <p:cNvSpPr>
            <a:spLocks noGrp="1"/>
          </p:cNvSpPr>
          <p:nvPr>
            <p:ph type="body" idx="1"/>
          </p:nvPr>
        </p:nvSpPr>
        <p:spPr>
          <a:xfrm>
            <a:off x="530352" y="2704664"/>
            <a:ext cx="7772400" cy="3100600"/>
          </a:xfrm>
        </p:spPr>
        <p:txBody>
          <a:bodyPr>
            <a:normAutofit fontScale="40000" lnSpcReduction="20000"/>
          </a:bodyPr>
          <a:lstStyle/>
          <a:p>
            <a:pPr algn="just"/>
            <a:r>
              <a:rPr lang="lt-LT" sz="5000" b="1" dirty="0"/>
              <a:t>Apstainy (Vilkiškių parapijoje, Tilžės paviete),</a:t>
            </a:r>
            <a:br>
              <a:rPr lang="lt-LT" sz="5000" b="1" dirty="0"/>
            </a:br>
            <a:r>
              <a:rPr lang="lt-LT" sz="5000" b="1" dirty="0"/>
              <a:t>ugniai atsiradus, ūkininko dukterys vis klykė, kad</a:t>
            </a:r>
            <a:br>
              <a:rPr lang="lt-LT" sz="5000" b="1" dirty="0"/>
            </a:br>
            <a:r>
              <a:rPr lang="lt-LT" sz="5000" b="1" dirty="0"/>
              <a:t>ir stuba neužsidegtų, o su ja ir jų visos puikės. Bet</a:t>
            </a:r>
            <a:br>
              <a:rPr lang="lt-LT" sz="5000" b="1" dirty="0"/>
            </a:br>
            <a:r>
              <a:rPr lang="lt-LT" sz="5000" b="1" dirty="0"/>
              <a:t>tuo žygiu Vilkiškių dvaro užveizdas, raitas </a:t>
            </a:r>
            <a:r>
              <a:rPr lang="lt-LT" sz="5000" b="1" dirty="0" smtClean="0"/>
              <a:t>atpleškinęs ir</a:t>
            </a:r>
            <a:r>
              <a:rPr lang="lt-LT" sz="5000" b="1" dirty="0"/>
              <a:t>, tris kartus apie ugnį apskriejęs, kiek </a:t>
            </a:r>
            <a:r>
              <a:rPr lang="lt-LT" sz="5000" b="1" dirty="0" smtClean="0"/>
              <a:t>įgalėdamas </a:t>
            </a:r>
            <a:r>
              <a:rPr lang="en-US" sz="5000" b="1" dirty="0" err="1" smtClean="0"/>
              <a:t>skubinosi</a:t>
            </a:r>
            <a:r>
              <a:rPr lang="en-US" sz="5000" b="1" dirty="0" smtClean="0"/>
              <a:t> </a:t>
            </a:r>
            <a:r>
              <a:rPr lang="en-US" sz="5000" b="1" dirty="0"/>
              <a:t>per </a:t>
            </a:r>
            <a:r>
              <a:rPr lang="en-US" sz="5000" b="1" dirty="0" err="1"/>
              <a:t>upelį</a:t>
            </a:r>
            <a:r>
              <a:rPr lang="en-US" sz="5000" b="1" dirty="0"/>
              <a:t>, </a:t>
            </a:r>
            <a:r>
              <a:rPr lang="en-US" sz="5000" b="1" dirty="0" err="1"/>
              <a:t>iki</a:t>
            </a:r>
            <a:r>
              <a:rPr lang="en-US" sz="5000" b="1" dirty="0"/>
              <a:t> </a:t>
            </a:r>
            <a:r>
              <a:rPr lang="en-US" sz="5000" b="1" dirty="0" err="1"/>
              <a:t>kurio</a:t>
            </a:r>
            <a:r>
              <a:rPr lang="en-US" sz="5000" b="1" dirty="0"/>
              <a:t> </a:t>
            </a:r>
            <a:r>
              <a:rPr lang="en-US" sz="5000" b="1" dirty="0" err="1"/>
              <a:t>ugnis</a:t>
            </a:r>
            <a:r>
              <a:rPr lang="en-US" sz="5000" b="1" dirty="0"/>
              <a:t> </a:t>
            </a:r>
            <a:r>
              <a:rPr lang="en-US" sz="5000" b="1" dirty="0" err="1"/>
              <a:t>vis</a:t>
            </a:r>
            <a:r>
              <a:rPr lang="en-US" sz="5000" b="1" dirty="0"/>
              <a:t> </a:t>
            </a:r>
            <a:r>
              <a:rPr lang="en-US" sz="5000" b="1" dirty="0" err="1" smtClean="0"/>
              <a:t>didžiais</a:t>
            </a:r>
            <a:r>
              <a:rPr lang="lt-LT" sz="5000" b="1" dirty="0" smtClean="0"/>
              <a:t> kamuoliais </a:t>
            </a:r>
            <a:r>
              <a:rPr lang="lt-LT" sz="5000" b="1" dirty="0"/>
              <a:t>paskui jį ritos. Todėl gyvenamoji </a:t>
            </a:r>
            <a:r>
              <a:rPr lang="lt-LT" sz="5000" b="1" dirty="0" smtClean="0"/>
              <a:t>nebuvo </a:t>
            </a:r>
            <a:r>
              <a:rPr lang="en-US" sz="5000" b="1" dirty="0" err="1" smtClean="0"/>
              <a:t>ugnies</a:t>
            </a:r>
            <a:r>
              <a:rPr lang="en-US" sz="5000" b="1" dirty="0" smtClean="0"/>
              <a:t> </a:t>
            </a:r>
            <a:r>
              <a:rPr lang="en-US" sz="5000" b="1" dirty="0" err="1"/>
              <a:t>užgauta</a:t>
            </a:r>
            <a:r>
              <a:rPr lang="en-US" sz="5000" b="1" dirty="0"/>
              <a:t>.</a:t>
            </a:r>
            <a:endParaRPr lang="ru-RU" sz="5000" b="1" dirty="0"/>
          </a:p>
          <a:p>
            <a:endParaRPr lang="ru-RU" dirty="0"/>
          </a:p>
        </p:txBody>
      </p:sp>
    </p:spTree>
    <p:extLst>
      <p:ext uri="{BB962C8B-B14F-4D97-AF65-F5344CB8AC3E}">
        <p14:creationId xmlns:p14="http://schemas.microsoft.com/office/powerpoint/2010/main" val="42175248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a:xfrm>
            <a:off x="457200" y="704088"/>
            <a:ext cx="8305800" cy="3949048"/>
          </a:xfrm>
        </p:spPr>
        <p:txBody>
          <a:bodyPr>
            <a:noAutofit/>
          </a:bodyPr>
          <a:lstStyle/>
          <a:p>
            <a:r>
              <a:rPr lang="lt-LT" sz="4000" b="1" dirty="0">
                <a:solidFill>
                  <a:schemeClr val="tx1"/>
                </a:solidFill>
              </a:rPr>
              <a:t>Mitologinės </a:t>
            </a:r>
            <a:r>
              <a:rPr lang="lt-LT" sz="4000" b="1" dirty="0" smtClean="0">
                <a:solidFill>
                  <a:schemeClr val="tx1"/>
                </a:solidFill>
              </a:rPr>
              <a:t>sakmės</a:t>
            </a:r>
            <a:r>
              <a:rPr lang="lt-LT" sz="2000" b="1" dirty="0" smtClean="0">
                <a:solidFill>
                  <a:schemeClr val="tx1"/>
                </a:solidFill>
              </a:rPr>
              <a:t/>
            </a:r>
            <a:br>
              <a:rPr lang="lt-LT" sz="2000" b="1" dirty="0" smtClean="0">
                <a:solidFill>
                  <a:schemeClr val="tx1"/>
                </a:solidFill>
              </a:rPr>
            </a:br>
            <a:r>
              <a:rPr lang="lt-LT" sz="2000" b="1" dirty="0" smtClean="0">
                <a:solidFill>
                  <a:schemeClr val="tx1"/>
                </a:solidFill>
              </a:rPr>
              <a:t/>
            </a:r>
            <a:br>
              <a:rPr lang="lt-LT" sz="2000" b="1" dirty="0" smtClean="0">
                <a:solidFill>
                  <a:schemeClr val="tx1"/>
                </a:solidFill>
              </a:rPr>
            </a:br>
            <a:r>
              <a:rPr lang="lt-LT" sz="2000" b="1" dirty="0" smtClean="0">
                <a:solidFill>
                  <a:schemeClr val="tx1"/>
                </a:solidFill>
              </a:rPr>
              <a:t>tradiciniai </a:t>
            </a:r>
            <a:r>
              <a:rPr lang="lt-LT" sz="2000" b="1" dirty="0">
                <a:solidFill>
                  <a:schemeClr val="tx1"/>
                </a:solidFill>
              </a:rPr>
              <a:t>siužetiniai liaudies pasakojimai, vaizduojantys tam tikrą išskirtinę žmogaus patirtį, dažniausiai interpretuojamą kaip susidūrimas su antgamtine sfera (mitinėmis būtybėmis, nepaaiškinamais, paslaptingais reiškiniais, maginiu kitų žmonių poveikiu ar gebėjimais), pastebėtus pranašingus ženklus ir pan. </a:t>
            </a:r>
            <a:br>
              <a:rPr lang="lt-LT" sz="2000" b="1" dirty="0">
                <a:solidFill>
                  <a:schemeClr val="tx1"/>
                </a:solidFill>
              </a:rPr>
            </a:br>
            <a:endParaRPr lang="lt-LT" sz="2000" b="1" dirty="0">
              <a:solidFill>
                <a:schemeClr val="tx1"/>
              </a:solidFill>
            </a:endParaRPr>
          </a:p>
        </p:txBody>
      </p:sp>
    </p:spTree>
    <p:extLst>
      <p:ext uri="{BB962C8B-B14F-4D97-AF65-F5344CB8AC3E}">
        <p14:creationId xmlns:p14="http://schemas.microsoft.com/office/powerpoint/2010/main" val="7473735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4672" y="704088"/>
            <a:ext cx="8305800" cy="4957160"/>
          </a:xfrm>
        </p:spPr>
        <p:txBody>
          <a:bodyPr>
            <a:normAutofit/>
          </a:bodyPr>
          <a:lstStyle/>
          <a:p>
            <a:r>
              <a:rPr lang="lt-LT" sz="2800" b="1" dirty="0" smtClean="0">
                <a:solidFill>
                  <a:schemeClr val="tx1"/>
                </a:solidFill>
              </a:rPr>
              <a:t>„Žmonėms </a:t>
            </a:r>
            <a:r>
              <a:rPr lang="lt-LT" sz="2800" b="1" dirty="0">
                <a:solidFill>
                  <a:schemeClr val="tx1"/>
                </a:solidFill>
              </a:rPr>
              <a:t>visada </a:t>
            </a:r>
            <a:r>
              <a:rPr lang="lt-LT" sz="2800" b="1" dirty="0" smtClean="0">
                <a:solidFill>
                  <a:schemeClr val="tx1"/>
                </a:solidFill>
              </a:rPr>
              <a:t>knietėjo sužinoti</a:t>
            </a:r>
            <a:r>
              <a:rPr lang="lt-LT" sz="2800" b="1" dirty="0">
                <a:solidFill>
                  <a:schemeClr val="tx1"/>
                </a:solidFill>
              </a:rPr>
              <a:t>, koks yra neregimas šalia jų </a:t>
            </a:r>
            <a:r>
              <a:rPr lang="lt-LT" sz="2800" b="1" dirty="0" smtClean="0">
                <a:solidFill>
                  <a:schemeClr val="tx1"/>
                </a:solidFill>
              </a:rPr>
              <a:t>esantis pasaulis</a:t>
            </a:r>
            <a:r>
              <a:rPr lang="lt-LT" sz="2800" b="1" dirty="0">
                <a:solidFill>
                  <a:schemeClr val="tx1"/>
                </a:solidFill>
              </a:rPr>
              <a:t>, todėl visada su didžiausiu įdomumu klausėsi</a:t>
            </a:r>
            <a:br>
              <a:rPr lang="lt-LT" sz="2800" b="1" dirty="0">
                <a:solidFill>
                  <a:schemeClr val="tx1"/>
                </a:solidFill>
              </a:rPr>
            </a:br>
            <a:r>
              <a:rPr lang="lt-LT" sz="2800" b="1" dirty="0">
                <a:solidFill>
                  <a:schemeClr val="tx1"/>
                </a:solidFill>
              </a:rPr>
              <a:t>šių pasakojimų, didžiai stebėdamiesi ir net </a:t>
            </a:r>
            <a:r>
              <a:rPr lang="lt-LT" sz="2800" b="1" dirty="0" smtClean="0">
                <a:solidFill>
                  <a:schemeClr val="tx1"/>
                </a:solidFill>
              </a:rPr>
              <a:t>baimindamiesi. O </a:t>
            </a:r>
            <a:r>
              <a:rPr lang="lt-LT" sz="2800" b="1" dirty="0">
                <a:solidFill>
                  <a:schemeClr val="tx1"/>
                </a:solidFill>
              </a:rPr>
              <a:t>kiekvienas pasakotojas stengėsi </a:t>
            </a:r>
            <a:r>
              <a:rPr lang="lt-LT" sz="2800" b="1" dirty="0" smtClean="0">
                <a:solidFill>
                  <a:schemeClr val="tx1"/>
                </a:solidFill>
              </a:rPr>
              <a:t>juos </a:t>
            </a:r>
            <a:r>
              <a:rPr lang="en-US" sz="2800" b="1" dirty="0" err="1" smtClean="0">
                <a:solidFill>
                  <a:schemeClr val="tx1"/>
                </a:solidFill>
              </a:rPr>
              <a:t>pasekti</a:t>
            </a:r>
            <a:r>
              <a:rPr lang="en-US" sz="2800" b="1" dirty="0" smtClean="0">
                <a:solidFill>
                  <a:schemeClr val="tx1"/>
                </a:solidFill>
              </a:rPr>
              <a:t> </a:t>
            </a:r>
            <a:r>
              <a:rPr lang="en-US" sz="2800" b="1" dirty="0" err="1">
                <a:solidFill>
                  <a:schemeClr val="tx1"/>
                </a:solidFill>
              </a:rPr>
              <a:t>vis</a:t>
            </a:r>
            <a:r>
              <a:rPr lang="en-US" sz="2800" b="1" dirty="0">
                <a:solidFill>
                  <a:schemeClr val="tx1"/>
                </a:solidFill>
              </a:rPr>
              <a:t> </a:t>
            </a:r>
            <a:r>
              <a:rPr lang="en-US" sz="2800" b="1" dirty="0" err="1">
                <a:solidFill>
                  <a:schemeClr val="tx1"/>
                </a:solidFill>
              </a:rPr>
              <a:t>gražiau</a:t>
            </a:r>
            <a:r>
              <a:rPr lang="en-US" sz="2800" b="1" dirty="0">
                <a:solidFill>
                  <a:schemeClr val="tx1"/>
                </a:solidFill>
              </a:rPr>
              <a:t>, </a:t>
            </a:r>
            <a:r>
              <a:rPr lang="en-US" sz="2800" b="1" dirty="0" err="1">
                <a:solidFill>
                  <a:schemeClr val="tx1"/>
                </a:solidFill>
              </a:rPr>
              <a:t>įdomiau</a:t>
            </a:r>
            <a:r>
              <a:rPr lang="en-US" sz="2800" b="1" dirty="0">
                <a:solidFill>
                  <a:schemeClr val="tx1"/>
                </a:solidFill>
              </a:rPr>
              <a:t>, </a:t>
            </a:r>
            <a:r>
              <a:rPr lang="en-US" sz="2800" b="1" dirty="0" err="1">
                <a:solidFill>
                  <a:schemeClr val="tx1"/>
                </a:solidFill>
              </a:rPr>
              <a:t>sukelti</a:t>
            </a:r>
            <a:r>
              <a:rPr lang="en-US" sz="2800" b="1" dirty="0">
                <a:solidFill>
                  <a:schemeClr val="tx1"/>
                </a:solidFill>
              </a:rPr>
              <a:t> </a:t>
            </a:r>
            <a:r>
              <a:rPr lang="en-US" sz="2800" b="1" dirty="0" err="1">
                <a:solidFill>
                  <a:schemeClr val="tx1"/>
                </a:solidFill>
              </a:rPr>
              <a:t>dar</a:t>
            </a:r>
            <a:r>
              <a:rPr lang="en-US" sz="2800" b="1" dirty="0">
                <a:solidFill>
                  <a:schemeClr val="tx1"/>
                </a:solidFill>
              </a:rPr>
              <a:t> </a:t>
            </a:r>
            <a:r>
              <a:rPr lang="en-US" sz="2800" b="1" dirty="0" err="1" smtClean="0">
                <a:solidFill>
                  <a:schemeClr val="tx1"/>
                </a:solidFill>
              </a:rPr>
              <a:t>didesnę</a:t>
            </a:r>
            <a:r>
              <a:rPr lang="lt-LT" sz="2800" b="1" dirty="0">
                <a:solidFill>
                  <a:schemeClr val="tx1"/>
                </a:solidFill>
              </a:rPr>
              <a:t> </a:t>
            </a:r>
            <a:r>
              <a:rPr lang="en-US" sz="2800" b="1" dirty="0" err="1" smtClean="0">
                <a:solidFill>
                  <a:schemeClr val="tx1"/>
                </a:solidFill>
              </a:rPr>
              <a:t>nuostabą</a:t>
            </a:r>
            <a:r>
              <a:rPr lang="en-US" sz="2800" b="1" dirty="0" smtClean="0">
                <a:solidFill>
                  <a:schemeClr val="tx1"/>
                </a:solidFill>
              </a:rPr>
              <a:t> </a:t>
            </a:r>
            <a:r>
              <a:rPr lang="en-US" sz="2800" b="1" dirty="0" err="1">
                <a:solidFill>
                  <a:schemeClr val="tx1"/>
                </a:solidFill>
              </a:rPr>
              <a:t>ir</a:t>
            </a:r>
            <a:r>
              <a:rPr lang="en-US" sz="2800" b="1" dirty="0">
                <a:solidFill>
                  <a:schemeClr val="tx1"/>
                </a:solidFill>
              </a:rPr>
              <a:t> </a:t>
            </a:r>
            <a:r>
              <a:rPr lang="en-US" sz="2800" b="1" dirty="0" err="1" smtClean="0">
                <a:solidFill>
                  <a:schemeClr val="tx1"/>
                </a:solidFill>
              </a:rPr>
              <a:t>baimę</a:t>
            </a:r>
            <a:r>
              <a:rPr lang="lt-LT" sz="2800" b="1" dirty="0" smtClean="0">
                <a:solidFill>
                  <a:schemeClr val="tx1"/>
                </a:solidFill>
              </a:rPr>
              <a:t>.“</a:t>
            </a:r>
            <a:endParaRPr lang="ru-RU" sz="2800" b="1" dirty="0">
              <a:solidFill>
                <a:schemeClr val="tx1"/>
              </a:solidFill>
            </a:endParaRPr>
          </a:p>
        </p:txBody>
      </p:sp>
    </p:spTree>
    <p:extLst>
      <p:ext uri="{BB962C8B-B14F-4D97-AF65-F5344CB8AC3E}">
        <p14:creationId xmlns:p14="http://schemas.microsoft.com/office/powerpoint/2010/main" val="2872437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o vietos rezervavimo ženklas 2"/>
          <p:cNvSpPr>
            <a:spLocks noGrp="1"/>
          </p:cNvSpPr>
          <p:nvPr>
            <p:ph type="body" idx="4294967295"/>
          </p:nvPr>
        </p:nvSpPr>
        <p:spPr>
          <a:xfrm>
            <a:off x="854075" y="836613"/>
            <a:ext cx="7894389" cy="5400675"/>
          </a:xfrm>
        </p:spPr>
        <p:txBody>
          <a:bodyPr>
            <a:normAutofit/>
          </a:bodyPr>
          <a:lstStyle/>
          <a:p>
            <a:pPr marL="0" indent="0">
              <a:buNone/>
            </a:pPr>
            <a:r>
              <a:rPr lang="lt-LT" b="1" dirty="0"/>
              <a:t>UŽDUOTYS:</a:t>
            </a:r>
            <a:endParaRPr lang="en-US" b="1" dirty="0">
              <a:solidFill>
                <a:schemeClr val="accent5">
                  <a:lumMod val="20000"/>
                  <a:lumOff val="80000"/>
                </a:schemeClr>
              </a:solidFill>
            </a:endParaRPr>
          </a:p>
          <a:p>
            <a:r>
              <a:rPr lang="lt-LT" sz="2400" b="1" dirty="0"/>
              <a:t>Išklausyti sakmes;</a:t>
            </a:r>
            <a:endParaRPr lang="lt-LT" sz="2400" b="1" dirty="0">
              <a:solidFill>
                <a:schemeClr val="accent5">
                  <a:lumMod val="20000"/>
                  <a:lumOff val="80000"/>
                </a:schemeClr>
              </a:solidFill>
            </a:endParaRPr>
          </a:p>
          <a:p>
            <a:r>
              <a:rPr lang="lt-LT" sz="2400" b="1" dirty="0"/>
              <a:t>Pasakyti sakmių temą ir pagrindinę mintį;</a:t>
            </a:r>
            <a:r>
              <a:rPr lang="pt-BR" sz="2400" b="1" dirty="0">
                <a:solidFill>
                  <a:schemeClr val="accent5">
                    <a:lumMod val="20000"/>
                    <a:lumOff val="80000"/>
                  </a:schemeClr>
                </a:solidFill>
              </a:rPr>
              <a:t>į</a:t>
            </a:r>
            <a:endParaRPr lang="lt-LT" sz="2400" b="1" dirty="0">
              <a:solidFill>
                <a:schemeClr val="accent5">
                  <a:lumMod val="20000"/>
                  <a:lumOff val="80000"/>
                </a:schemeClr>
              </a:solidFill>
            </a:endParaRPr>
          </a:p>
          <a:p>
            <a:r>
              <a:rPr lang="lt-LT" sz="2400" b="1" dirty="0"/>
              <a:t>Sukurti 2 savo sakmes (su pasirinktomis mitinėmis būtybėmis);</a:t>
            </a:r>
            <a:r>
              <a:rPr lang="pt-BR" sz="2400" b="1" dirty="0">
                <a:solidFill>
                  <a:schemeClr val="accent5">
                    <a:lumMod val="20000"/>
                    <a:lumOff val="80000"/>
                  </a:schemeClr>
                </a:solidFill>
              </a:rPr>
              <a:t>ikis tariamas</a:t>
            </a:r>
          </a:p>
          <a:p>
            <a:r>
              <a:rPr lang="lt-LT" sz="2400" b="1" dirty="0"/>
              <a:t>Apibendrinti pamoką.</a:t>
            </a:r>
            <a:r>
              <a:rPr lang="lt-LT" sz="2400" b="1" dirty="0">
                <a:solidFill>
                  <a:schemeClr val="accent5">
                    <a:lumMod val="20000"/>
                    <a:lumOff val="80000"/>
                  </a:schemeClr>
                </a:solidFill>
              </a:rPr>
              <a:t>itinio</a:t>
            </a:r>
            <a:endParaRPr lang="lt-LT" sz="2400" b="1" dirty="0">
              <a:solidFill>
                <a:schemeClr val="accent5">
                  <a:lumMod val="20000"/>
                  <a:lumOff val="80000"/>
                </a:schemeClr>
              </a:solidFill>
            </a:endParaRPr>
          </a:p>
        </p:txBody>
      </p:sp>
    </p:spTree>
    <p:extLst>
      <p:ext uri="{BB962C8B-B14F-4D97-AF65-F5344CB8AC3E}">
        <p14:creationId xmlns:p14="http://schemas.microsoft.com/office/powerpoint/2010/main" val="34422441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lt-LT" dirty="0" smtClean="0"/>
              <a:t>Naudota literatūra</a:t>
            </a:r>
            <a:br>
              <a:rPr lang="lt-LT" dirty="0" smtClean="0"/>
            </a:br>
            <a:endParaRPr lang="ru-RU" dirty="0"/>
          </a:p>
        </p:txBody>
      </p:sp>
      <p:sp>
        <p:nvSpPr>
          <p:cNvPr id="3" name="Текст 2"/>
          <p:cNvSpPr>
            <a:spLocks noGrp="1"/>
          </p:cNvSpPr>
          <p:nvPr>
            <p:ph type="body" idx="1"/>
          </p:nvPr>
        </p:nvSpPr>
        <p:spPr/>
        <p:txBody>
          <a:bodyPr/>
          <a:lstStyle/>
          <a:p>
            <a:pPr marL="342900" indent="-342900">
              <a:buFont typeface="Arial" pitchFamily="34" charset="0"/>
              <a:buChar char="•"/>
            </a:pPr>
            <a:r>
              <a:rPr lang="lt-LT" dirty="0" smtClean="0"/>
              <a:t>Sužeistas vėjas. Lietuvių liaudies mitologinės sakmės. Sud. Norbertas Vėlius. </a:t>
            </a:r>
            <a:r>
              <a:rPr lang="en-US" dirty="0"/>
              <a:t>Vilnius: </a:t>
            </a:r>
            <a:r>
              <a:rPr lang="en-US" dirty="0" err="1"/>
              <a:t>Vyturys</a:t>
            </a:r>
            <a:r>
              <a:rPr lang="en-US" dirty="0"/>
              <a:t>, </a:t>
            </a:r>
            <a:r>
              <a:rPr lang="en-US" dirty="0" smtClean="0"/>
              <a:t>1987.</a:t>
            </a:r>
            <a:endParaRPr lang="lt-LT" dirty="0"/>
          </a:p>
          <a:p>
            <a:pPr marL="342900" indent="-342900">
              <a:buFont typeface="Arial" pitchFamily="34" charset="0"/>
              <a:buChar char="•"/>
            </a:pPr>
            <a:r>
              <a:rPr lang="lt-LT" dirty="0" smtClean="0"/>
              <a:t>www.mitologija.lt</a:t>
            </a:r>
          </a:p>
          <a:p>
            <a:endParaRPr lang="ru-RU" dirty="0"/>
          </a:p>
        </p:txBody>
      </p:sp>
    </p:spTree>
    <p:extLst>
      <p:ext uri="{BB962C8B-B14F-4D97-AF65-F5344CB8AC3E}">
        <p14:creationId xmlns:p14="http://schemas.microsoft.com/office/powerpoint/2010/main" val="273304958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rovė">
  <a:themeElements>
    <a:clrScheme name="Srovė">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spektas">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rovė">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328</TotalTime>
  <Words>380</Words>
  <Application>Microsoft Office PowerPoint</Application>
  <PresentationFormat>Экран (4:3)</PresentationFormat>
  <Paragraphs>40</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Srovė</vt:lpstr>
      <vt:lpstr>LIETUVIŲ MITOLOGIJA</vt:lpstr>
      <vt:lpstr>         Mitas (gr. padavimas, pasakojimas) – kolektyvinis liaudies fantazijos kūrinys, kuriame per konkrečius personažus ir sugyvintas būtybes apibendrintai atspindima tikrovė.  </vt:lpstr>
      <vt:lpstr>Lietuvių mitinės būtybės</vt:lpstr>
      <vt:lpstr> ŽALTYS</vt:lpstr>
      <vt:lpstr>Презентация PowerPoint</vt:lpstr>
      <vt:lpstr>Aitvaras (Pūkis, Sparyžius, Spirūkas, Svitelis, Žaltvikšas ir kt.) </vt:lpstr>
      <vt:lpstr>   RAGANA Panašiai kaip ir velniai, raganos dažnai kaitalioja savo pavidalą. Pasiverčia rupūže, ežiu, pele, ožka, kale, kiaule, kumele, šarka, kurapka, kregžde, lydeka, raude, karosu ar kitokia žuvimi. Sakmėse ragana dažniausiai naudoja šiuos savo vaizdinius norėdama nepastebimai įsmukti ir padaryti ką bloga: išmelžti karves, ką nors apnuodyti, nukirpti avis. </vt:lpstr>
      <vt:lpstr>Velnias</vt:lpstr>
      <vt:lpstr>Laumės   </vt:lpstr>
      <vt:lpstr>Gabija </vt:lpstr>
      <vt:lpstr>NUVESTA UGNIS  </vt:lpstr>
      <vt:lpstr>Mitologinės sakmės  tradiciniai siužetiniai liaudies pasakojimai, vaizduojantys tam tikrą išskirtinę žmogaus patirtį, dažniausiai interpretuojamą kaip susidūrimas su antgamtine sfera (mitinėmis būtybėmis, nepaaiškinamais, paslaptingais reiškiniais, maginiu kitų žmonių poveikiu ar gebėjimais), pastebėtus pranašingus ženklus ir pan.  </vt:lpstr>
      <vt:lpstr>„Žmonėms visada knietėjo sužinoti, koks yra neregimas šalia jų esantis pasaulis, todėl visada su didžiausiu įdomumu klausėsi šių pasakojimų, didžiai stebėdamiesi ir net baimindamiesi. O kiekvienas pasakotojas stengėsi juos pasekti vis gražiau, įdomiau, sukelti dar didesnę nuostabą ir baimę.“</vt:lpstr>
      <vt:lpstr>Презентация PowerPoint</vt:lpstr>
      <vt:lpstr>Naudota literatūra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LIETUVIŲ MITOLOGIJA</dc:title>
  <dc:creator>D R</dc:creator>
  <cp:lastModifiedBy>Людмила</cp:lastModifiedBy>
  <cp:revision>19</cp:revision>
  <dcterms:created xsi:type="dcterms:W3CDTF">2013-06-02T13:40:36Z</dcterms:created>
  <dcterms:modified xsi:type="dcterms:W3CDTF">2013-06-03T08:57:40Z</dcterms:modified>
</cp:coreProperties>
</file>