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C476-F429-4419-9C43-80CBCFE5FE68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9F18DA-2C82-42FE-8213-1530AFD3270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C476-F429-4419-9C43-80CBCFE5FE68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18DA-2C82-42FE-8213-1530AFD327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C476-F429-4419-9C43-80CBCFE5FE68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18DA-2C82-42FE-8213-1530AFD327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C476-F429-4419-9C43-80CBCFE5FE68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18DA-2C82-42FE-8213-1530AFD3270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C476-F429-4419-9C43-80CBCFE5FE68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18DA-2C82-42FE-8213-1530AFD3270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C476-F429-4419-9C43-80CBCFE5FE68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18DA-2C82-42FE-8213-1530AFD327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C476-F429-4419-9C43-80CBCFE5FE68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18DA-2C82-42FE-8213-1530AFD327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C476-F429-4419-9C43-80CBCFE5FE68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18DA-2C82-42FE-8213-1530AFD327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C476-F429-4419-9C43-80CBCFE5FE68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18DA-2C82-42FE-8213-1530AFD327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C476-F429-4419-9C43-80CBCFE5FE68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18DA-2C82-42FE-8213-1530AFD327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5C476-F429-4419-9C43-80CBCFE5FE68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18DA-2C82-42FE-8213-1530AFD327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32F5C476-F429-4419-9C43-80CBCFE5FE68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59F18DA-2C82-42FE-8213-1530AFD3270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827584" y="1268760"/>
            <a:ext cx="7315200" cy="2595025"/>
          </a:xfrm>
        </p:spPr>
        <p:txBody>
          <a:bodyPr>
            <a:normAutofit/>
          </a:bodyPr>
          <a:lstStyle/>
          <a:p>
            <a:pPr algn="ctr"/>
            <a:r>
              <a:rPr lang="lt-LT" sz="5000" dirty="0" smtClean="0"/>
              <a:t>Kalba – gyvas organizmas</a:t>
            </a:r>
            <a:endParaRPr lang="en-US" sz="50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0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27584" y="980728"/>
            <a:ext cx="7315200" cy="1154097"/>
          </a:xfrm>
        </p:spPr>
        <p:txBody>
          <a:bodyPr>
            <a:normAutofit/>
          </a:bodyPr>
          <a:lstStyle/>
          <a:p>
            <a:r>
              <a:rPr lang="lt-LT" sz="5000" dirty="0" smtClean="0"/>
              <a:t>Kalba, kas tai ? </a:t>
            </a:r>
            <a:endParaRPr lang="en-US" sz="5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sz="4500" dirty="0" smtClean="0"/>
              <a:t>Kalba - </a:t>
            </a:r>
            <a:r>
              <a:rPr lang="lt-LT" sz="4500" dirty="0"/>
              <a:t>tai </a:t>
            </a:r>
            <a:r>
              <a:rPr lang="lt-LT" sz="4500" dirty="0" smtClean="0"/>
              <a:t>žmogaus svarbiausia bendravimo </a:t>
            </a:r>
            <a:r>
              <a:rPr lang="lt-LT" sz="4500" dirty="0" err="1" smtClean="0"/>
              <a:t>priemonė,be</a:t>
            </a:r>
            <a:r>
              <a:rPr lang="lt-LT" sz="4500" dirty="0" smtClean="0"/>
              <a:t> kurios negali būti pažangos, visuomenės, kultūros. Kalba yra neatskiriama </a:t>
            </a:r>
            <a:r>
              <a:rPr lang="lt-LT" sz="4500" dirty="0"/>
              <a:t>gyvenimo </a:t>
            </a:r>
            <a:r>
              <a:rPr lang="lt-LT" sz="4500" dirty="0" smtClean="0"/>
              <a:t>dalis, ja </a:t>
            </a:r>
            <a:r>
              <a:rPr lang="lt-LT" sz="4500" dirty="0"/>
              <a:t>bendraujama, perteikiamos emocijos, perduodamos žinios.. Kalbą girdime savo sapnuose. Net ir mūsų mintys įgauna kalbinę išraišką.</a:t>
            </a:r>
          </a:p>
          <a:p>
            <a:endParaRPr lang="en-US" dirty="0"/>
          </a:p>
        </p:txBody>
      </p:sp>
      <p:pic>
        <p:nvPicPr>
          <p:cNvPr id="1027" name="Picture 3" descr="C:\Users\Owner\Desktop\2882_0_2_kalbejimas_i_aus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713" y="0"/>
            <a:ext cx="3644287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98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1052736"/>
            <a:ext cx="7315200" cy="1154097"/>
          </a:xfrm>
        </p:spPr>
        <p:txBody>
          <a:bodyPr>
            <a:normAutofit/>
          </a:bodyPr>
          <a:lstStyle/>
          <a:p>
            <a:r>
              <a:rPr lang="lt-LT" sz="5000" dirty="0" smtClean="0"/>
              <a:t>Kodėl kalba kinta ?</a:t>
            </a:r>
            <a:endParaRPr lang="en-US" sz="5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99592" y="2636912"/>
            <a:ext cx="7315200" cy="353952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lt-LT" sz="2900" dirty="0" smtClean="0"/>
              <a:t>Kitimas </a:t>
            </a:r>
            <a:r>
              <a:rPr lang="lt-LT" sz="2900" dirty="0"/>
              <a:t>yra būdingas natūralioms kalboms ir tai jas skiria nuo dirbtinių kalbų, kurios </a:t>
            </a:r>
            <a:r>
              <a:rPr lang="lt-LT" sz="2900" dirty="0" smtClean="0"/>
              <a:t>nekinta.</a:t>
            </a:r>
            <a:endParaRPr lang="lt-LT" sz="2900" dirty="0"/>
          </a:p>
          <a:p>
            <a:pPr>
              <a:lnSpc>
                <a:spcPct val="90000"/>
              </a:lnSpc>
            </a:pPr>
            <a:r>
              <a:rPr lang="lt-LT" sz="2900" dirty="0" smtClean="0"/>
              <a:t>Pakitimus </a:t>
            </a:r>
            <a:r>
              <a:rPr lang="lt-LT" sz="2900" dirty="0"/>
              <a:t>sukelia ir kitos </a:t>
            </a:r>
            <a:r>
              <a:rPr lang="lt-LT" sz="2900" dirty="0" smtClean="0"/>
              <a:t>kalbos </a:t>
            </a:r>
            <a:r>
              <a:rPr lang="lt-LT" sz="2900" dirty="0"/>
              <a:t>funkcijos</a:t>
            </a:r>
            <a:r>
              <a:rPr lang="lt-LT" sz="2900" b="1" dirty="0"/>
              <a:t> – </a:t>
            </a:r>
            <a:r>
              <a:rPr lang="lt-LT" sz="2900" b="1" dirty="0" err="1"/>
              <a:t>ekspresyvinė-emotyvinė,</a:t>
            </a:r>
            <a:r>
              <a:rPr lang="lt-LT" sz="2900" b="1" dirty="0"/>
              <a:t> </a:t>
            </a:r>
            <a:r>
              <a:rPr lang="lt-LT" sz="2900" b="1" dirty="0" err="1"/>
              <a:t>apeliatyvinė-impresyvinė</a:t>
            </a:r>
            <a:r>
              <a:rPr lang="lt-LT" sz="2900" dirty="0" err="1"/>
              <a:t>.</a:t>
            </a:r>
            <a:r>
              <a:rPr lang="lt-LT" sz="2900" dirty="0"/>
              <a:t> </a:t>
            </a:r>
            <a:endParaRPr lang="lt-LT" sz="2900" dirty="0" smtClean="0"/>
          </a:p>
          <a:p>
            <a:pPr>
              <a:lnSpc>
                <a:spcPct val="90000"/>
              </a:lnSpc>
            </a:pPr>
            <a:r>
              <a:rPr lang="lt-LT" sz="3200" dirty="0"/>
              <a:t>Kalba </a:t>
            </a:r>
            <a:r>
              <a:rPr lang="lt-LT" sz="3200" dirty="0" smtClean="0"/>
              <a:t>dar gali </a:t>
            </a:r>
            <a:r>
              <a:rPr lang="lt-LT" sz="3200" dirty="0"/>
              <a:t>kisti ne viename lygmenyje, o keliuose </a:t>
            </a:r>
            <a:r>
              <a:rPr lang="lt-LT" sz="3200" dirty="0" smtClean="0"/>
              <a:t>(gramatiniame</a:t>
            </a:r>
            <a:r>
              <a:rPr lang="lt-LT" sz="3200" dirty="0"/>
              <a:t>, leksiniame–semantiniame).</a:t>
            </a:r>
          </a:p>
          <a:p>
            <a:pPr>
              <a:lnSpc>
                <a:spcPct val="90000"/>
              </a:lnSpc>
            </a:pPr>
            <a:endParaRPr lang="lt-LT" sz="2900" dirty="0"/>
          </a:p>
        </p:txBody>
      </p:sp>
      <p:pic>
        <p:nvPicPr>
          <p:cNvPr id="2050" name="Picture 2" descr="C:\Users\Owner\Desktop\lietuviu_kal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-16977"/>
            <a:ext cx="2915815" cy="265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71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500" dirty="0"/>
              <a:t>Dabartinės technologijos spartina kalbų sąveiką, todėl galime susipažinti su beveik viso pasaulio istorija, tradicijomis ir papročiais. Mokydamiesi kitų kalbų mes plečiame savo akiratį, geriau suprantame gimtosios kalbos svarbą ir </a:t>
            </a:r>
            <a:r>
              <a:rPr lang="lt-LT" sz="2500" dirty="0" smtClean="0"/>
              <a:t>vertę.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08546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Globalizacijos poveikis lietuvių ir kitoms kalboms.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500" dirty="0"/>
              <a:t>K</a:t>
            </a:r>
            <a:r>
              <a:rPr lang="lt-LT" sz="2500" dirty="0" smtClean="0"/>
              <a:t>alboms </a:t>
            </a:r>
            <a:r>
              <a:rPr lang="lt-LT" sz="2500" dirty="0"/>
              <a:t>globalizacija kelia pavojų. Mokslininkai teigia, kad šiuo metu pasaulyje kalbama apie 6700 kalbų, tačiau pusė iki XXI a. pabaigos gali išnykti</a:t>
            </a:r>
            <a:r>
              <a:rPr lang="lt-LT" sz="2500" dirty="0" smtClean="0"/>
              <a:t>.</a:t>
            </a:r>
          </a:p>
          <a:p>
            <a:r>
              <a:rPr lang="lt-LT" sz="2800" dirty="0"/>
              <a:t>L</a:t>
            </a:r>
            <a:r>
              <a:rPr lang="en-US" sz="2800" dirty="0" err="1" smtClean="0"/>
              <a:t>ietuviams</a:t>
            </a:r>
            <a:r>
              <a:rPr lang="en-US" sz="2800" dirty="0" smtClean="0"/>
              <a:t> </a:t>
            </a:r>
            <a:r>
              <a:rPr lang="en-US" sz="2800" dirty="0" err="1"/>
              <a:t>itin</a:t>
            </a:r>
            <a:r>
              <a:rPr lang="en-US" sz="2800" dirty="0"/>
              <a:t> </a:t>
            </a:r>
            <a:r>
              <a:rPr lang="en-US" sz="2800" dirty="0" err="1"/>
              <a:t>aktuali</a:t>
            </a:r>
            <a:r>
              <a:rPr lang="en-US" sz="2800" dirty="0"/>
              <a:t> </a:t>
            </a:r>
            <a:r>
              <a:rPr lang="en-US" sz="2800" dirty="0" err="1"/>
              <a:t>globalizacijos</a:t>
            </a:r>
            <a:r>
              <a:rPr lang="en-US" sz="2800" dirty="0"/>
              <a:t> </a:t>
            </a:r>
            <a:r>
              <a:rPr lang="en-US" sz="2800" dirty="0" err="1"/>
              <a:t>problema</a:t>
            </a:r>
            <a:r>
              <a:rPr lang="en-US" sz="2800" dirty="0"/>
              <a:t> – </a:t>
            </a:r>
            <a:r>
              <a:rPr lang="en-US" sz="2800" dirty="0" err="1"/>
              <a:t>paties</a:t>
            </a:r>
            <a:r>
              <a:rPr lang="en-US" sz="2800" dirty="0"/>
              <a:t> </a:t>
            </a:r>
            <a:r>
              <a:rPr lang="en-US" sz="2800" dirty="0" err="1"/>
              <a:t>žodžio</a:t>
            </a:r>
            <a:r>
              <a:rPr lang="en-US" sz="2800" dirty="0"/>
              <a:t> </a:t>
            </a:r>
            <a:r>
              <a:rPr lang="en-US" sz="2800" dirty="0" err="1"/>
              <a:t>darybos</a:t>
            </a:r>
            <a:r>
              <a:rPr lang="en-US" sz="2800" dirty="0"/>
              <a:t> </a:t>
            </a:r>
            <a:r>
              <a:rPr lang="en-US" sz="2800" dirty="0" err="1"/>
              <a:t>keitimas</a:t>
            </a:r>
            <a:r>
              <a:rPr lang="en-US" sz="2800" dirty="0"/>
              <a:t> </a:t>
            </a:r>
            <a:r>
              <a:rPr lang="en-US" sz="2800" dirty="0" err="1"/>
              <a:t>naudojant</a:t>
            </a:r>
            <a:r>
              <a:rPr lang="en-US" sz="2800" dirty="0"/>
              <a:t> </a:t>
            </a:r>
            <a:r>
              <a:rPr lang="en-US" sz="2800" dirty="0" err="1"/>
              <a:t>tik</a:t>
            </a:r>
            <a:r>
              <a:rPr lang="en-US" sz="2800" dirty="0"/>
              <a:t> </a:t>
            </a:r>
            <a:r>
              <a:rPr lang="en-US" sz="2800" dirty="0" err="1"/>
              <a:t>tarptautines</a:t>
            </a:r>
            <a:r>
              <a:rPr lang="en-US" sz="2800" dirty="0"/>
              <a:t> </a:t>
            </a:r>
            <a:r>
              <a:rPr lang="en-US" sz="2800" dirty="0" err="1"/>
              <a:t>raides</a:t>
            </a:r>
            <a:r>
              <a:rPr lang="en-US" sz="2800" dirty="0"/>
              <a:t> </a:t>
            </a:r>
            <a:r>
              <a:rPr lang="en-US" sz="2800" dirty="0" err="1"/>
              <a:t>arba</a:t>
            </a:r>
            <a:r>
              <a:rPr lang="en-US" sz="2800" dirty="0"/>
              <a:t> </a:t>
            </a:r>
            <a:r>
              <a:rPr lang="en-US" sz="2800" dirty="0" err="1"/>
              <a:t>trumpinant</a:t>
            </a:r>
            <a:r>
              <a:rPr lang="en-US" sz="2800" dirty="0"/>
              <a:t>.</a:t>
            </a:r>
            <a:endParaRPr lang="lt-LT" sz="2500" dirty="0"/>
          </a:p>
          <a:p>
            <a:endParaRPr lang="en-US" dirty="0"/>
          </a:p>
        </p:txBody>
      </p:sp>
      <p:pic>
        <p:nvPicPr>
          <p:cNvPr id="3074" name="Picture 2" descr="C:\Users\Owner\Desktop\downlo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21316" y="-6291"/>
            <a:ext cx="2619375" cy="1635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73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000" dirty="0" smtClean="0"/>
              <a:t>Ačiū už dėmesį !</a:t>
            </a:r>
            <a:endParaRPr lang="en-US" sz="5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89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ktyva">
  <a:themeElements>
    <a:clrScheme name="Perspektyva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kty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47</TotalTime>
  <Words>190</Words>
  <Application>Microsoft Office PowerPoint</Application>
  <PresentationFormat>Demonstracija ekrane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7" baseType="lpstr">
      <vt:lpstr>Perspektyva</vt:lpstr>
      <vt:lpstr>Kalba – gyvas organizmas</vt:lpstr>
      <vt:lpstr>Kalba, kas tai ? </vt:lpstr>
      <vt:lpstr>Kodėl kalba kinta ?</vt:lpstr>
      <vt:lpstr>PowerPoint pristatymas</vt:lpstr>
      <vt:lpstr>Globalizacijos poveikis lietuvių ir kitoms kalboms.</vt:lpstr>
      <vt:lpstr>Ačiū už dėmesį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Kalba – gyvas organizmas</dc:title>
  <dc:creator>Owner</dc:creator>
  <cp:lastModifiedBy>HP</cp:lastModifiedBy>
  <cp:revision>6</cp:revision>
  <dcterms:created xsi:type="dcterms:W3CDTF">2013-11-07T16:23:54Z</dcterms:created>
  <dcterms:modified xsi:type="dcterms:W3CDTF">2013-11-12T08:37:42Z</dcterms:modified>
</cp:coreProperties>
</file>